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11DAF75-D6C0-469B-9A15-FF60CFD3266B}"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807C251-65FF-40F6-A063-88CA9AA7139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07C251-65FF-40F6-A063-88CA9AA7139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07C251-65FF-40F6-A063-88CA9AA7139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07C251-65FF-40F6-A063-88CA9AA71391}"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07C251-65FF-40F6-A063-88CA9AA71391}"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07C251-65FF-40F6-A063-88CA9AA71391}"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807C251-65FF-40F6-A063-88CA9AA7139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807C251-65FF-40F6-A063-88CA9AA71391}"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11DAF75-D6C0-469B-9A15-FF60CFD3266B}"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807C251-65FF-40F6-A063-88CA9AA7139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11DAF75-D6C0-469B-9A15-FF60CFD3266B}"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07C251-65FF-40F6-A063-88CA9AA7139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11DAF75-D6C0-469B-9A15-FF60CFD3266B}"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807C251-65FF-40F6-A063-88CA9AA71391}"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11DAF75-D6C0-469B-9A15-FF60CFD3266B}"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807C251-65FF-40F6-A063-88CA9AA7139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ccountlearning.com/salesmanship-qualities-of-good-salesmen-knowledge-expected/"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accountlearning.com/types-of-channels-of-distribution/" TargetMode="External"/><Relationship Id="rId2" Type="http://schemas.openxmlformats.org/officeDocument/2006/relationships/hyperlink" Target="https://accountlearning.com/forecast-demand-new-product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accountlearning.com/how-to-control-monopoly-in-economy/"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accountlearning.com/various-kinds-of-middlemen-in-distribution-channel/"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accountlearning.com/sales-promotion-meaning-definition-objectives/" TargetMode="External"/><Relationship Id="rId2" Type="http://schemas.openxmlformats.org/officeDocument/2006/relationships/hyperlink" Target="https://accountlearning.com/advertising-publicity-differences-similarities/"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2057399"/>
          </a:xfrm>
        </p:spPr>
        <p:txBody>
          <a:bodyPr>
            <a:normAutofit/>
          </a:bodyPr>
          <a:lstStyle/>
          <a:p>
            <a:pPr algn="ctr"/>
            <a:r>
              <a:rPr lang="en-US" sz="4000" b="1" dirty="0"/>
              <a:t>Factors Determining Allocation of Sales Territories</a:t>
            </a:r>
            <a:br>
              <a:rPr lang="en-US" sz="4000" b="1" dirty="0"/>
            </a:br>
            <a:endParaRPr lang="en-US" sz="4000" dirty="0"/>
          </a:p>
        </p:txBody>
      </p:sp>
      <p:sp>
        <p:nvSpPr>
          <p:cNvPr id="3" name="Subtitle 2"/>
          <p:cNvSpPr>
            <a:spLocks noGrp="1"/>
          </p:cNvSpPr>
          <p:nvPr>
            <p:ph type="subTitle" idx="1"/>
          </p:nvPr>
        </p:nvSpPr>
        <p:spPr>
          <a:xfrm>
            <a:off x="381000" y="3200400"/>
            <a:ext cx="8077200" cy="1610911"/>
          </a:xfrm>
        </p:spPr>
        <p:txBody>
          <a:bodyPr>
            <a:normAutofit fontScale="925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382000" cy="5632311"/>
          </a:xfrm>
          <a:prstGeom prst="rect">
            <a:avLst/>
          </a:prstGeom>
        </p:spPr>
        <p:txBody>
          <a:bodyPr wrap="square">
            <a:spAutoFit/>
          </a:bodyPr>
          <a:lstStyle/>
          <a:p>
            <a:pPr fontAlgn="base"/>
            <a:r>
              <a:rPr lang="en-US" sz="2400" b="1" dirty="0"/>
              <a:t>8. Ability and Experience of </a:t>
            </a:r>
            <a:r>
              <a:rPr lang="en-US" sz="2400" b="1" dirty="0" smtClean="0"/>
              <a:t>Salesman</a:t>
            </a:r>
          </a:p>
          <a:p>
            <a:pPr fontAlgn="base"/>
            <a:endParaRPr lang="en-US" sz="2400" b="1" dirty="0"/>
          </a:p>
          <a:p>
            <a:pPr fontAlgn="base"/>
            <a:r>
              <a:rPr lang="en-US" sz="2400" dirty="0"/>
              <a:t>The size of the sales territory also depends on the ability and experience of the sales force. Experienced and </a:t>
            </a:r>
            <a:r>
              <a:rPr lang="en-US" sz="2400" u="sng" dirty="0">
                <a:hlinkClick r:id="rId2"/>
              </a:rPr>
              <a:t>talented salesmen</a:t>
            </a:r>
            <a:r>
              <a:rPr lang="en-US" sz="2400" dirty="0"/>
              <a:t> are able to sell more and, therefore, they can easily be allotted large sales territories. </a:t>
            </a:r>
            <a:endParaRPr lang="en-US" sz="2400" dirty="0" smtClean="0"/>
          </a:p>
          <a:p>
            <a:pPr fontAlgn="base"/>
            <a:endParaRPr lang="en-US" sz="2400" dirty="0" smtClean="0"/>
          </a:p>
          <a:p>
            <a:pPr fontAlgn="base"/>
            <a:r>
              <a:rPr lang="en-US" sz="2400" dirty="0" smtClean="0"/>
              <a:t>New </a:t>
            </a:r>
            <a:r>
              <a:rPr lang="en-US" sz="2400" dirty="0"/>
              <a:t>and inexperienced salesmen are usually allocated small sales territories as their ability to sell is limited. </a:t>
            </a:r>
            <a:endParaRPr lang="en-US" sz="2400" dirty="0" smtClean="0"/>
          </a:p>
          <a:p>
            <a:pPr fontAlgn="base"/>
            <a:endParaRPr lang="en-US" sz="2400" dirty="0" smtClean="0"/>
          </a:p>
          <a:p>
            <a:pPr fontAlgn="base"/>
            <a:r>
              <a:rPr lang="en-US" sz="2400" dirty="0" smtClean="0"/>
              <a:t>A </a:t>
            </a:r>
            <a:r>
              <a:rPr lang="en-US" sz="2400" dirty="0"/>
              <a:t>salesman is expected to produce maximum sales turnover from his area with the minimum amount of time and effort. The commonly used division are states, districts, cities and trading areas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82000" cy="4401205"/>
          </a:xfrm>
          <a:prstGeom prst="rect">
            <a:avLst/>
          </a:prstGeom>
        </p:spPr>
        <p:txBody>
          <a:bodyPr wrap="square">
            <a:spAutoFit/>
          </a:bodyPr>
          <a:lstStyle/>
          <a:p>
            <a:r>
              <a:rPr lang="en-US" sz="2800" dirty="0"/>
              <a:t>The allocation of sales territories is often followed by the planning of the route which a salesman should follow within his sales territory</a:t>
            </a:r>
            <a:r>
              <a:rPr lang="en-US" sz="2800" dirty="0" smtClean="0"/>
              <a:t>.</a:t>
            </a:r>
          </a:p>
          <a:p>
            <a:endParaRPr lang="en-US" sz="2800" smtClean="0"/>
          </a:p>
          <a:p>
            <a:r>
              <a:rPr lang="en-US" sz="2800" smtClean="0"/>
              <a:t> </a:t>
            </a:r>
            <a:r>
              <a:rPr lang="en-US" sz="2800" dirty="0"/>
              <a:t>The planning of the route involves the determination of places to be visited (including exploration of new markets), the number of customers to be contacted and the number of calls to be made every day by the salesman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153400" cy="5016758"/>
          </a:xfrm>
          <a:prstGeom prst="rect">
            <a:avLst/>
          </a:prstGeom>
        </p:spPr>
        <p:txBody>
          <a:bodyPr wrap="square">
            <a:spAutoFit/>
          </a:bodyPr>
          <a:lstStyle/>
          <a:p>
            <a:pPr fontAlgn="base"/>
            <a:r>
              <a:rPr lang="en-US" sz="2000" dirty="0"/>
              <a:t>The allocation or division of sales territories among the salesmen is based upon several considerations or factors, such as </a:t>
            </a:r>
            <a:endParaRPr lang="en-US" sz="2000" dirty="0" smtClean="0"/>
          </a:p>
          <a:p>
            <a:pPr fontAlgn="base"/>
            <a:endParaRPr lang="en-US" sz="2000" dirty="0" smtClean="0"/>
          </a:p>
          <a:p>
            <a:pPr fontAlgn="base"/>
            <a:endParaRPr lang="en-US" sz="2000" dirty="0" smtClean="0"/>
          </a:p>
          <a:p>
            <a:pPr fontAlgn="base"/>
            <a:r>
              <a:rPr lang="en-US" sz="2000" dirty="0" smtClean="0"/>
              <a:t>the </a:t>
            </a:r>
            <a:r>
              <a:rPr lang="en-US" sz="2000" dirty="0"/>
              <a:t>nature of the product, the </a:t>
            </a:r>
            <a:r>
              <a:rPr lang="en-US" sz="2000" u="sng" dirty="0">
                <a:hlinkClick r:id="rId2"/>
              </a:rPr>
              <a:t>potential demand for the product</a:t>
            </a:r>
            <a:r>
              <a:rPr lang="en-US" sz="2000" dirty="0"/>
              <a:t> in the area, the extent of competition present in the area, transport and communication facilities available, </a:t>
            </a:r>
            <a:r>
              <a:rPr lang="en-US" sz="2000" u="sng" dirty="0">
                <a:hlinkClick r:id="rId3"/>
              </a:rPr>
              <a:t>channels of distribution</a:t>
            </a:r>
            <a:r>
              <a:rPr lang="en-US" sz="2000" dirty="0"/>
              <a:t>, types of customers, the capacity of the salesmen, the types of customer services to be provided, the sales expenses ratio, etc</a:t>
            </a:r>
            <a:r>
              <a:rPr lang="en-US" sz="2000" dirty="0" smtClean="0"/>
              <a:t>.</a:t>
            </a:r>
          </a:p>
          <a:p>
            <a:pPr fontAlgn="base"/>
            <a:endParaRPr lang="en-US" sz="2000" dirty="0" smtClean="0"/>
          </a:p>
          <a:p>
            <a:pPr fontAlgn="base"/>
            <a:endParaRPr lang="en-US" sz="2000" dirty="0" smtClean="0"/>
          </a:p>
          <a:p>
            <a:pPr fontAlgn="base"/>
            <a:r>
              <a:rPr lang="en-US" sz="2000" dirty="0" smtClean="0"/>
              <a:t> </a:t>
            </a:r>
            <a:r>
              <a:rPr lang="en-US" sz="2000" dirty="0"/>
              <a:t>Each of these factors are explained in detail.</a:t>
            </a:r>
          </a:p>
          <a:p>
            <a:r>
              <a:rPr lang="en-US" sz="2000" dirty="0" smtClean="0"/>
              <a:t/>
            </a:r>
            <a:br>
              <a:rPr lang="en-US" sz="2000" dirty="0" smtClean="0"/>
            </a:b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832092"/>
          </a:xfrm>
          <a:prstGeom prst="rect">
            <a:avLst/>
          </a:prstGeom>
        </p:spPr>
        <p:txBody>
          <a:bodyPr wrap="square">
            <a:spAutoFit/>
          </a:bodyPr>
          <a:lstStyle/>
          <a:p>
            <a:pPr marL="342900" indent="-342900" fontAlgn="base">
              <a:buAutoNum type="arabicPeriod"/>
            </a:pPr>
            <a:r>
              <a:rPr lang="en-US" sz="2800" b="1" dirty="0" smtClean="0"/>
              <a:t>Nature </a:t>
            </a:r>
            <a:r>
              <a:rPr lang="en-US" sz="2800" b="1" dirty="0"/>
              <a:t>of the </a:t>
            </a:r>
            <a:r>
              <a:rPr lang="en-US" sz="2800" b="1" dirty="0" smtClean="0"/>
              <a:t>product</a:t>
            </a:r>
          </a:p>
          <a:p>
            <a:pPr marL="342900" indent="-342900" fontAlgn="base"/>
            <a:endParaRPr lang="en-US" sz="2800" b="1" dirty="0"/>
          </a:p>
          <a:p>
            <a:pPr fontAlgn="base"/>
            <a:r>
              <a:rPr lang="en-US" sz="2800" dirty="0"/>
              <a:t>First, the nature of the product is of utmost importance. There are certain consumer items which have constant demand in the market. They are high turnover goods and they need little selling efforts. Thus, for such products a large territory can be assigned. For luxurious, bulky and durable articles, which need concentrated selling efforts small sales territory can be assigned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229600" cy="5262979"/>
          </a:xfrm>
          <a:prstGeom prst="rect">
            <a:avLst/>
          </a:prstGeom>
        </p:spPr>
        <p:txBody>
          <a:bodyPr wrap="square">
            <a:spAutoFit/>
          </a:bodyPr>
          <a:lstStyle/>
          <a:p>
            <a:pPr fontAlgn="base"/>
            <a:r>
              <a:rPr lang="en-US" sz="2400" b="1" dirty="0"/>
              <a:t>2. Demand for </a:t>
            </a:r>
            <a:r>
              <a:rPr lang="en-US" sz="2400" b="1" dirty="0" smtClean="0"/>
              <a:t>product</a:t>
            </a:r>
          </a:p>
          <a:p>
            <a:pPr fontAlgn="base"/>
            <a:endParaRPr lang="en-US" sz="2400" b="1" dirty="0" smtClean="0"/>
          </a:p>
          <a:p>
            <a:pPr fontAlgn="base"/>
            <a:endParaRPr lang="en-US" sz="2400" b="1" dirty="0"/>
          </a:p>
          <a:p>
            <a:pPr fontAlgn="base"/>
            <a:r>
              <a:rPr lang="en-US" sz="2400" dirty="0"/>
              <a:t>While allocating sales territories to salesmen, the demand for a particular product should also be taken into account. </a:t>
            </a:r>
            <a:endParaRPr lang="en-US" sz="2400" dirty="0" smtClean="0"/>
          </a:p>
          <a:p>
            <a:pPr fontAlgn="base"/>
            <a:endParaRPr lang="en-US" sz="2400" dirty="0" smtClean="0"/>
          </a:p>
          <a:p>
            <a:pPr fontAlgn="base"/>
            <a:r>
              <a:rPr lang="en-US" sz="2400" dirty="0" smtClean="0"/>
              <a:t>If </a:t>
            </a:r>
            <a:r>
              <a:rPr lang="en-US" sz="2400" dirty="0"/>
              <a:t>the demand for a particular product is constant and frequent, then the whole sales filed can be divided into small sales territories</a:t>
            </a:r>
            <a:r>
              <a:rPr lang="en-US" sz="2400" dirty="0" smtClean="0"/>
              <a:t>.</a:t>
            </a:r>
          </a:p>
          <a:p>
            <a:pPr fontAlgn="base"/>
            <a:endParaRPr lang="en-US" sz="2400" dirty="0" smtClean="0"/>
          </a:p>
          <a:p>
            <a:pPr fontAlgn="base"/>
            <a:r>
              <a:rPr lang="en-US" sz="2400" dirty="0" smtClean="0"/>
              <a:t> </a:t>
            </a:r>
            <a:r>
              <a:rPr lang="en-US" sz="2400" dirty="0"/>
              <a:t>However, in case of low demand and infrequent purchase of articles, the size of the sales territory should be large.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5262979"/>
          </a:xfrm>
          <a:prstGeom prst="rect">
            <a:avLst/>
          </a:prstGeom>
        </p:spPr>
        <p:txBody>
          <a:bodyPr wrap="square">
            <a:spAutoFit/>
          </a:bodyPr>
          <a:lstStyle/>
          <a:p>
            <a:pPr fontAlgn="base"/>
            <a:r>
              <a:rPr lang="en-US" sz="2400" b="1" dirty="0"/>
              <a:t>3. Transport facilities</a:t>
            </a:r>
          </a:p>
          <a:p>
            <a:pPr fontAlgn="base"/>
            <a:r>
              <a:rPr lang="en-US" sz="2400" dirty="0"/>
              <a:t>The marketing of a particular product depends to a large extent on the availability of transport facilities</a:t>
            </a:r>
            <a:r>
              <a:rPr lang="en-US" sz="2400" dirty="0" smtClean="0"/>
              <a:t>.</a:t>
            </a:r>
          </a:p>
          <a:p>
            <a:pPr fontAlgn="base"/>
            <a:endParaRPr lang="en-US" sz="2400" dirty="0" smtClean="0"/>
          </a:p>
          <a:p>
            <a:pPr fontAlgn="base"/>
            <a:r>
              <a:rPr lang="en-US" sz="2400" dirty="0" smtClean="0"/>
              <a:t> </a:t>
            </a:r>
            <a:r>
              <a:rPr lang="en-US" sz="2400" dirty="0"/>
              <a:t>If the transport facilities like road, railway and air links etc., are satisfactory, then large sales territories can be allotted to salesmen. </a:t>
            </a:r>
            <a:endParaRPr lang="en-US" sz="2400" dirty="0" smtClean="0"/>
          </a:p>
          <a:p>
            <a:pPr fontAlgn="base"/>
            <a:endParaRPr lang="en-US" sz="2400" dirty="0" smtClean="0"/>
          </a:p>
          <a:p>
            <a:pPr fontAlgn="base"/>
            <a:r>
              <a:rPr lang="en-US" sz="2400" dirty="0" smtClean="0"/>
              <a:t>However</a:t>
            </a:r>
            <a:r>
              <a:rPr lang="en-US" sz="2400" dirty="0"/>
              <a:t>, areas having poor transport facilities should be divided into very small sales territories. </a:t>
            </a:r>
            <a:endParaRPr lang="en-US" sz="2400" dirty="0" smtClean="0"/>
          </a:p>
          <a:p>
            <a:pPr fontAlgn="base"/>
            <a:endParaRPr lang="en-US" sz="2400" dirty="0" smtClean="0"/>
          </a:p>
          <a:p>
            <a:pPr fontAlgn="base"/>
            <a:r>
              <a:rPr lang="en-US" sz="2400" dirty="0" smtClean="0"/>
              <a:t>If </a:t>
            </a:r>
            <a:r>
              <a:rPr lang="en-US" sz="2400" dirty="0"/>
              <a:t>the company provides vehicles such as a car or motor cycle for the salesmen, then larger sales territories can be assigned.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5632311"/>
          </a:xfrm>
          <a:prstGeom prst="rect">
            <a:avLst/>
          </a:prstGeom>
        </p:spPr>
        <p:txBody>
          <a:bodyPr wrap="square">
            <a:spAutoFit/>
          </a:bodyPr>
          <a:lstStyle/>
          <a:p>
            <a:pPr fontAlgn="base"/>
            <a:r>
              <a:rPr lang="en-US" sz="2400" b="1" dirty="0"/>
              <a:t>4. Competition and Frequency of </a:t>
            </a:r>
            <a:r>
              <a:rPr lang="en-US" sz="2400" b="1" dirty="0" smtClean="0"/>
              <a:t>Contact</a:t>
            </a:r>
          </a:p>
          <a:p>
            <a:pPr fontAlgn="base"/>
            <a:endParaRPr lang="en-US" sz="2400" b="1" dirty="0"/>
          </a:p>
          <a:p>
            <a:pPr fontAlgn="base"/>
            <a:r>
              <a:rPr lang="en-US" sz="2400" dirty="0"/>
              <a:t>Competition cuts the size of the territories and increases the frequency of contact. </a:t>
            </a:r>
            <a:endParaRPr lang="en-US" sz="2400" dirty="0" smtClean="0"/>
          </a:p>
          <a:p>
            <a:pPr fontAlgn="base"/>
            <a:endParaRPr lang="en-US" sz="2400" dirty="0" smtClean="0"/>
          </a:p>
          <a:p>
            <a:pPr fontAlgn="base"/>
            <a:r>
              <a:rPr lang="en-US" sz="2400" dirty="0" smtClean="0"/>
              <a:t>In </a:t>
            </a:r>
            <a:r>
              <a:rPr lang="en-US" sz="2400" dirty="0"/>
              <a:t>other words, the salesman has to meet dealers and customers very frequently in highly competitive areas. </a:t>
            </a:r>
            <a:endParaRPr lang="en-US" sz="2400" dirty="0" smtClean="0"/>
          </a:p>
          <a:p>
            <a:pPr fontAlgn="base"/>
            <a:endParaRPr lang="en-US" sz="2400" dirty="0" smtClean="0"/>
          </a:p>
          <a:p>
            <a:pPr fontAlgn="base"/>
            <a:r>
              <a:rPr lang="en-US" sz="2400" dirty="0" smtClean="0"/>
              <a:t>On </a:t>
            </a:r>
            <a:r>
              <a:rPr lang="en-US" sz="2400" dirty="0"/>
              <a:t>the other hand, limited competition or near </a:t>
            </a:r>
            <a:r>
              <a:rPr lang="en-US" sz="2400" u="sng" dirty="0">
                <a:hlinkClick r:id="rId2"/>
              </a:rPr>
              <a:t>monopoly situation</a:t>
            </a:r>
            <a:r>
              <a:rPr lang="en-US" sz="2400" dirty="0"/>
              <a:t> lengthens the frequency of contacts between the salesmen and the dealer/customer. </a:t>
            </a:r>
            <a:endParaRPr lang="en-US" sz="2400" dirty="0" smtClean="0"/>
          </a:p>
          <a:p>
            <a:pPr fontAlgn="base"/>
            <a:endParaRPr lang="en-US" sz="2400" dirty="0" smtClean="0"/>
          </a:p>
          <a:p>
            <a:pPr fontAlgn="base"/>
            <a:r>
              <a:rPr lang="en-US" sz="2400" dirty="0" smtClean="0"/>
              <a:t>In </a:t>
            </a:r>
            <a:r>
              <a:rPr lang="en-US" sz="2400" dirty="0"/>
              <a:t>such situations, the salesmen can be assigned larger sales territories.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4832092"/>
          </a:xfrm>
          <a:prstGeom prst="rect">
            <a:avLst/>
          </a:prstGeom>
        </p:spPr>
        <p:txBody>
          <a:bodyPr wrap="square">
            <a:spAutoFit/>
          </a:bodyPr>
          <a:lstStyle/>
          <a:p>
            <a:pPr fontAlgn="base"/>
            <a:r>
              <a:rPr lang="en-US" sz="2800" b="1" dirty="0"/>
              <a:t>5. Population</a:t>
            </a:r>
          </a:p>
          <a:p>
            <a:pPr fontAlgn="base"/>
            <a:r>
              <a:rPr lang="en-US" sz="2800" dirty="0"/>
              <a:t>The density of population in a particular area determines the size of the territories</a:t>
            </a:r>
            <a:r>
              <a:rPr lang="en-US" sz="2800" dirty="0" smtClean="0"/>
              <a:t>.</a:t>
            </a:r>
          </a:p>
          <a:p>
            <a:pPr fontAlgn="base"/>
            <a:endParaRPr lang="en-US" sz="2800" dirty="0" smtClean="0"/>
          </a:p>
          <a:p>
            <a:pPr fontAlgn="base"/>
            <a:r>
              <a:rPr lang="en-US" sz="2800" dirty="0" smtClean="0"/>
              <a:t> </a:t>
            </a:r>
            <a:r>
              <a:rPr lang="en-US" sz="2800" dirty="0"/>
              <a:t>In other words, if particular area of a territory is thickly populated, there arises the need to divide the sales field into small sales territories. </a:t>
            </a:r>
            <a:endParaRPr lang="en-US" sz="2800" dirty="0" smtClean="0"/>
          </a:p>
          <a:p>
            <a:pPr fontAlgn="base"/>
            <a:endParaRPr lang="en-US" sz="2800" dirty="0" smtClean="0"/>
          </a:p>
          <a:p>
            <a:pPr fontAlgn="base"/>
            <a:r>
              <a:rPr lang="en-US" sz="2800" dirty="0" smtClean="0"/>
              <a:t>On </a:t>
            </a:r>
            <a:r>
              <a:rPr lang="en-US" sz="2800" dirty="0"/>
              <a:t>the other hand, if the area is thinly populated, then larger sales territories can be allocated to salesmen.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632311"/>
          </a:xfrm>
          <a:prstGeom prst="rect">
            <a:avLst/>
          </a:prstGeom>
        </p:spPr>
        <p:txBody>
          <a:bodyPr wrap="square">
            <a:spAutoFit/>
          </a:bodyPr>
          <a:lstStyle/>
          <a:p>
            <a:pPr fontAlgn="base"/>
            <a:r>
              <a:rPr lang="en-US" sz="2400" b="1" dirty="0"/>
              <a:t>6. Distribution </a:t>
            </a:r>
            <a:r>
              <a:rPr lang="en-US" sz="2400" b="1" dirty="0" smtClean="0"/>
              <a:t>System</a:t>
            </a:r>
          </a:p>
          <a:p>
            <a:pPr fontAlgn="base"/>
            <a:endParaRPr lang="en-US" sz="2400" b="1" dirty="0"/>
          </a:p>
          <a:p>
            <a:pPr fontAlgn="base"/>
            <a:r>
              <a:rPr lang="en-US" sz="2400" dirty="0"/>
              <a:t>Very often the distribution system of a particular organization determines the size of its sales territories. </a:t>
            </a:r>
            <a:endParaRPr lang="en-US" sz="2400" dirty="0" smtClean="0"/>
          </a:p>
          <a:p>
            <a:pPr fontAlgn="base"/>
            <a:endParaRPr lang="en-US" sz="2400" dirty="0" smtClean="0"/>
          </a:p>
          <a:p>
            <a:pPr fontAlgn="base"/>
            <a:r>
              <a:rPr lang="en-US" sz="2400" dirty="0" smtClean="0"/>
              <a:t>In </a:t>
            </a:r>
            <a:r>
              <a:rPr lang="en-US" sz="2400" dirty="0"/>
              <a:t>case the company sells through </a:t>
            </a:r>
            <a:r>
              <a:rPr lang="en-US" sz="2400" u="sng" dirty="0">
                <a:hlinkClick r:id="rId2"/>
              </a:rPr>
              <a:t>middlemen</a:t>
            </a:r>
            <a:r>
              <a:rPr lang="en-US" sz="2400" dirty="0"/>
              <a:t> like wholesalers, dealers, retailers etc., larger sales territories can be allocated to salesmen</a:t>
            </a:r>
            <a:r>
              <a:rPr lang="en-US" sz="2400" dirty="0" smtClean="0"/>
              <a:t>.</a:t>
            </a:r>
          </a:p>
          <a:p>
            <a:pPr fontAlgn="base"/>
            <a:endParaRPr lang="en-US" sz="2400" dirty="0" smtClean="0"/>
          </a:p>
          <a:p>
            <a:pPr fontAlgn="base"/>
            <a:r>
              <a:rPr lang="en-US" sz="2400" dirty="0" smtClean="0"/>
              <a:t> </a:t>
            </a:r>
            <a:r>
              <a:rPr lang="en-US" sz="2400" dirty="0"/>
              <a:t>On the other hand, if the product is sold directly to consumers or very few middlemen are used, then small sales territories can be assigned to salesmen.</a:t>
            </a:r>
          </a:p>
          <a:p>
            <a:r>
              <a:rPr lang="en-US" sz="2400" dirty="0" smtClean="0"/>
              <a:t/>
            </a:r>
            <a:br>
              <a:rPr lang="en-US" sz="2400" dirty="0" smtClean="0"/>
            </a:b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693866"/>
          </a:xfrm>
          <a:prstGeom prst="rect">
            <a:avLst/>
          </a:prstGeom>
        </p:spPr>
        <p:txBody>
          <a:bodyPr wrap="square">
            <a:spAutoFit/>
          </a:bodyPr>
          <a:lstStyle/>
          <a:p>
            <a:pPr fontAlgn="base"/>
            <a:r>
              <a:rPr lang="en-US" sz="2800" b="1" dirty="0"/>
              <a:t>7. Advertising and Sales Promotion </a:t>
            </a:r>
            <a:r>
              <a:rPr lang="en-US" sz="2800" b="1" dirty="0" smtClean="0"/>
              <a:t>Activities</a:t>
            </a:r>
          </a:p>
          <a:p>
            <a:pPr fontAlgn="base"/>
            <a:endParaRPr lang="en-US" sz="2800" b="1" dirty="0"/>
          </a:p>
          <a:p>
            <a:pPr fontAlgn="base"/>
            <a:r>
              <a:rPr lang="en-US" sz="2800" dirty="0"/>
              <a:t>Companies which have widespread </a:t>
            </a:r>
            <a:r>
              <a:rPr lang="en-US" sz="2800" u="sng" dirty="0">
                <a:hlinkClick r:id="rId2"/>
              </a:rPr>
              <a:t>advertising</a:t>
            </a:r>
            <a:r>
              <a:rPr lang="en-US" sz="2800" dirty="0"/>
              <a:t> and other </a:t>
            </a:r>
            <a:r>
              <a:rPr lang="en-US" sz="2800" u="sng" dirty="0">
                <a:hlinkClick r:id="rId3"/>
              </a:rPr>
              <a:t>sales promotion</a:t>
            </a:r>
            <a:r>
              <a:rPr lang="en-US" sz="2800" dirty="0"/>
              <a:t> activities, can assign small sales territories to each salesmen in view of the demand for the product created by advertisements. </a:t>
            </a:r>
            <a:endParaRPr lang="en-US" sz="2800" dirty="0" smtClean="0"/>
          </a:p>
          <a:p>
            <a:pPr fontAlgn="base"/>
            <a:endParaRPr lang="en-US" sz="2800" dirty="0" smtClean="0"/>
          </a:p>
          <a:p>
            <a:pPr fontAlgn="base"/>
            <a:r>
              <a:rPr lang="en-US" sz="2800" dirty="0" smtClean="0"/>
              <a:t>This </a:t>
            </a:r>
            <a:r>
              <a:rPr lang="en-US" sz="2800" dirty="0"/>
              <a:t>enables them to sell extensively in territories allotted. On the other hand, low advertised products need large sales territories for each salesman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40</TotalTime>
  <Words>523</Words>
  <Application>Microsoft Office PowerPoint</Application>
  <PresentationFormat>On-screen Show (4:3)</PresentationFormat>
  <Paragraphs>71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Factors Determining Allocation of Sales Territories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Determining Allocation of Sales Territories </dc:title>
  <dc:creator>Ashutosh</dc:creator>
  <cp:lastModifiedBy>Ashutosh</cp:lastModifiedBy>
  <cp:revision>4</cp:revision>
  <dcterms:created xsi:type="dcterms:W3CDTF">2020-04-19T13:55:09Z</dcterms:created>
  <dcterms:modified xsi:type="dcterms:W3CDTF">2020-04-21T09:52:46Z</dcterms:modified>
</cp:coreProperties>
</file>