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B503C9E-1CF0-41D1-B187-26456579C8C7}"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1F0DA5A-A962-443B-8A4B-38562A2B0BD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1F0DA5A-A962-443B-8A4B-38562A2B0BD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1F0DA5A-A962-443B-8A4B-38562A2B0BD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1F0DA5A-A962-443B-8A4B-38562A2B0BD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1F0DA5A-A962-443B-8A4B-38562A2B0BD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1F0DA5A-A962-443B-8A4B-38562A2B0BD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1F0DA5A-A962-443B-8A4B-38562A2B0BD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1F0DA5A-A962-443B-8A4B-38562A2B0BD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B503C9E-1CF0-41D1-B187-26456579C8C7}"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1F0DA5A-A962-443B-8A4B-38562A2B0BD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B503C9E-1CF0-41D1-B187-26456579C8C7}"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1F0DA5A-A962-443B-8A4B-38562A2B0BD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B503C9E-1CF0-41D1-B187-26456579C8C7}"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1F0DA5A-A962-443B-8A4B-38562A2B0BD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B503C9E-1CF0-41D1-B187-26456579C8C7}"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1F0DA5A-A962-443B-8A4B-38562A2B0BD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www.marketing91.com/individual-marketi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swot-analysis-target/" TargetMode="External"/><Relationship Id="rId2" Type="http://schemas.openxmlformats.org/officeDocument/2006/relationships/hyperlink" Target="https://www.marketing91.com/how-to-make-a-targeting-strategy/"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marketing91.com/5-steps-to-setup-better-customer-service-process/" TargetMode="External"/><Relationship Id="rId2" Type="http://schemas.openxmlformats.org/officeDocument/2006/relationships/hyperlink" Target="https://www.marketing91.com/types-of-demand-2/"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1"/>
            <a:ext cx="7772400" cy="1828799"/>
          </a:xfrm>
        </p:spPr>
        <p:txBody>
          <a:bodyPr>
            <a:normAutofit/>
          </a:bodyPr>
          <a:lstStyle/>
          <a:p>
            <a:pPr algn="ctr"/>
            <a:r>
              <a:rPr lang="en-US" dirty="0" smtClean="0"/>
              <a:t>Importance of Sales Territory</a:t>
            </a:r>
            <a:endParaRPr lang="en-US" dirty="0"/>
          </a:p>
        </p:txBody>
      </p:sp>
      <p:sp>
        <p:nvSpPr>
          <p:cNvPr id="3" name="Subtitle 2"/>
          <p:cNvSpPr>
            <a:spLocks noGrp="1"/>
          </p:cNvSpPr>
          <p:nvPr>
            <p:ph type="subTitle" idx="1"/>
          </p:nvPr>
        </p:nvSpPr>
        <p:spPr>
          <a:xfrm>
            <a:off x="304800" y="3048000"/>
            <a:ext cx="8153400" cy="1763311"/>
          </a:xfrm>
        </p:spPr>
        <p:txBody>
          <a:bodyPr>
            <a:normAutofit fontScale="92500" lnSpcReduction="1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4031873"/>
          </a:xfrm>
          <a:prstGeom prst="rect">
            <a:avLst/>
          </a:prstGeom>
        </p:spPr>
        <p:txBody>
          <a:bodyPr wrap="square">
            <a:spAutoFit/>
          </a:bodyPr>
          <a:lstStyle/>
          <a:p>
            <a:pPr algn="just"/>
            <a:r>
              <a:rPr lang="en-US" sz="3200" dirty="0"/>
              <a:t>This is not a one-time meeting which will include materials into a long term relationship, but the salesperson has to keep up continuously with the customer and meet him regularly so that a long term relationship is developed and this will happen only if the salesperson has a proper and defined sales territory.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4893647"/>
          </a:xfrm>
          <a:prstGeom prst="rect">
            <a:avLst/>
          </a:prstGeom>
        </p:spPr>
        <p:txBody>
          <a:bodyPr wrap="square">
            <a:spAutoFit/>
          </a:bodyPr>
          <a:lstStyle/>
          <a:p>
            <a:r>
              <a:rPr lang="en-US" sz="2400" dirty="0"/>
              <a:t>Repeat visits help the salesperson to develop and establish long-term relationships with the customer, which helps to get him regular business</a:t>
            </a:r>
            <a:r>
              <a:rPr lang="en-US" sz="2400" dirty="0" smtClean="0"/>
              <a:t>.</a:t>
            </a:r>
          </a:p>
          <a:p>
            <a:endParaRPr lang="en-US" sz="2400" dirty="0" smtClean="0"/>
          </a:p>
          <a:p>
            <a:r>
              <a:rPr lang="en-US" sz="2400" dirty="0" smtClean="0"/>
              <a:t> </a:t>
            </a:r>
            <a:r>
              <a:rPr lang="en-US" sz="2400" dirty="0"/>
              <a:t>It is essential that the customers of the salesperson are met regularly to develop trust, and this trust then converts into a relationship which can be leveraged into the business</a:t>
            </a:r>
            <a:r>
              <a:rPr lang="en-US" sz="2400" dirty="0" smtClean="0"/>
              <a:t>.</a:t>
            </a:r>
          </a:p>
          <a:p>
            <a:endParaRPr lang="en-US" sz="2400" dirty="0" smtClean="0"/>
          </a:p>
          <a:p>
            <a:endParaRPr lang="en-US" sz="2400" dirty="0"/>
          </a:p>
          <a:p>
            <a:r>
              <a:rPr lang="en-US" sz="2400" dirty="0"/>
              <a:t>Once a relationship is established with the customer, the salesperson should maintain that relation and get business as much as possible.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199" cy="2585323"/>
          </a:xfrm>
          <a:prstGeom prst="rect">
            <a:avLst/>
          </a:prstGeom>
        </p:spPr>
        <p:txBody>
          <a:bodyPr wrap="square">
            <a:spAutoFit/>
          </a:bodyPr>
          <a:lstStyle/>
          <a:p>
            <a:endParaRPr lang="en-US" sz="5400" dirty="0" smtClean="0"/>
          </a:p>
          <a:p>
            <a:endParaRPr lang="en-US" sz="5400" dirty="0" smtClean="0"/>
          </a:p>
          <a:p>
            <a:r>
              <a:rPr lang="en-US" sz="5400" dirty="0" smtClean="0"/>
              <a:t>5 </a:t>
            </a:r>
            <a:r>
              <a:rPr lang="en-US" sz="5400" dirty="0"/>
              <a:t>Competitor activities: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382000" cy="6555641"/>
          </a:xfrm>
          <a:prstGeom prst="rect">
            <a:avLst/>
          </a:prstGeom>
        </p:spPr>
        <p:txBody>
          <a:bodyPr wrap="square">
            <a:spAutoFit/>
          </a:bodyPr>
          <a:lstStyle/>
          <a:p>
            <a:r>
              <a:rPr lang="en-US" sz="2800" dirty="0"/>
              <a:t>The other importance of having a defined sales territory is that the Salesperson comes to know about the competitor activities from his regular and repeat visits to the existing customers</a:t>
            </a:r>
            <a:r>
              <a:rPr lang="en-US" sz="2800" dirty="0" smtClean="0"/>
              <a:t>.</a:t>
            </a:r>
          </a:p>
          <a:p>
            <a:endParaRPr lang="en-US" sz="2800" dirty="0" smtClean="0"/>
          </a:p>
          <a:p>
            <a:endParaRPr lang="en-US" sz="2800" dirty="0"/>
          </a:p>
          <a:p>
            <a:r>
              <a:rPr lang="en-US" sz="2800" dirty="0"/>
              <a:t>The nature of competitor activities may vary from trade to territory and customer to customer which is my every salesperson has to know what is going on about computer activities in his area and this is only possible if the salesperson has a predefined sales territory.</a:t>
            </a:r>
          </a:p>
          <a:p>
            <a:r>
              <a:rPr lang="en-US" sz="2800" dirty="0" smtClean="0"/>
              <a:t/>
            </a:r>
            <a:br>
              <a:rPr lang="en-US" sz="2800" dirty="0" smtClean="0"/>
            </a:b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4401205"/>
          </a:xfrm>
          <a:prstGeom prst="rect">
            <a:avLst/>
          </a:prstGeom>
        </p:spPr>
        <p:txBody>
          <a:bodyPr wrap="square">
            <a:spAutoFit/>
          </a:bodyPr>
          <a:lstStyle/>
          <a:p>
            <a:r>
              <a:rPr lang="en-US" sz="2800" dirty="0"/>
              <a:t>Competitor activities should also help the company to understand the nature of the competitor activity and the business models of the computer organization and help them prepare accordingly. </a:t>
            </a:r>
            <a:endParaRPr lang="en-US" sz="2800" dirty="0" smtClean="0"/>
          </a:p>
          <a:p>
            <a:endParaRPr lang="en-US" sz="2800" dirty="0" smtClean="0"/>
          </a:p>
          <a:p>
            <a:r>
              <a:rPr lang="en-US" sz="2800" dirty="0" smtClean="0"/>
              <a:t>The </a:t>
            </a:r>
            <a:r>
              <a:rPr lang="en-US" sz="2800" dirty="0"/>
              <a:t>territory division helps the higher management to understand if the competition has different activities for different areas and plan their sales accordingly.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82000" cy="4524315"/>
          </a:xfrm>
          <a:prstGeom prst="rect">
            <a:avLst/>
          </a:prstGeom>
        </p:spPr>
        <p:txBody>
          <a:bodyPr wrap="square">
            <a:spAutoFit/>
          </a:bodyPr>
          <a:lstStyle/>
          <a:p>
            <a:endParaRPr lang="en-US" sz="2400" dirty="0" smtClean="0"/>
          </a:p>
          <a:p>
            <a:endParaRPr lang="en-US" sz="2400" smtClean="0"/>
          </a:p>
          <a:p>
            <a:r>
              <a:rPr lang="en-US" sz="2400" smtClean="0"/>
              <a:t>6 </a:t>
            </a:r>
            <a:r>
              <a:rPr lang="en-US" sz="2400" dirty="0"/>
              <a:t>Workload management</a:t>
            </a:r>
            <a:r>
              <a:rPr lang="en-US" sz="2400" dirty="0" smtClean="0"/>
              <a:t>:</a:t>
            </a:r>
          </a:p>
          <a:p>
            <a:endParaRPr lang="en-US" sz="2400" dirty="0" smtClean="0"/>
          </a:p>
          <a:p>
            <a:endParaRPr lang="en-US" sz="2400" dirty="0"/>
          </a:p>
          <a:p>
            <a:r>
              <a:rPr lang="en-US" sz="2400" dirty="0"/>
              <a:t>The sales territory division also helps the organization to distribute the workload, and the sea is potential equity amongst all the employees and then measure their success. The goal of the organization is to divide the workload and potentially equally amongst all the employees and then assess the </a:t>
            </a:r>
            <a:r>
              <a:rPr lang="en-US" sz="2400" dirty="0">
                <a:hlinkClick r:id="rId2"/>
              </a:rPr>
              <a:t>individual</a:t>
            </a:r>
            <a:r>
              <a:rPr lang="en-US" sz="2400" dirty="0"/>
              <a:t> potential of the salesperson.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1"/>
            <a:ext cx="8229600" cy="4401205"/>
          </a:xfrm>
          <a:prstGeom prst="rect">
            <a:avLst/>
          </a:prstGeom>
        </p:spPr>
        <p:txBody>
          <a:bodyPr wrap="square">
            <a:spAutoFit/>
          </a:bodyPr>
          <a:lstStyle/>
          <a:p>
            <a:r>
              <a:rPr lang="en-US" sz="2000" dirty="0"/>
              <a:t>1 Targeting</a:t>
            </a:r>
            <a:r>
              <a:rPr lang="en-US" sz="2000" dirty="0" smtClean="0"/>
              <a:t>:</a:t>
            </a:r>
          </a:p>
          <a:p>
            <a:endParaRPr lang="en-US" sz="2000" dirty="0"/>
          </a:p>
          <a:p>
            <a:r>
              <a:rPr lang="en-US" sz="2000" dirty="0"/>
              <a:t>The business of sales run successfully the only on proper </a:t>
            </a:r>
            <a:r>
              <a:rPr lang="en-US" sz="2000" dirty="0">
                <a:hlinkClick r:id="rId2"/>
              </a:rPr>
              <a:t>targeting</a:t>
            </a:r>
            <a:r>
              <a:rPr lang="en-US" sz="2000" dirty="0"/>
              <a:t> of the customers. The targeting should be done according to the potential of the customer’s nature of the business and the seasonal factors. </a:t>
            </a:r>
            <a:endParaRPr lang="en-US" sz="2000" dirty="0" smtClean="0"/>
          </a:p>
          <a:p>
            <a:endParaRPr lang="en-US" sz="2000" dirty="0" smtClean="0"/>
          </a:p>
          <a:p>
            <a:r>
              <a:rPr lang="en-US" sz="2000" dirty="0" smtClean="0"/>
              <a:t>Assist </a:t>
            </a:r>
            <a:r>
              <a:rPr lang="en-US" sz="2000" dirty="0"/>
              <a:t>person can have a proper </a:t>
            </a:r>
            <a:r>
              <a:rPr lang="en-US" sz="2000" dirty="0">
                <a:hlinkClick r:id="rId3"/>
              </a:rPr>
              <a:t>target</a:t>
            </a:r>
            <a:r>
              <a:rPr lang="en-US" sz="2000" dirty="0"/>
              <a:t> rest only if he has a proper defined sales territory</a:t>
            </a:r>
            <a:r>
              <a:rPr lang="en-US" sz="2000" dirty="0" smtClean="0"/>
              <a:t>.</a:t>
            </a:r>
          </a:p>
          <a:p>
            <a:endParaRPr lang="en-US" sz="2000" dirty="0" smtClean="0"/>
          </a:p>
          <a:p>
            <a:endParaRPr lang="en-US" sz="2000" dirty="0"/>
          </a:p>
          <a:p>
            <a:r>
              <a:rPr lang="en-US" sz="2000" dirty="0"/>
              <a:t>If the salesperson does not have a predefined sales territory, then the  Salesperson will keep on moving and finding the sales targets and would never be able to reach all of the customers.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262979"/>
          </a:xfrm>
          <a:prstGeom prst="rect">
            <a:avLst/>
          </a:prstGeom>
        </p:spPr>
        <p:txBody>
          <a:bodyPr wrap="square">
            <a:spAutoFit/>
          </a:bodyPr>
          <a:lstStyle/>
          <a:p>
            <a:r>
              <a:rPr lang="en-US" sz="2800" dirty="0"/>
              <a:t>Targeting is not only passive but also active that is sometimes regular visitor by the salesperson also converts a prospect into a target which is why the salesperson should have a predefined territory and should be able to form a relationship to convert it in the form of business</a:t>
            </a:r>
            <a:r>
              <a:rPr lang="en-US" sz="2800" dirty="0" smtClean="0"/>
              <a:t>.</a:t>
            </a:r>
          </a:p>
          <a:p>
            <a:endParaRPr lang="en-US" sz="2800" dirty="0" smtClean="0"/>
          </a:p>
          <a:p>
            <a:endParaRPr lang="en-US" sz="2800" dirty="0"/>
          </a:p>
          <a:p>
            <a:r>
              <a:rPr lang="en-US" sz="2800" dirty="0"/>
              <a:t>A deceased person can only achieve proper targeting has proper and predefined sales territory.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229600" cy="3139321"/>
          </a:xfrm>
          <a:prstGeom prst="rect">
            <a:avLst/>
          </a:prstGeom>
        </p:spPr>
        <p:txBody>
          <a:bodyPr wrap="square">
            <a:spAutoFit/>
          </a:bodyPr>
          <a:lstStyle/>
          <a:p>
            <a:endParaRPr lang="en-US" sz="6600" dirty="0" smtClean="0"/>
          </a:p>
          <a:p>
            <a:endParaRPr lang="en-US" sz="6600" dirty="0" smtClean="0"/>
          </a:p>
          <a:p>
            <a:r>
              <a:rPr lang="en-US" sz="6600" dirty="0" smtClean="0"/>
              <a:t>2 </a:t>
            </a:r>
            <a:r>
              <a:rPr lang="en-US" sz="6600" dirty="0"/>
              <a:t>Customer reach: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4154984"/>
          </a:xfrm>
          <a:prstGeom prst="rect">
            <a:avLst/>
          </a:prstGeom>
        </p:spPr>
        <p:txBody>
          <a:bodyPr wrap="square">
            <a:spAutoFit/>
          </a:bodyPr>
          <a:lstStyle/>
          <a:p>
            <a:r>
              <a:rPr lang="en-US" sz="2400" dirty="0"/>
              <a:t>A sales job requires the salesperson to reach the customers in short notice constantly. The Salesperson cannot be on the move every time, and he will have his home located at one place, which will be his headquarters and the territory apart from his home will be ex- headquarter</a:t>
            </a:r>
            <a:r>
              <a:rPr lang="en-US" sz="2400" dirty="0" smtClean="0"/>
              <a:t>.</a:t>
            </a:r>
          </a:p>
          <a:p>
            <a:endParaRPr lang="en-US" sz="2400" dirty="0" smtClean="0"/>
          </a:p>
          <a:p>
            <a:endParaRPr lang="en-US" sz="2400" dirty="0"/>
          </a:p>
          <a:p>
            <a:r>
              <a:rPr lang="en-US" sz="2400" dirty="0"/>
              <a:t>Whenever the Salesperson has to reach a customer, he should be within a defined reach and time, depending on the product.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1"/>
            <a:ext cx="8305800" cy="4154984"/>
          </a:xfrm>
          <a:prstGeom prst="rect">
            <a:avLst/>
          </a:prstGeom>
        </p:spPr>
        <p:txBody>
          <a:bodyPr wrap="square">
            <a:spAutoFit/>
          </a:bodyPr>
          <a:lstStyle/>
          <a:p>
            <a:r>
              <a:rPr lang="en-US" sz="2400" dirty="0"/>
              <a:t>Customer’s </a:t>
            </a:r>
            <a:r>
              <a:rPr lang="en-US" sz="2400" dirty="0">
                <a:hlinkClick r:id="rId2"/>
              </a:rPr>
              <a:t>demand</a:t>
            </a:r>
            <a:r>
              <a:rPr lang="en-US" sz="2400" dirty="0"/>
              <a:t> for a better service and excellent after sales service and if there is a breakdown call or a technical difficulty the salesperson has to reach the customer within the given time which is more often than not very short. </a:t>
            </a:r>
            <a:endParaRPr lang="en-US" sz="2400" dirty="0" smtClean="0"/>
          </a:p>
          <a:p>
            <a:endParaRPr lang="en-US" sz="2400" dirty="0" smtClean="0"/>
          </a:p>
          <a:p>
            <a:endParaRPr lang="en-US" sz="2400" dirty="0" smtClean="0"/>
          </a:p>
          <a:p>
            <a:endParaRPr lang="en-US" sz="2400" dirty="0" smtClean="0"/>
          </a:p>
          <a:p>
            <a:r>
              <a:rPr lang="en-US" sz="2400" dirty="0" smtClean="0"/>
              <a:t>This </a:t>
            </a:r>
            <a:r>
              <a:rPr lang="en-US" sz="2400" dirty="0"/>
              <a:t>is why salesperson should have a predefined territory. Customer reach and </a:t>
            </a:r>
            <a:r>
              <a:rPr lang="en-US" sz="2400" dirty="0">
                <a:hlinkClick r:id="rId3"/>
              </a:rPr>
              <a:t>customer service</a:t>
            </a:r>
            <a:r>
              <a:rPr lang="en-US" sz="2400" dirty="0"/>
              <a:t> are crucial in case of after-sales service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693866"/>
          </a:xfrm>
          <a:prstGeom prst="rect">
            <a:avLst/>
          </a:prstGeom>
        </p:spPr>
        <p:txBody>
          <a:bodyPr wrap="square">
            <a:spAutoFit/>
          </a:bodyPr>
          <a:lstStyle/>
          <a:p>
            <a:r>
              <a:rPr lang="en-US" sz="2800" dirty="0"/>
              <a:t>3 Measurability</a:t>
            </a:r>
            <a:r>
              <a:rPr lang="en-US" sz="2800" dirty="0" smtClean="0"/>
              <a:t>:</a:t>
            </a:r>
          </a:p>
          <a:p>
            <a:endParaRPr lang="en-US" sz="2800" dirty="0"/>
          </a:p>
          <a:p>
            <a:r>
              <a:rPr lang="en-US" sz="2800" dirty="0"/>
              <a:t>Having a predefined sales territory for a specific salesperson will help the organization to measure the output per sales employee. This will help the organization to understand which salesperson is performing better and which salesperson is not performing</a:t>
            </a:r>
            <a:r>
              <a:rPr lang="en-US" sz="2800" dirty="0" smtClean="0"/>
              <a:t>.</a:t>
            </a:r>
          </a:p>
          <a:p>
            <a:endParaRPr lang="en-US" sz="2800" dirty="0" smtClean="0"/>
          </a:p>
          <a:p>
            <a:endParaRPr lang="en-US" sz="2800" dirty="0"/>
          </a:p>
          <a:p>
            <a:r>
              <a:rPr lang="en-US" sz="2800" dirty="0"/>
              <a:t>The measurability also helps the organization to take certain steps to adjust the area as if required.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1"/>
            <a:ext cx="8305800" cy="5693866"/>
          </a:xfrm>
          <a:prstGeom prst="rect">
            <a:avLst/>
          </a:prstGeom>
        </p:spPr>
        <p:txBody>
          <a:bodyPr wrap="square">
            <a:spAutoFit/>
          </a:bodyPr>
          <a:lstStyle/>
          <a:p>
            <a:pPr algn="just"/>
            <a:r>
              <a:rPr lang="en-US" sz="2800" dirty="0"/>
              <a:t>For example a salesperson working in territory a is 200% productive while the salesperson working in territory b is only 50% productive then the organization will come to a conclusion to divide the areas of a and b in such a way that half of the territory is given to b and half of territory b is given to a so that each salesperson has half of their old area and half of new so that they can work on it and make it more productive.</a:t>
            </a:r>
          </a:p>
          <a:p>
            <a:pPr algn="just"/>
            <a:r>
              <a:rPr lang="en-US" sz="2800" dirty="0"/>
              <a:t>Having such a division of sales territory, two specific salesperson helps the organization to measure the productivity in each area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457200"/>
            <a:ext cx="8382000" cy="5632311"/>
          </a:xfrm>
          <a:prstGeom prst="rect">
            <a:avLst/>
          </a:prstGeom>
        </p:spPr>
        <p:txBody>
          <a:bodyPr wrap="square">
            <a:spAutoFit/>
          </a:bodyPr>
          <a:lstStyle/>
          <a:p>
            <a:r>
              <a:rPr lang="en-US" sz="3600" dirty="0"/>
              <a:t>4 Relationships</a:t>
            </a:r>
            <a:r>
              <a:rPr lang="en-US" sz="3600" dirty="0" smtClean="0"/>
              <a:t>:</a:t>
            </a:r>
          </a:p>
          <a:p>
            <a:endParaRPr lang="en-US" sz="3600" dirty="0" smtClean="0"/>
          </a:p>
          <a:p>
            <a:endParaRPr lang="en-US" sz="3600" dirty="0"/>
          </a:p>
          <a:p>
            <a:r>
              <a:rPr lang="en-US" sz="3600" dirty="0"/>
              <a:t>When the salesperson has a proper defined sales territory, it is assumed that he must work in that particular territory and meet the customers regularly to get business.</a:t>
            </a:r>
          </a:p>
          <a:p>
            <a:r>
              <a:rPr lang="en-US" sz="3600" dirty="0" smtClean="0"/>
              <a:t/>
            </a:r>
            <a:br>
              <a:rPr lang="en-US" sz="3600" dirty="0" smtClean="0"/>
            </a:br>
            <a:endParaRPr lang="en-US" sz="3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67</TotalTime>
  <Words>698</Words>
  <Application>Microsoft Office PowerPoint</Application>
  <PresentationFormat>On-screen Show (4:3)</PresentationFormat>
  <Paragraphs>74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Concourse</vt:lpstr>
      <vt:lpstr>Importance of Sales Territory</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Sales Territory</dc:title>
  <dc:creator>Ashutosh</dc:creator>
  <cp:lastModifiedBy>Ashutosh</cp:lastModifiedBy>
  <cp:revision>4</cp:revision>
  <dcterms:created xsi:type="dcterms:W3CDTF">2020-04-19T15:53:18Z</dcterms:created>
  <dcterms:modified xsi:type="dcterms:W3CDTF">2020-04-21T11:10:42Z</dcterms:modified>
</cp:coreProperties>
</file>