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4" r:id="rId3"/>
    <p:sldId id="265" r:id="rId4"/>
    <p:sldId id="257" r:id="rId5"/>
    <p:sldId id="258" r:id="rId6"/>
    <p:sldId id="259" r:id="rId7"/>
    <p:sldId id="260" r:id="rId8"/>
    <p:sldId id="261" r:id="rId9"/>
    <p:sldId id="262" r:id="rId10"/>
    <p:sldId id="263"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C0359353-0E80-4875-B486-2639E9E1ECC4}" type="datetimeFigureOut">
              <a:rPr lang="en-US" smtClean="0"/>
              <a:pPr/>
              <a:t>4/21/2020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7A7D18F6-5FCF-47A8-A8EC-2655A8D08E1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0359353-0E80-4875-B486-2639E9E1ECC4}"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A7D18F6-5FCF-47A8-A8EC-2655A8D08E1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0359353-0E80-4875-B486-2639E9E1ECC4}"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A7D18F6-5FCF-47A8-A8EC-2655A8D08E1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0359353-0E80-4875-B486-2639E9E1ECC4}"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A7D18F6-5FCF-47A8-A8EC-2655A8D08E14}"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C0359353-0E80-4875-B486-2639E9E1ECC4}"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A7D18F6-5FCF-47A8-A8EC-2655A8D08E14}"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0359353-0E80-4875-B486-2639E9E1ECC4}"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7A7D18F6-5FCF-47A8-A8EC-2655A8D08E14}"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C0359353-0E80-4875-B486-2639E9E1ECC4}" type="datetimeFigureOut">
              <a:rPr lang="en-US" smtClean="0"/>
              <a:pPr/>
              <a:t>4/21/2020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7A7D18F6-5FCF-47A8-A8EC-2655A8D08E1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C0359353-0E80-4875-B486-2639E9E1ECC4}" type="datetimeFigureOut">
              <a:rPr lang="en-US" smtClean="0"/>
              <a:pPr/>
              <a:t>4/21/2020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7A7D18F6-5FCF-47A8-A8EC-2655A8D08E14}"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C0359353-0E80-4875-B486-2639E9E1ECC4}" type="datetimeFigureOut">
              <a:rPr lang="en-US" smtClean="0"/>
              <a:pPr/>
              <a:t>4/21/2020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7A7D18F6-5FCF-47A8-A8EC-2655A8D08E1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C0359353-0E80-4875-B486-2639E9E1ECC4}"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7A7D18F6-5FCF-47A8-A8EC-2655A8D08E1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0359353-0E80-4875-B486-2639E9E1ECC4}" type="datetimeFigureOut">
              <a:rPr lang="en-US" smtClean="0"/>
              <a:pPr/>
              <a:t>4/21/2020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7A7D18F6-5FCF-47A8-A8EC-2655A8D08E14}"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C0359353-0E80-4875-B486-2639E9E1ECC4}" type="datetimeFigureOut">
              <a:rPr lang="en-US" smtClean="0"/>
              <a:pPr/>
              <a:t>4/21/2020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A7D18F6-5FCF-47A8-A8EC-2655A8D08E1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533401"/>
            <a:ext cx="8229600" cy="1828799"/>
          </a:xfrm>
        </p:spPr>
        <p:txBody>
          <a:bodyPr>
            <a:normAutofit/>
          </a:bodyPr>
          <a:lstStyle/>
          <a:p>
            <a:pPr algn="ctr"/>
            <a:r>
              <a:rPr lang="en-US" dirty="0" smtClean="0"/>
              <a:t>Objectives of Channels of Distribution</a:t>
            </a:r>
            <a:endParaRPr lang="en-US" dirty="0"/>
          </a:p>
        </p:txBody>
      </p:sp>
      <p:sp>
        <p:nvSpPr>
          <p:cNvPr id="3" name="Subtitle 2"/>
          <p:cNvSpPr>
            <a:spLocks noGrp="1"/>
          </p:cNvSpPr>
          <p:nvPr>
            <p:ph type="subTitle" idx="1"/>
          </p:nvPr>
        </p:nvSpPr>
        <p:spPr>
          <a:xfrm>
            <a:off x="381000" y="3276600"/>
            <a:ext cx="7391400" cy="1828800"/>
          </a:xfrm>
        </p:spPr>
        <p:txBody>
          <a:bodyPr>
            <a:normAutofit fontScale="92500" lnSpcReduction="10000"/>
          </a:bodyPr>
          <a:lstStyle/>
          <a:p>
            <a:pPr algn="l"/>
            <a:r>
              <a:rPr lang="en-US" dirty="0" smtClean="0"/>
              <a:t>Prof(Dr) </a:t>
            </a:r>
            <a:r>
              <a:rPr lang="en-US" dirty="0" err="1" smtClean="0"/>
              <a:t>B.L.Verma</a:t>
            </a:r>
            <a:r>
              <a:rPr lang="en-US" dirty="0" smtClean="0"/>
              <a:t/>
            </a:r>
            <a:br>
              <a:rPr lang="en-US" dirty="0" smtClean="0"/>
            </a:br>
            <a:r>
              <a:rPr lang="en-US" dirty="0" smtClean="0"/>
              <a:t>Professor</a:t>
            </a:r>
            <a:br>
              <a:rPr lang="en-US" dirty="0" smtClean="0"/>
            </a:br>
            <a:r>
              <a:rPr lang="en-US" dirty="0" smtClean="0"/>
              <a:t>Department of Business Administration</a:t>
            </a:r>
            <a:br>
              <a:rPr lang="en-US" dirty="0" smtClean="0"/>
            </a:br>
            <a:r>
              <a:rPr lang="en-US" dirty="0" smtClean="0"/>
              <a:t>UCCMS,MLSU,UDAIPUR</a:t>
            </a:r>
            <a:br>
              <a:rPr lang="en-US" dirty="0" smtClean="0"/>
            </a:br>
            <a:endParaRPr lang="en-US" dirty="0" smtClean="0"/>
          </a:p>
          <a:p>
            <a:pPr algn="l"/>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001000" cy="4832092"/>
          </a:xfrm>
          <a:prstGeom prst="rect">
            <a:avLst/>
          </a:prstGeom>
        </p:spPr>
        <p:txBody>
          <a:bodyPr wrap="square">
            <a:spAutoFit/>
          </a:bodyPr>
          <a:lstStyle/>
          <a:p>
            <a:pPr fontAlgn="base"/>
            <a:endParaRPr lang="en-US" sz="2800" b="1" smtClean="0"/>
          </a:p>
          <a:p>
            <a:pPr fontAlgn="base"/>
            <a:r>
              <a:rPr lang="en-US" sz="2800" b="1" smtClean="0"/>
              <a:t>Objective </a:t>
            </a:r>
            <a:r>
              <a:rPr lang="en-US" sz="2800" b="1" dirty="0"/>
              <a:t># 6. Achieving Co-Operation with Regard to any Relevant Distribution Factors</a:t>
            </a:r>
            <a:r>
              <a:rPr lang="en-US" sz="2800" b="1" dirty="0" smtClean="0"/>
              <a:t>:</a:t>
            </a:r>
          </a:p>
          <a:p>
            <a:pPr fontAlgn="base"/>
            <a:endParaRPr lang="en-US" sz="2800" dirty="0"/>
          </a:p>
          <a:p>
            <a:pPr fontAlgn="base"/>
            <a:r>
              <a:rPr lang="en-US" sz="2800" dirty="0"/>
              <a:t>These factors can either be from the supplier’s or the receiver’s point of view and include minimum order sizes, unit load types, product handling characteristics, materials handling aids, delivery access (e.g., vehicle size), and delivery time constraints, etc.</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4832092"/>
          </a:xfrm>
          <a:prstGeom prst="rect">
            <a:avLst/>
          </a:prstGeom>
        </p:spPr>
        <p:txBody>
          <a:bodyPr wrap="square">
            <a:spAutoFit/>
          </a:bodyPr>
          <a:lstStyle/>
          <a:p>
            <a:pPr fontAlgn="base"/>
            <a:r>
              <a:rPr lang="en-US" sz="2800" dirty="0"/>
              <a:t>Channels of distribution have been defined in different ways by different authors</a:t>
            </a:r>
            <a:r>
              <a:rPr lang="en-US" sz="2800" dirty="0" smtClean="0"/>
              <a:t>.</a:t>
            </a:r>
          </a:p>
          <a:p>
            <a:pPr fontAlgn="base"/>
            <a:endParaRPr lang="en-US" sz="2800" dirty="0" smtClean="0"/>
          </a:p>
          <a:p>
            <a:pPr fontAlgn="base"/>
            <a:endParaRPr lang="en-US" sz="2800" dirty="0" smtClean="0"/>
          </a:p>
          <a:p>
            <a:pPr fontAlgn="base"/>
            <a:endParaRPr lang="en-US" sz="2800" dirty="0"/>
          </a:p>
          <a:p>
            <a:pPr fontAlgn="base"/>
            <a:r>
              <a:rPr lang="en-US" sz="2800" dirty="0"/>
              <a:t>According to Philip </a:t>
            </a:r>
            <a:r>
              <a:rPr lang="en-US" sz="2800" dirty="0" err="1"/>
              <a:t>Kotler</a:t>
            </a:r>
            <a:r>
              <a:rPr lang="en-US" sz="2800" dirty="0"/>
              <a:t>, “Every produces seek to link together the set of marketing intermediaries that best </a:t>
            </a:r>
            <a:r>
              <a:rPr lang="en-US" sz="2800" dirty="0" err="1"/>
              <a:t>fulfil</a:t>
            </a:r>
            <a:r>
              <a:rPr lang="en-US" sz="2800" dirty="0"/>
              <a:t> the firms’ objective. This set of market­ing intermediaries is called marketing channel also trade channel and channel of distribution</a:t>
            </a:r>
            <a:r>
              <a:rPr lang="en-US" sz="2800" dirty="0" smtClean="0"/>
              <a:t>.”</a:t>
            </a:r>
            <a:endParaRPr lang="en-US"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457201"/>
            <a:ext cx="8077200" cy="5693866"/>
          </a:xfrm>
          <a:prstGeom prst="rect">
            <a:avLst/>
          </a:prstGeom>
        </p:spPr>
        <p:txBody>
          <a:bodyPr wrap="square">
            <a:spAutoFit/>
          </a:bodyPr>
          <a:lstStyle/>
          <a:p>
            <a:pPr fontAlgn="base"/>
            <a:r>
              <a:rPr lang="en-US" sz="2800" dirty="0" smtClean="0"/>
              <a:t>According to William J. Stanton, “A channel of distribution for a product is the route taken by the title of the goods as they move from the producer to the ultimate consumer or the industrial user</a:t>
            </a:r>
            <a:r>
              <a:rPr lang="en-US" sz="2800" dirty="0" smtClean="0"/>
              <a:t>.”</a:t>
            </a:r>
          </a:p>
          <a:p>
            <a:pPr fontAlgn="base"/>
            <a:endParaRPr lang="en-US" sz="2800" dirty="0" smtClean="0"/>
          </a:p>
          <a:p>
            <a:pPr fontAlgn="base"/>
            <a:endParaRPr lang="en-US" sz="2800" dirty="0" smtClean="0"/>
          </a:p>
          <a:p>
            <a:pPr fontAlgn="base"/>
            <a:r>
              <a:rPr lang="en-US" sz="2800" dirty="0" smtClean="0"/>
              <a:t>According to American Marketing Association,” The structure of intra com­pany </a:t>
            </a:r>
            <a:r>
              <a:rPr lang="en-US" sz="2800" dirty="0" err="1" smtClean="0"/>
              <a:t>organisation</a:t>
            </a:r>
            <a:r>
              <a:rPr lang="en-US" sz="2800" dirty="0" smtClean="0"/>
              <a:t> units and extra company agents and dealers, wholesaler and retailer, through which a commodity, product or service is marketed.”</a:t>
            </a:r>
            <a:endParaRPr lang="en-US" sz="2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762000"/>
            <a:ext cx="8153400" cy="4401205"/>
          </a:xfrm>
          <a:prstGeom prst="rect">
            <a:avLst/>
          </a:prstGeom>
        </p:spPr>
        <p:txBody>
          <a:bodyPr wrap="square">
            <a:spAutoFit/>
          </a:bodyPr>
          <a:lstStyle/>
          <a:p>
            <a:pPr fontAlgn="base"/>
            <a:r>
              <a:rPr lang="en-US" sz="2800" b="1" dirty="0"/>
              <a:t>Objective # 1. Receiving Fast and Accurate Feedback of Information</a:t>
            </a:r>
            <a:r>
              <a:rPr lang="en-US" sz="2800" b="1" dirty="0" smtClean="0"/>
              <a:t>:</a:t>
            </a:r>
          </a:p>
          <a:p>
            <a:pPr fontAlgn="base"/>
            <a:endParaRPr lang="en-US" sz="2800" b="1" dirty="0" smtClean="0"/>
          </a:p>
          <a:p>
            <a:pPr fontAlgn="base"/>
            <a:endParaRPr lang="en-US" sz="2800" dirty="0"/>
          </a:p>
          <a:p>
            <a:pPr fontAlgn="base"/>
            <a:r>
              <a:rPr lang="en-US" sz="2800" dirty="0"/>
              <a:t>In order to maintain and provide an efficient distribution system and service, a good and regular. How of relevant information is necessary, which includes inventory levels, sales trends, damage reports, service levels, cost monitoring etc.</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609600"/>
            <a:ext cx="8153400" cy="4832092"/>
          </a:xfrm>
          <a:prstGeom prst="rect">
            <a:avLst/>
          </a:prstGeom>
        </p:spPr>
        <p:txBody>
          <a:bodyPr wrap="square">
            <a:spAutoFit/>
          </a:bodyPr>
          <a:lstStyle/>
          <a:p>
            <a:pPr fontAlgn="base"/>
            <a:r>
              <a:rPr lang="en-US" sz="2800" b="1" dirty="0"/>
              <a:t>Objective # 2. Making the Product Readily Available to the Market Consumers</a:t>
            </a:r>
            <a:r>
              <a:rPr lang="en-US" sz="2800" b="1" dirty="0" smtClean="0"/>
              <a:t>:</a:t>
            </a:r>
          </a:p>
          <a:p>
            <a:pPr fontAlgn="base"/>
            <a:endParaRPr lang="en-US" sz="2800" dirty="0"/>
          </a:p>
          <a:p>
            <a:pPr fontAlgn="base"/>
            <a:r>
              <a:rPr lang="en-US" sz="2800" dirty="0"/>
              <a:t>To ensuring the product is represented in the right type of outlet or retail store is an important objectives of channels of distribution. Having identified the correct marketplace for the goods, the company must make certain that the appropriate physical distribution channel is selected to achieve this objective.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05800" cy="4832092"/>
          </a:xfrm>
          <a:prstGeom prst="rect">
            <a:avLst/>
          </a:prstGeom>
        </p:spPr>
        <p:txBody>
          <a:bodyPr wrap="square">
            <a:spAutoFit/>
          </a:bodyPr>
          <a:lstStyle/>
          <a:p>
            <a:pPr fontAlgn="base"/>
            <a:r>
              <a:rPr lang="en-US" sz="2800" b="1" dirty="0"/>
              <a:t>Objective # 3. Achieving a given Level of Service</a:t>
            </a:r>
            <a:r>
              <a:rPr lang="en-US" sz="2800" b="1" dirty="0" smtClean="0"/>
              <a:t>:</a:t>
            </a:r>
          </a:p>
          <a:p>
            <a:pPr fontAlgn="base"/>
            <a:endParaRPr lang="en-US" sz="2800" dirty="0"/>
          </a:p>
          <a:p>
            <a:pPr fontAlgn="base"/>
            <a:r>
              <a:rPr lang="en-US" sz="2800" dirty="0"/>
              <a:t>Once again, from both the supplier’s and the customer’s viewpoints, a specified level of service should be established, measured, and maintained. The customer normally sees this as crucial and relative performance in achieving service level requirements is often used to compare suppliers and may be the basis for subsequent buying decisions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609601"/>
            <a:ext cx="8077200" cy="4832092"/>
          </a:xfrm>
          <a:prstGeom prst="rect">
            <a:avLst/>
          </a:prstGeom>
        </p:spPr>
        <p:txBody>
          <a:bodyPr wrap="square">
            <a:spAutoFit/>
          </a:bodyPr>
          <a:lstStyle/>
          <a:p>
            <a:pPr fontAlgn="base"/>
            <a:r>
              <a:rPr lang="en-US" sz="2800" b="1" dirty="0"/>
              <a:t>Objective # 4. Enhancing the Prospect of Sales being Made</a:t>
            </a:r>
            <a:r>
              <a:rPr lang="en-US" sz="2800" b="1" dirty="0" smtClean="0"/>
              <a:t>:</a:t>
            </a:r>
          </a:p>
          <a:p>
            <a:pPr fontAlgn="base"/>
            <a:endParaRPr lang="en-US" sz="2800" dirty="0"/>
          </a:p>
          <a:p>
            <a:pPr fontAlgn="base"/>
            <a:r>
              <a:rPr lang="en-US" sz="2800" dirty="0"/>
              <a:t>The most appropriate factors for each product or type of retail store will be reflected in the choice of channel. The general aims are to get good positions and displays in the store; and to gain the active support of the retail salesperson, if required. The product should be “visible, accessible, and attractively displayed’.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457201"/>
            <a:ext cx="8077200" cy="4401205"/>
          </a:xfrm>
          <a:prstGeom prst="rect">
            <a:avLst/>
          </a:prstGeom>
        </p:spPr>
        <p:txBody>
          <a:bodyPr wrap="square">
            <a:spAutoFit/>
          </a:bodyPr>
          <a:lstStyle/>
          <a:p>
            <a:pPr fontAlgn="base"/>
            <a:r>
              <a:rPr lang="en-US" sz="2000" b="1" dirty="0"/>
              <a:t>Channel choice is affected by this objective in a number of ways</a:t>
            </a:r>
            <a:r>
              <a:rPr lang="en-US" sz="2000" b="1" dirty="0" smtClean="0"/>
              <a:t>:</a:t>
            </a:r>
          </a:p>
          <a:p>
            <a:pPr fontAlgn="base"/>
            <a:endParaRPr lang="en-US" sz="2000" dirty="0"/>
          </a:p>
          <a:p>
            <a:pPr marL="400050" indent="-400050" fontAlgn="base">
              <a:buAutoNum type="romanLcParenBoth"/>
            </a:pPr>
            <a:r>
              <a:rPr lang="en-US" sz="2000" dirty="0" smtClean="0"/>
              <a:t>Does </a:t>
            </a:r>
            <a:r>
              <a:rPr lang="en-US" sz="2000" dirty="0"/>
              <a:t>the deliverer arrange the merchandise in the shop</a:t>
            </a:r>
            <a:r>
              <a:rPr lang="en-US" sz="2000" dirty="0" smtClean="0"/>
              <a:t>?</a:t>
            </a:r>
          </a:p>
          <a:p>
            <a:pPr marL="400050" indent="-400050" fontAlgn="base">
              <a:buAutoNum type="romanLcParenBoth"/>
            </a:pPr>
            <a:endParaRPr lang="en-US" sz="2000" dirty="0" smtClean="0"/>
          </a:p>
          <a:p>
            <a:pPr marL="400050" indent="-400050" fontAlgn="base">
              <a:buAutoNum type="romanLcParenBoth"/>
            </a:pPr>
            <a:endParaRPr lang="en-US" sz="2000" dirty="0"/>
          </a:p>
          <a:p>
            <a:pPr fontAlgn="base"/>
            <a:r>
              <a:rPr lang="en-US" sz="2000" dirty="0"/>
              <a:t>(ii) Are special displays being </a:t>
            </a:r>
            <a:r>
              <a:rPr lang="en-US" sz="2000" dirty="0" err="1"/>
              <a:t>utilised</a:t>
            </a:r>
            <a:r>
              <a:rPr lang="en-US" sz="2000" dirty="0" smtClean="0"/>
              <a:t>?</a:t>
            </a:r>
          </a:p>
          <a:p>
            <a:pPr fontAlgn="base"/>
            <a:endParaRPr lang="en-US" sz="2000" dirty="0" smtClean="0"/>
          </a:p>
          <a:p>
            <a:pPr fontAlgn="base"/>
            <a:endParaRPr lang="en-US" sz="2000" dirty="0"/>
          </a:p>
          <a:p>
            <a:pPr fontAlgn="base"/>
            <a:r>
              <a:rPr lang="en-US" sz="2000" dirty="0"/>
              <a:t>(iii) Does the product required to be installed, demonstrated or explained</a:t>
            </a:r>
            <a:r>
              <a:rPr lang="en-US" sz="2000" dirty="0" smtClean="0"/>
              <a:t>?</a:t>
            </a:r>
          </a:p>
          <a:p>
            <a:pPr fontAlgn="base"/>
            <a:endParaRPr lang="en-US" sz="2000" dirty="0" smtClean="0"/>
          </a:p>
          <a:p>
            <a:pPr fontAlgn="base"/>
            <a:endParaRPr lang="en-US" sz="2000" dirty="0"/>
          </a:p>
          <a:p>
            <a:pPr fontAlgn="base"/>
            <a:r>
              <a:rPr lang="en-US" sz="2000" dirty="0"/>
              <a:t>(iv) Is there a special promotion of the product is required?</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609600"/>
            <a:ext cx="8229600" cy="5016758"/>
          </a:xfrm>
          <a:prstGeom prst="rect">
            <a:avLst/>
          </a:prstGeom>
        </p:spPr>
        <p:txBody>
          <a:bodyPr wrap="square">
            <a:spAutoFit/>
          </a:bodyPr>
          <a:lstStyle/>
          <a:p>
            <a:pPr fontAlgn="base"/>
            <a:r>
              <a:rPr lang="en-US" sz="3200" b="1" dirty="0"/>
              <a:t>Objective # 5. </a:t>
            </a:r>
            <a:r>
              <a:rPr lang="en-US" sz="3200" b="1" dirty="0" err="1"/>
              <a:t>Minimising</a:t>
            </a:r>
            <a:r>
              <a:rPr lang="en-US" sz="3200" b="1" dirty="0"/>
              <a:t> Logistics and Total Costs</a:t>
            </a:r>
            <a:r>
              <a:rPr lang="en-US" sz="3200" b="1" dirty="0" smtClean="0"/>
              <a:t>:</a:t>
            </a:r>
          </a:p>
          <a:p>
            <a:pPr fontAlgn="base"/>
            <a:endParaRPr lang="en-US" sz="3200" dirty="0"/>
          </a:p>
          <a:p>
            <a:pPr fontAlgn="base"/>
            <a:r>
              <a:rPr lang="en-US" sz="3200" dirty="0"/>
              <a:t>Costs are very crucially significant as they are reflected in the final price of the product. The selected channel will reflect a certain cost and this cost must be assessed in relation to the type of product offered and the level of service required.</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43</TotalTime>
  <Words>264</Words>
  <Application>Microsoft Office PowerPoint</Application>
  <PresentationFormat>On-screen Show (4:3)</PresentationFormat>
  <Paragraphs>50</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Concourse</vt:lpstr>
      <vt:lpstr>Objectives of Channels of Distribution</vt:lpstr>
      <vt:lpstr>Slide 2</vt:lpstr>
      <vt:lpstr>Slide 3</vt:lpstr>
      <vt:lpstr>Slide 4</vt:lpstr>
      <vt:lpstr>Slide 5</vt:lpstr>
      <vt:lpstr>Slide 6</vt:lpstr>
      <vt:lpstr>Slide 7</vt:lpstr>
      <vt:lpstr>Slide 8</vt:lpstr>
      <vt:lpstr>Slide 9</vt:lpstr>
      <vt:lpstr>Slide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Objectives of Channels of Distribution</dc:title>
  <dc:creator>Ashutosh</dc:creator>
  <cp:lastModifiedBy>Ashutosh</cp:lastModifiedBy>
  <cp:revision>5</cp:revision>
  <dcterms:created xsi:type="dcterms:W3CDTF">2020-04-21T04:10:19Z</dcterms:created>
  <dcterms:modified xsi:type="dcterms:W3CDTF">2020-04-21T15:23:37Z</dcterms:modified>
</cp:coreProperties>
</file>