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CF325E5-5A93-476D-AA6F-C311B2183385}"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426DB09-A00A-4D9A-AF3B-AD3B6944C49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F325E5-5A93-476D-AA6F-C311B2183385}"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6DB09-A00A-4D9A-AF3B-AD3B6944C49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F325E5-5A93-476D-AA6F-C311B2183385}"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6DB09-A00A-4D9A-AF3B-AD3B6944C49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CF325E5-5A93-476D-AA6F-C311B2183385}"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6DB09-A00A-4D9A-AF3B-AD3B6944C49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CF325E5-5A93-476D-AA6F-C311B2183385}"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426DB09-A00A-4D9A-AF3B-AD3B6944C4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CF325E5-5A93-476D-AA6F-C311B2183385}"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26DB09-A00A-4D9A-AF3B-AD3B6944C49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CF325E5-5A93-476D-AA6F-C311B2183385}"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26DB09-A00A-4D9A-AF3B-AD3B6944C49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CF325E5-5A93-476D-AA6F-C311B2183385}"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26DB09-A00A-4D9A-AF3B-AD3B6944C49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F325E5-5A93-476D-AA6F-C311B2183385}"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26DB09-A00A-4D9A-AF3B-AD3B6944C4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CF325E5-5A93-476D-AA6F-C311B2183385}"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26DB09-A00A-4D9A-AF3B-AD3B6944C49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CF325E5-5A93-476D-AA6F-C311B2183385}"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426DB09-A00A-4D9A-AF3B-AD3B6944C49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CF325E5-5A93-476D-AA6F-C311B2183385}"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426DB09-A00A-4D9A-AF3B-AD3B6944C49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276600"/>
          </a:xfrm>
        </p:spPr>
        <p:txBody>
          <a:bodyPr>
            <a:normAutofit lnSpcReduction="10000"/>
          </a:bodyPr>
          <a:lstStyle/>
          <a:p>
            <a:pPr algn="l"/>
            <a:endParaRPr lang="en-US" b="1" dirty="0" smtClean="0"/>
          </a:p>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b="1" dirty="0"/>
              <a:t>Rural Marketing and It’s Importance</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382000" cy="5509200"/>
          </a:xfrm>
          <a:prstGeom prst="rect">
            <a:avLst/>
          </a:prstGeom>
        </p:spPr>
        <p:txBody>
          <a:bodyPr wrap="square">
            <a:spAutoFit/>
          </a:bodyPr>
          <a:lstStyle/>
          <a:p>
            <a:pPr algn="just" fontAlgn="base"/>
            <a:r>
              <a:rPr lang="en-US" sz="3200" b="1" dirty="0" smtClean="0"/>
              <a:t>7. Easy Marketability of Agricultural Produces:</a:t>
            </a:r>
          </a:p>
          <a:p>
            <a:pPr algn="just" fontAlgn="base"/>
            <a:r>
              <a:rPr lang="en-US" sz="3200" dirty="0" smtClean="0"/>
              <a:t>Growth of rural marketing improves whole marketing system. Multiple options are available to farmers and local producers to market their products. Big domestic corporate houses and multinational companies prefer to buy agricultural products directly from villages by their own or through agents and small firms. Rural producers can sell their produces easily at satisfactory prices. Their improved income level can improve their purchasing power that can further fuel to industrial demand.</a:t>
            </a:r>
            <a:endParaRPr 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186309"/>
          </a:xfrm>
          <a:prstGeom prst="rect">
            <a:avLst/>
          </a:prstGeom>
        </p:spPr>
        <p:txBody>
          <a:bodyPr wrap="square">
            <a:spAutoFit/>
          </a:bodyPr>
          <a:lstStyle/>
          <a:p>
            <a:pPr algn="just" fontAlgn="base"/>
            <a:r>
              <a:rPr lang="en-US" sz="4400" b="1" dirty="0"/>
              <a:t>8. Improved Rural Infrastructures:</a:t>
            </a:r>
          </a:p>
          <a:p>
            <a:pPr algn="just" fontAlgn="base"/>
            <a:r>
              <a:rPr lang="en-US" sz="4400" dirty="0"/>
              <a:t>Rural marketing and basic infrastructures go hand to hand. Growth of rural marketing leads to improved transportation, insurance, banking, communication, entertainment, and other facilities. Due to availability of basic infrastructural facilities, business units can easily reach the target rural buyers</a:t>
            </a:r>
            <a:r>
              <a:rPr lang="en-US" sz="4400" dirty="0" smtClean="0"/>
              <a:t>.</a:t>
            </a:r>
            <a:endParaRPr lang="en-US" sz="4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16758"/>
          </a:xfrm>
          <a:prstGeom prst="rect">
            <a:avLst/>
          </a:prstGeom>
        </p:spPr>
        <p:txBody>
          <a:bodyPr wrap="square">
            <a:spAutoFit/>
          </a:bodyPr>
          <a:lstStyle/>
          <a:p>
            <a:pPr algn="just" fontAlgn="base"/>
            <a:r>
              <a:rPr lang="en-US" sz="4000" b="1" dirty="0" smtClean="0"/>
              <a:t>9. Price Stability:</a:t>
            </a:r>
          </a:p>
          <a:p>
            <a:pPr algn="just" fontAlgn="base"/>
            <a:r>
              <a:rPr lang="en-US" sz="4000" dirty="0" smtClean="0"/>
              <a:t>Marketing results into better transportation, warehouses, and communication facilities. Agricultural products can be systematically marketed throughout the year. Huge gap between demand and supply can be avoided and, as a result, prices of most of commodities remain more or less stable.</a:t>
            </a:r>
            <a:endParaRPr lang="en-US" sz="4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599" cy="4524315"/>
          </a:xfrm>
          <a:prstGeom prst="rect">
            <a:avLst/>
          </a:prstGeom>
        </p:spPr>
        <p:txBody>
          <a:bodyPr wrap="square">
            <a:spAutoFit/>
          </a:bodyPr>
          <a:lstStyle/>
          <a:p>
            <a:pPr algn="ctr" fontAlgn="base"/>
            <a:r>
              <a:rPr lang="en-US" sz="9600" b="1" dirty="0"/>
              <a:t>10. Quality of Life and Reduced Crime: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6124754"/>
          </a:xfrm>
          <a:prstGeom prst="rect">
            <a:avLst/>
          </a:prstGeom>
        </p:spPr>
        <p:txBody>
          <a:bodyPr wrap="square">
            <a:spAutoFit/>
          </a:bodyPr>
          <a:lstStyle/>
          <a:p>
            <a:pPr fontAlgn="base"/>
            <a:r>
              <a:rPr lang="en-US" sz="2800" dirty="0"/>
              <a:t>Marketing can refine entire living style and system. Better quality products at reasonable price, improved income level, availability of facilities, etc., have direct positive impacts on quality of life. Quality of life improves and level crime reduces</a:t>
            </a:r>
            <a:r>
              <a:rPr lang="en-US" sz="2800" dirty="0" smtClean="0"/>
              <a:t>.</a:t>
            </a:r>
          </a:p>
          <a:p>
            <a:pPr fontAlgn="base"/>
            <a:endParaRPr lang="en-US" sz="2800" dirty="0"/>
          </a:p>
          <a:p>
            <a:pPr fontAlgn="base"/>
            <a:r>
              <a:rPr lang="en-US" sz="2800" b="1" dirty="0"/>
              <a:t>11. Balanced Industrial Growth:</a:t>
            </a:r>
          </a:p>
          <a:p>
            <a:pPr fontAlgn="base"/>
            <a:r>
              <a:rPr lang="en-US" sz="2800" dirty="0"/>
              <a:t>The gap between rural and urban development can be reduced gradually. Rural development improves rural life and reduces pressure on urban life</a:t>
            </a:r>
            <a:r>
              <a:rPr lang="en-US" sz="2800" dirty="0" smtClean="0"/>
              <a:t>.</a:t>
            </a:r>
          </a:p>
          <a:p>
            <a:pPr fontAlgn="base"/>
            <a:endParaRPr lang="en-US" sz="2800" dirty="0"/>
          </a:p>
          <a:p>
            <a:pPr fontAlgn="base"/>
            <a:r>
              <a:rPr lang="en-US" sz="2800" b="1" dirty="0"/>
              <a:t>12. Others:</a:t>
            </a:r>
          </a:p>
          <a:p>
            <a:pPr fontAlgn="base"/>
            <a:r>
              <a:rPr lang="en-US" sz="2800" dirty="0"/>
              <a:t>Apart from these points, there are a number of ways that rural marketing can significantly contribute to economic and social development.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5401479"/>
          </a:xfrm>
          <a:prstGeom prst="rect">
            <a:avLst/>
          </a:prstGeom>
        </p:spPr>
        <p:txBody>
          <a:bodyPr wrap="square">
            <a:spAutoFit/>
          </a:bodyPr>
          <a:lstStyle/>
          <a:p>
            <a:pPr algn="ctr"/>
            <a:r>
              <a:rPr lang="en-US" sz="11500" b="1" dirty="0"/>
              <a:t>Some points have been listed below:</a:t>
            </a:r>
            <a:endParaRPr lang="en-US" sz="115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247864"/>
          </a:xfrm>
          <a:prstGeom prst="rect">
            <a:avLst/>
          </a:prstGeom>
        </p:spPr>
        <p:txBody>
          <a:bodyPr wrap="square">
            <a:spAutoFit/>
          </a:bodyPr>
          <a:lstStyle/>
          <a:p>
            <a:pPr marL="400050" indent="-400050" fontAlgn="base">
              <a:buAutoNum type="romanLcPeriod"/>
            </a:pPr>
            <a:r>
              <a:rPr lang="en-US" sz="4000" dirty="0" smtClean="0"/>
              <a:t>Creating </a:t>
            </a:r>
            <a:r>
              <a:rPr lang="en-US" sz="4000" dirty="0"/>
              <a:t>self-reliant </a:t>
            </a:r>
            <a:r>
              <a:rPr lang="en-US" sz="4000" dirty="0" smtClean="0"/>
              <a:t>villages</a:t>
            </a:r>
          </a:p>
          <a:p>
            <a:pPr marL="400050" indent="-400050" fontAlgn="base">
              <a:buAutoNum type="romanLcPeriod"/>
            </a:pPr>
            <a:endParaRPr lang="en-US" sz="4000" dirty="0"/>
          </a:p>
          <a:p>
            <a:pPr fontAlgn="base"/>
            <a:r>
              <a:rPr lang="en-US" sz="4000" dirty="0"/>
              <a:t>ii. Increased literacy rate and overall </a:t>
            </a:r>
            <a:r>
              <a:rPr lang="en-US" sz="4000" dirty="0" smtClean="0"/>
              <a:t>development</a:t>
            </a:r>
          </a:p>
          <a:p>
            <a:pPr fontAlgn="base"/>
            <a:endParaRPr lang="en-US" sz="4000" dirty="0"/>
          </a:p>
          <a:p>
            <a:pPr fontAlgn="base"/>
            <a:r>
              <a:rPr lang="en-US" sz="4000" dirty="0"/>
              <a:t>iii. Attracting giant business groups in rural </a:t>
            </a:r>
            <a:r>
              <a:rPr lang="en-US" sz="4000" dirty="0" smtClean="0"/>
              <a:t>places</a:t>
            </a:r>
          </a:p>
          <a:p>
            <a:pPr fontAlgn="base"/>
            <a:endParaRPr lang="en-US" sz="4000" dirty="0"/>
          </a:p>
          <a:p>
            <a:pPr fontAlgn="base"/>
            <a:r>
              <a:rPr lang="en-US" sz="4000" dirty="0"/>
              <a:t>iv. Rigorous research and development in agricultural sector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509200"/>
          </a:xfrm>
          <a:prstGeom prst="rect">
            <a:avLst/>
          </a:prstGeom>
        </p:spPr>
        <p:txBody>
          <a:bodyPr wrap="square">
            <a:spAutoFit/>
          </a:bodyPr>
          <a:lstStyle/>
          <a:p>
            <a:pPr algn="just" fontAlgn="base"/>
            <a:r>
              <a:rPr lang="en-US" sz="4400" dirty="0"/>
              <a:t>v. Growth of academic and training institutes in rural </a:t>
            </a:r>
            <a:r>
              <a:rPr lang="en-US" sz="4400" dirty="0" smtClean="0"/>
              <a:t>areas</a:t>
            </a:r>
          </a:p>
          <a:p>
            <a:pPr algn="just" fontAlgn="base"/>
            <a:endParaRPr lang="en-US" sz="4400" dirty="0"/>
          </a:p>
          <a:p>
            <a:pPr algn="just" fontAlgn="base"/>
            <a:r>
              <a:rPr lang="en-US" sz="4400" dirty="0"/>
              <a:t>vi. Increased representation of rural population, and increased political influence, etc.</a:t>
            </a:r>
          </a:p>
          <a:p>
            <a:pPr algn="just"/>
            <a:r>
              <a:rPr lang="en-US" sz="4400" b="1" dirty="0"/>
              <a:t/>
            </a:r>
            <a:br>
              <a:rPr lang="en-US" sz="4400" b="1" dirty="0"/>
            </a:br>
            <a:endParaRPr lang="en-US" sz="4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pPr algn="just" fontAlgn="base"/>
            <a:r>
              <a:rPr lang="en-US" sz="3200" dirty="0"/>
              <a:t>Rural marketing implies applying marketing theory and directing marketing efforts to create and satisfy needs and wants of rural market (customers). Importance of marketing indicates the contribution of rural as well urban marketing</a:t>
            </a:r>
            <a:r>
              <a:rPr lang="en-US" sz="3200" dirty="0" smtClean="0"/>
              <a:t>.</a:t>
            </a:r>
          </a:p>
          <a:p>
            <a:pPr algn="just" fontAlgn="base"/>
            <a:endParaRPr lang="en-US" sz="3200" dirty="0"/>
          </a:p>
          <a:p>
            <a:pPr algn="just" fontAlgn="base"/>
            <a:r>
              <a:rPr lang="en-US" sz="3200" dirty="0"/>
              <a:t>Rural market is growing faster than urban, rural marketing results into overall balanced economical and social development. Rural marketing turns beneficial to business units, people residing in rural areas, people residing in urban areas, and to the entire </a:t>
            </a:r>
            <a:r>
              <a:rPr lang="en-US" sz="3200" dirty="0" smtClean="0"/>
              <a:t>nation</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458200" cy="5078313"/>
          </a:xfrm>
          <a:prstGeom prst="rect">
            <a:avLst/>
          </a:prstGeom>
        </p:spPr>
        <p:txBody>
          <a:bodyPr wrap="square">
            <a:spAutoFit/>
          </a:bodyPr>
          <a:lstStyle/>
          <a:p>
            <a:pPr algn="just" fontAlgn="base"/>
            <a:r>
              <a:rPr lang="en-US" sz="3600" b="1" dirty="0"/>
              <a:t>1. Reduced Burden on Urban Population:</a:t>
            </a:r>
          </a:p>
          <a:p>
            <a:pPr algn="just" fontAlgn="base"/>
            <a:r>
              <a:rPr lang="en-US" sz="3600" dirty="0"/>
              <a:t>Rural marketing can contribute to rural infrastructure and prosperity. People can also live comfortably in villages due to availability of all goods and services in villages, even comparatively at low price. </a:t>
            </a:r>
            <a:endParaRPr lang="en-US" sz="3600" dirty="0" smtClean="0"/>
          </a:p>
          <a:p>
            <a:pPr algn="just" fontAlgn="base"/>
            <a:r>
              <a:rPr lang="en-US" sz="3600" dirty="0" smtClean="0"/>
              <a:t>People</a:t>
            </a:r>
            <a:r>
              <a:rPr lang="en-US" sz="3600" dirty="0"/>
              <a:t>, due to growth of marketing activities, can earn their livelihood in rural places. Population pressure on urban can be reduced.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401479"/>
          </a:xfrm>
          <a:prstGeom prst="rect">
            <a:avLst/>
          </a:prstGeom>
        </p:spPr>
        <p:txBody>
          <a:bodyPr wrap="square">
            <a:spAutoFit/>
          </a:bodyPr>
          <a:lstStyle/>
          <a:p>
            <a:pPr algn="ctr" fontAlgn="base"/>
            <a:r>
              <a:rPr lang="en-US" sz="11500" b="1" dirty="0"/>
              <a:t>2. Rapid Economic Growth: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186309"/>
          </a:xfrm>
          <a:prstGeom prst="rect">
            <a:avLst/>
          </a:prstGeom>
        </p:spPr>
        <p:txBody>
          <a:bodyPr wrap="square">
            <a:spAutoFit/>
          </a:bodyPr>
          <a:lstStyle/>
          <a:p>
            <a:pPr algn="just"/>
            <a:r>
              <a:rPr lang="en-US" sz="3600" dirty="0"/>
              <a:t>Naturally, marketing acts as catalyst agent for economic growth. There exists more attractive business opportunities in rural than urban. Rural market is more potential for consumer durables and services. Rural population largely depends on agriculture and it can contribute nearly 50% to total national income. Agriculture enjoys significant portion in export business, too. Rural marketing improves agricultural sector and improved agricultural sector can boost whole economy of the country.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6247864"/>
          </a:xfrm>
          <a:prstGeom prst="rect">
            <a:avLst/>
          </a:prstGeom>
        </p:spPr>
        <p:txBody>
          <a:bodyPr wrap="square">
            <a:spAutoFit/>
          </a:bodyPr>
          <a:lstStyle/>
          <a:p>
            <a:pPr algn="just" fontAlgn="base"/>
            <a:r>
              <a:rPr lang="en-US" sz="4000" b="1" dirty="0"/>
              <a:t>3. Employment Generation:</a:t>
            </a:r>
          </a:p>
          <a:p>
            <a:pPr algn="just" fontAlgn="base"/>
            <a:r>
              <a:rPr lang="en-US" sz="4000" dirty="0"/>
              <a:t>At present, nearly 70% of total Indian population feeds on agricultural activities in rural areas. Rural marketing can generate more attractive employment opportunities to rural and urban people. Growth of rural marketing leads to increased business operations, professional activities, and services that can generate a lot of employment opportunities</a:t>
            </a:r>
            <a:r>
              <a:rPr lang="en-US" sz="4000" dirty="0" smtClean="0"/>
              <a:t>.</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016758"/>
          </a:xfrm>
          <a:prstGeom prst="rect">
            <a:avLst/>
          </a:prstGeom>
        </p:spPr>
        <p:txBody>
          <a:bodyPr wrap="square">
            <a:spAutoFit/>
          </a:bodyPr>
          <a:lstStyle/>
          <a:p>
            <a:pPr algn="just" fontAlgn="base"/>
            <a:r>
              <a:rPr lang="en-US" sz="4000" b="1" dirty="0" smtClean="0"/>
              <a:t>4. Improved Living Standard:</a:t>
            </a:r>
          </a:p>
          <a:p>
            <a:pPr algn="just" fontAlgn="base"/>
            <a:r>
              <a:rPr lang="en-US" sz="4000" dirty="0" smtClean="0"/>
              <a:t>Due to rural marketing system, rural buyers can easily access needed standard goods and services at fair prices. In the same way, rural marketing improves rural infrastructure. Additionally, rural marketing can also improve their income. These all aspects can directly improve living standard.</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078313"/>
          </a:xfrm>
          <a:prstGeom prst="rect">
            <a:avLst/>
          </a:prstGeom>
        </p:spPr>
        <p:txBody>
          <a:bodyPr wrap="square">
            <a:spAutoFit/>
          </a:bodyPr>
          <a:lstStyle/>
          <a:p>
            <a:pPr algn="just" fontAlgn="base"/>
            <a:r>
              <a:rPr lang="en-US" sz="3600" b="1" dirty="0"/>
              <a:t>5. Development of Agro-based Industries:</a:t>
            </a:r>
          </a:p>
          <a:p>
            <a:pPr algn="just" fontAlgn="base"/>
            <a:r>
              <a:rPr lang="en-US" sz="3600" dirty="0"/>
              <a:t>Rural marketing leads to set up agro-based processing industries. Fruits, vegetables, cereals, pulses, etc., are used as raw-materials. Such industries can improve farmers’ profit margin and employment opportunities</a:t>
            </a:r>
            <a:r>
              <a:rPr lang="en-US" sz="3600" dirty="0" smtClean="0"/>
              <a:t>.</a:t>
            </a:r>
          </a:p>
          <a:p>
            <a:pPr algn="just" fontAlgn="base"/>
            <a:endParaRPr lang="en-US" sz="3600" dirty="0"/>
          </a:p>
          <a:p>
            <a:pPr algn="just" fontAlgn="base"/>
            <a:r>
              <a:rPr lang="en-US" sz="3600" b="1" dirty="0"/>
              <a:t>6. Optimum Utilization of Rural Untapped Resources: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5909310"/>
          </a:xfrm>
          <a:prstGeom prst="rect">
            <a:avLst/>
          </a:prstGeom>
        </p:spPr>
        <p:txBody>
          <a:bodyPr wrap="square">
            <a:spAutoFit/>
          </a:bodyPr>
          <a:lstStyle/>
          <a:p>
            <a:pPr algn="just" fontAlgn="base"/>
            <a:r>
              <a:rPr lang="en-US" sz="5400" dirty="0"/>
              <a:t>There are unlimited businesses opportunities exist in rural areas. Untapped and underutilized resources can be utilized at optimum level and that can further accelerate overall economic growth</a:t>
            </a:r>
            <a:r>
              <a:rPr lang="en-US" sz="5400" dirty="0" smtClean="0"/>
              <a:t>.</a:t>
            </a:r>
            <a:endParaRPr lang="en-US" sz="5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13</TotalTime>
  <Words>810</Words>
  <Application>Microsoft Office PowerPoint</Application>
  <PresentationFormat>On-screen Show (4:3)</PresentationFormat>
  <Paragraphs>69</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Equity</vt:lpstr>
      <vt:lpstr>Rural Marketing and It’s Importance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Rural Marketing and It’s Importance </dc:title>
  <dc:creator>Ashutosh</dc:creator>
  <cp:lastModifiedBy>Ashutosh</cp:lastModifiedBy>
  <cp:revision>4</cp:revision>
  <dcterms:created xsi:type="dcterms:W3CDTF">2020-04-28T06:58:40Z</dcterms:created>
  <dcterms:modified xsi:type="dcterms:W3CDTF">2020-05-08T05:03:25Z</dcterms:modified>
</cp:coreProperties>
</file>