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4992F62-03A8-43EF-8622-14AA34577915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43386E2-2A91-4B9B-B9CD-5F0DA0CAEC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992F62-03A8-43EF-8622-14AA34577915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43386E2-2A91-4B9B-B9CD-5F0DA0CAEC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992F62-03A8-43EF-8622-14AA34577915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43386E2-2A91-4B9B-B9CD-5F0DA0CAEC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992F62-03A8-43EF-8622-14AA34577915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43386E2-2A91-4B9B-B9CD-5F0DA0CAECA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992F62-03A8-43EF-8622-14AA34577915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43386E2-2A91-4B9B-B9CD-5F0DA0CAECA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992F62-03A8-43EF-8622-14AA34577915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43386E2-2A91-4B9B-B9CD-5F0DA0CAECA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992F62-03A8-43EF-8622-14AA34577915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43386E2-2A91-4B9B-B9CD-5F0DA0CAEC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992F62-03A8-43EF-8622-14AA34577915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43386E2-2A91-4B9B-B9CD-5F0DA0CAECA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992F62-03A8-43EF-8622-14AA34577915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43386E2-2A91-4B9B-B9CD-5F0DA0CAEC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D4992F62-03A8-43EF-8622-14AA34577915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43386E2-2A91-4B9B-B9CD-5F0DA0CAEC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4992F62-03A8-43EF-8622-14AA34577915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43386E2-2A91-4B9B-B9CD-5F0DA0CAECA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D4992F62-03A8-43EF-8622-14AA34577915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243386E2-2A91-4B9B-B9CD-5F0DA0CAECA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sir.com/need-and-importance-of-motivating-salesman/" TargetMode="External"/><Relationship Id="rId2" Type="http://schemas.openxmlformats.org/officeDocument/2006/relationships/hyperlink" Target="https://www.googlesir.com/ways-to-find-potential-customers-for-business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googlesir.com/functions-for-establishing-new-business-unit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sir.com/process-of-sales-forecasting/" TargetMode="External"/><Relationship Id="rId2" Type="http://schemas.openxmlformats.org/officeDocument/2006/relationships/hyperlink" Target="https://www.googlesir.com/objectives-and-importance-of-sales-quota/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austinlchurch.com/7-ingredients-for-profitable-effective-project-management/" TargetMode="External"/><Relationship Id="rId2" Type="http://schemas.openxmlformats.org/officeDocument/2006/relationships/hyperlink" Target="https://www.googlesir.com/how-do-i-create-a-sales-compensation-plan/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85801"/>
            <a:ext cx="7772400" cy="1904999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Definition and Characteristic of Sales Territory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pPr algn="l"/>
            <a:r>
              <a:rPr lang="en-US" dirty="0" smtClean="0"/>
              <a:t>Prof(Dr)</a:t>
            </a:r>
            <a:r>
              <a:rPr lang="en-US" dirty="0" err="1" smtClean="0"/>
              <a:t>B.L.Verma</a:t>
            </a:r>
            <a:endParaRPr lang="en-US" dirty="0" smtClean="0"/>
          </a:p>
          <a:p>
            <a:pPr algn="l"/>
            <a:r>
              <a:rPr lang="en-US" dirty="0" smtClean="0"/>
              <a:t>Professor</a:t>
            </a:r>
          </a:p>
          <a:p>
            <a:pPr algn="l"/>
            <a:r>
              <a:rPr lang="en-US" dirty="0" smtClean="0"/>
              <a:t>Department of Business Administration</a:t>
            </a:r>
          </a:p>
          <a:p>
            <a:pPr algn="l"/>
            <a:r>
              <a:rPr lang="en-US" dirty="0" smtClean="0"/>
              <a:t>UCCMS,MLSU,UDAIPUR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381000"/>
            <a:ext cx="8382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4800" dirty="0" smtClean="0"/>
          </a:p>
          <a:p>
            <a:endParaRPr lang="en-US" sz="4800" smtClean="0"/>
          </a:p>
          <a:p>
            <a:r>
              <a:rPr lang="en-US" sz="4800" smtClean="0"/>
              <a:t>Each </a:t>
            </a:r>
            <a:r>
              <a:rPr lang="en-US" sz="4800" dirty="0"/>
              <a:t>sales territory must be cohesive in a way that promotes the efficiency and effectiveness of the sales effort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457200"/>
            <a:ext cx="8382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2400" dirty="0"/>
              <a:t>In the words of B. R. Canfield, “A sales territory is a geographical area containing present and potential customers who can be effectively and economically served by a single salesman, branch dealer or distributor</a:t>
            </a:r>
            <a:r>
              <a:rPr lang="en-US" sz="2400" dirty="0" smtClean="0"/>
              <a:t>.”</a:t>
            </a:r>
          </a:p>
          <a:p>
            <a:pPr fontAlgn="base"/>
            <a:endParaRPr lang="en-US" sz="2400" dirty="0" smtClean="0"/>
          </a:p>
          <a:p>
            <a:pPr fontAlgn="base"/>
            <a:endParaRPr lang="en-US" sz="2400" dirty="0" smtClean="0"/>
          </a:p>
          <a:p>
            <a:pPr fontAlgn="base"/>
            <a:endParaRPr lang="en-US" sz="2400" dirty="0" smtClean="0"/>
          </a:p>
          <a:p>
            <a:pPr fontAlgn="base"/>
            <a:endParaRPr lang="en-US" sz="2400" dirty="0"/>
          </a:p>
          <a:p>
            <a:pPr fontAlgn="base"/>
            <a:r>
              <a:rPr lang="en-US" sz="2400" dirty="0"/>
              <a:t>According to Stiff and </a:t>
            </a:r>
            <a:r>
              <a:rPr lang="en-US" sz="2400" dirty="0" err="1"/>
              <a:t>Cundiff</a:t>
            </a:r>
            <a:r>
              <a:rPr lang="en-US" sz="2400" dirty="0"/>
              <a:t>, “A sales territory is a grouping of customers and prospects assigned to an individual salesperson.”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457200"/>
            <a:ext cx="84582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2800" dirty="0"/>
              <a:t>According to </a:t>
            </a:r>
            <a:r>
              <a:rPr lang="en-US" sz="2800" dirty="0" err="1"/>
              <a:t>Mynard</a:t>
            </a:r>
            <a:r>
              <a:rPr lang="en-US" sz="2800" dirty="0"/>
              <a:t> and Davis, “Sales territory is the basic unit of sales planning and sales control</a:t>
            </a:r>
            <a:r>
              <a:rPr lang="en-US" sz="2800" dirty="0" smtClean="0"/>
              <a:t>.”</a:t>
            </a:r>
          </a:p>
          <a:p>
            <a:pPr fontAlgn="base"/>
            <a:endParaRPr lang="en-US" sz="2800" dirty="0" smtClean="0"/>
          </a:p>
          <a:p>
            <a:pPr fontAlgn="base"/>
            <a:endParaRPr lang="en-US" sz="2800" dirty="0"/>
          </a:p>
          <a:p>
            <a:pPr fontAlgn="base"/>
            <a:r>
              <a:rPr lang="en-US" sz="2800" dirty="0"/>
              <a:t>In the words of Stanton and </a:t>
            </a:r>
            <a:r>
              <a:rPr lang="en-US" sz="2800" dirty="0" err="1"/>
              <a:t>Buskrik</a:t>
            </a:r>
            <a:r>
              <a:rPr lang="en-US" sz="2800" dirty="0"/>
              <a:t>, “A sales territory is a number of present and potential customers located within a geographical area, and assigned to a sales person, branch or middlemen (retailers or wholesaler).”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381001"/>
            <a:ext cx="83058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fontAlgn="base">
              <a:buAutoNum type="arabicPeriod"/>
            </a:pPr>
            <a:r>
              <a:rPr lang="en-US" sz="2400" dirty="0" smtClean="0"/>
              <a:t>Sales </a:t>
            </a:r>
            <a:r>
              <a:rPr lang="en-US" sz="2400" dirty="0"/>
              <a:t>territory is a geographical area containing a number of present and potential customers</a:t>
            </a:r>
            <a:r>
              <a:rPr lang="en-US" sz="2400" dirty="0" smtClean="0"/>
              <a:t>.</a:t>
            </a:r>
          </a:p>
          <a:p>
            <a:pPr marL="342900" indent="-342900" fontAlgn="base">
              <a:buAutoNum type="arabicPeriod"/>
            </a:pPr>
            <a:endParaRPr lang="en-US" sz="2400" dirty="0" smtClean="0"/>
          </a:p>
          <a:p>
            <a:pPr marL="342900" indent="-342900" fontAlgn="base"/>
            <a:endParaRPr lang="en-US" sz="2400" dirty="0"/>
          </a:p>
          <a:p>
            <a:pPr fontAlgn="base"/>
            <a:r>
              <a:rPr lang="en-US" sz="2400" dirty="0"/>
              <a:t>2. Different groups of customers are formed by a firm through allotment of territories</a:t>
            </a:r>
            <a:r>
              <a:rPr lang="en-US" sz="2400" dirty="0" smtClean="0"/>
              <a:t>.</a:t>
            </a:r>
          </a:p>
          <a:p>
            <a:pPr fontAlgn="base"/>
            <a:endParaRPr lang="en-US" sz="2400" dirty="0" smtClean="0"/>
          </a:p>
          <a:p>
            <a:pPr fontAlgn="base"/>
            <a:endParaRPr lang="en-US" sz="2400" dirty="0"/>
          </a:p>
          <a:p>
            <a:pPr fontAlgn="base"/>
            <a:r>
              <a:rPr lang="en-US" sz="2400" dirty="0"/>
              <a:t>3. It is a group of customers or geographical area assigned to a salesman</a:t>
            </a:r>
            <a:r>
              <a:rPr lang="en-US" sz="2400" dirty="0" smtClean="0"/>
              <a:t>.</a:t>
            </a:r>
          </a:p>
          <a:p>
            <a:pPr fontAlgn="base"/>
            <a:endParaRPr lang="en-US" sz="2400" dirty="0" smtClean="0"/>
          </a:p>
          <a:p>
            <a:pPr fontAlgn="base"/>
            <a:endParaRPr lang="en-US" sz="2400" dirty="0"/>
          </a:p>
          <a:p>
            <a:pPr fontAlgn="base"/>
            <a:r>
              <a:rPr lang="en-US" sz="2400" dirty="0"/>
              <a:t>4. It is the area that can be effectively and economically served by a single salesman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533400"/>
            <a:ext cx="82296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A </a:t>
            </a:r>
            <a:r>
              <a:rPr lang="en-US" sz="2400" b="1" dirty="0"/>
              <a:t>sales territory</a:t>
            </a:r>
            <a:r>
              <a:rPr lang="en-US" sz="2400" dirty="0"/>
              <a:t> is the </a:t>
            </a:r>
            <a:r>
              <a:rPr lang="en-US" sz="2400" dirty="0" smtClean="0"/>
              <a:t>geographic </a:t>
            </a:r>
            <a:r>
              <a:rPr lang="en-US" sz="2400" dirty="0"/>
              <a:t>area containing a number of present and </a:t>
            </a:r>
            <a:r>
              <a:rPr lang="en-US" sz="2400" dirty="0">
                <a:hlinkClick r:id="rId2"/>
              </a:rPr>
              <a:t>potential customers</a:t>
            </a:r>
            <a:r>
              <a:rPr lang="en-US" sz="2400" dirty="0" smtClean="0"/>
              <a:t>.</a:t>
            </a:r>
          </a:p>
          <a:p>
            <a:endParaRPr lang="en-US" sz="2400" dirty="0" smtClean="0"/>
          </a:p>
          <a:p>
            <a:endParaRPr lang="en-US" sz="2400" dirty="0"/>
          </a:p>
          <a:p>
            <a:r>
              <a:rPr lang="en-US" sz="2400" dirty="0"/>
              <a:t>Different groups of customers are formed by a firm through allotment of territories</a:t>
            </a:r>
            <a:r>
              <a:rPr lang="en-US" sz="2400" dirty="0" smtClean="0"/>
              <a:t>.</a:t>
            </a:r>
          </a:p>
          <a:p>
            <a:endParaRPr lang="en-US" sz="2400" dirty="0" smtClean="0"/>
          </a:p>
          <a:p>
            <a:endParaRPr lang="en-US" sz="2400" dirty="0"/>
          </a:p>
          <a:p>
            <a:r>
              <a:rPr lang="en-US" sz="2400" dirty="0"/>
              <a:t>A sales territory is assigned to a </a:t>
            </a:r>
            <a:r>
              <a:rPr lang="en-US" sz="2400" dirty="0">
                <a:hlinkClick r:id="rId3"/>
              </a:rPr>
              <a:t>salesman</a:t>
            </a:r>
            <a:r>
              <a:rPr lang="en-US" sz="2400" dirty="0"/>
              <a:t>, branch or middlemen.</a:t>
            </a:r>
          </a:p>
          <a:p>
            <a:r>
              <a:rPr lang="en-US" sz="2400" dirty="0"/>
              <a:t>Although some firms have developed territories solely on the basis of geographic considerations, a more common approach is to </a:t>
            </a:r>
            <a:r>
              <a:rPr lang="en-US" sz="2400" dirty="0">
                <a:hlinkClick r:id="rId4"/>
              </a:rPr>
              <a:t>establish a sales territory</a:t>
            </a:r>
            <a:r>
              <a:rPr lang="en-US" sz="2400" dirty="0"/>
              <a:t> on the basis of class of customers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381000"/>
            <a:ext cx="83058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Territories are often classified according to sales potential</a:t>
            </a:r>
            <a:r>
              <a:rPr lang="en-US" sz="2800" dirty="0" smtClean="0"/>
              <a:t>.</a:t>
            </a:r>
          </a:p>
          <a:p>
            <a:endParaRPr lang="en-US" sz="2800" dirty="0" smtClean="0"/>
          </a:p>
          <a:p>
            <a:endParaRPr lang="en-US" sz="2800" dirty="0" smtClean="0"/>
          </a:p>
          <a:p>
            <a:r>
              <a:rPr lang="en-US" sz="2800" b="1" dirty="0" smtClean="0"/>
              <a:t>Sales </a:t>
            </a:r>
            <a:r>
              <a:rPr lang="en-US" sz="2800" b="1" dirty="0"/>
              <a:t>territory</a:t>
            </a:r>
            <a:r>
              <a:rPr lang="en-US" sz="2800" dirty="0"/>
              <a:t> is the basic unit of the </a:t>
            </a:r>
            <a:r>
              <a:rPr lang="en-US" sz="2800" dirty="0">
                <a:hlinkClick r:id="rId2"/>
              </a:rPr>
              <a:t>sales planning</a:t>
            </a:r>
            <a:r>
              <a:rPr lang="en-US" sz="2800" dirty="0"/>
              <a:t> and sales control. </a:t>
            </a:r>
            <a:endParaRPr lang="en-US" sz="2800" dirty="0" smtClean="0"/>
          </a:p>
          <a:p>
            <a:endParaRPr lang="en-US" sz="2800" dirty="0"/>
          </a:p>
          <a:p>
            <a:r>
              <a:rPr lang="en-US" sz="2800" dirty="0"/>
              <a:t>It represents a certain segment of the </a:t>
            </a:r>
            <a:r>
              <a:rPr lang="en-US" sz="2800" dirty="0">
                <a:hlinkClick r:id="rId3"/>
              </a:rPr>
              <a:t>future sales</a:t>
            </a:r>
            <a:r>
              <a:rPr lang="en-US" sz="2800" dirty="0"/>
              <a:t> and profit of the company</a:t>
            </a:r>
            <a:r>
              <a:rPr lang="en-US" sz="2800" dirty="0" smtClean="0"/>
              <a:t>.</a:t>
            </a:r>
          </a:p>
          <a:p>
            <a:endParaRPr lang="en-US" sz="2800" dirty="0"/>
          </a:p>
          <a:p>
            <a:r>
              <a:rPr lang="en-US" sz="2800" dirty="0"/>
              <a:t>It is a sales field of a company, from which demand for a certain class of goods is likely to arise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304800"/>
            <a:ext cx="83820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/>
              <a:t>This territory may be local, provincial, national or international</a:t>
            </a:r>
            <a:r>
              <a:rPr lang="en-US" sz="4000" dirty="0" smtClean="0"/>
              <a:t>.</a:t>
            </a:r>
          </a:p>
          <a:p>
            <a:endParaRPr lang="en-US" sz="4000" dirty="0"/>
          </a:p>
          <a:p>
            <a:r>
              <a:rPr lang="en-US" sz="4000" dirty="0"/>
              <a:t>The emphasis in the </a:t>
            </a:r>
            <a:r>
              <a:rPr lang="en-US" sz="4000" b="1" dirty="0"/>
              <a:t>sales territory concept</a:t>
            </a:r>
            <a:r>
              <a:rPr lang="en-US" sz="4000" dirty="0"/>
              <a:t> is upon customers and prospects rather than upon the area in which an individual salesperson works.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381000"/>
            <a:ext cx="82296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Whether designated geographically or not, a sales territory is a grouping of customers and prospects that can be called upon conveniently and economically by an </a:t>
            </a:r>
            <a:r>
              <a:rPr lang="en-US" sz="2400" b="1" dirty="0"/>
              <a:t>individual salesperson</a:t>
            </a:r>
            <a:r>
              <a:rPr lang="en-US" sz="2400" dirty="0" smtClean="0"/>
              <a:t>.</a:t>
            </a:r>
          </a:p>
          <a:p>
            <a:endParaRPr lang="en-US" sz="2400" dirty="0" smtClean="0"/>
          </a:p>
          <a:p>
            <a:endParaRPr lang="en-US" sz="2400" dirty="0"/>
          </a:p>
          <a:p>
            <a:r>
              <a:rPr lang="en-US" sz="2400" dirty="0"/>
              <a:t>A sales territory may or may not have geographic boundaries</a:t>
            </a:r>
            <a:r>
              <a:rPr lang="en-US" sz="2400" dirty="0" smtClean="0"/>
              <a:t>.</a:t>
            </a:r>
          </a:p>
          <a:p>
            <a:endParaRPr lang="en-US" sz="2400" dirty="0" smtClean="0"/>
          </a:p>
          <a:p>
            <a:endParaRPr lang="en-US" sz="2400" dirty="0"/>
          </a:p>
          <a:p>
            <a:r>
              <a:rPr lang="en-US" sz="2400" dirty="0"/>
              <a:t>A </a:t>
            </a:r>
            <a:r>
              <a:rPr lang="en-US" sz="2400" dirty="0">
                <a:hlinkClick r:id="rId2"/>
              </a:rPr>
              <a:t>sales territory</a:t>
            </a:r>
            <a:r>
              <a:rPr lang="en-US" sz="2400" dirty="0"/>
              <a:t> can be thought of as a franchise from which must come sufficiently to be </a:t>
            </a:r>
            <a:r>
              <a:rPr lang="en-US" sz="2400" dirty="0">
                <a:hlinkClick r:id="rId3"/>
              </a:rPr>
              <a:t>profitable to management</a:t>
            </a:r>
            <a:r>
              <a:rPr lang="en-US" sz="2400" dirty="0"/>
              <a:t>, who underwrites it, and to the salesperson responsible for working it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457200"/>
            <a:ext cx="84582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Territories are well suited to </a:t>
            </a:r>
            <a:r>
              <a:rPr lang="en-US" sz="2400" b="1" dirty="0"/>
              <a:t>most selling situations</a:t>
            </a:r>
            <a:r>
              <a:rPr lang="en-US" sz="2400" dirty="0" smtClean="0"/>
              <a:t>.</a:t>
            </a:r>
          </a:p>
          <a:p>
            <a:endParaRPr lang="en-US" sz="2400" dirty="0" smtClean="0"/>
          </a:p>
          <a:p>
            <a:endParaRPr lang="en-US" sz="2400" dirty="0"/>
          </a:p>
          <a:p>
            <a:r>
              <a:rPr lang="en-US" sz="2400" dirty="0"/>
              <a:t>Territories are a long-lasting structural arrangement. </a:t>
            </a:r>
            <a:endParaRPr lang="en-US" sz="2400" dirty="0" smtClean="0"/>
          </a:p>
          <a:p>
            <a:endParaRPr lang="en-US" sz="2400" dirty="0" smtClean="0"/>
          </a:p>
          <a:p>
            <a:endParaRPr lang="en-US" sz="2400" dirty="0"/>
          </a:p>
          <a:p>
            <a:r>
              <a:rPr lang="en-US" sz="2400" dirty="0"/>
              <a:t>Since sales territories are microcosms of a firm’s total market, this </a:t>
            </a:r>
            <a:r>
              <a:rPr lang="en-US" sz="2400" dirty="0" smtClean="0"/>
              <a:t>involves </a:t>
            </a:r>
            <a:r>
              <a:rPr lang="en-US" sz="2400" dirty="0"/>
              <a:t>scaled-down managerial duties</a:t>
            </a:r>
            <a:r>
              <a:rPr lang="en-US" sz="2400" dirty="0" smtClean="0"/>
              <a:t>.</a:t>
            </a:r>
          </a:p>
          <a:p>
            <a:endParaRPr lang="en-US" sz="2400" dirty="0" smtClean="0"/>
          </a:p>
          <a:p>
            <a:endParaRPr lang="en-US" sz="2400" dirty="0"/>
          </a:p>
          <a:p>
            <a:r>
              <a:rPr lang="en-US" sz="2400" dirty="0"/>
              <a:t>As territory managers, salespeople must first be planners. It is the responsibility of the sales representatives to plan their activities in their territories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12</TotalTime>
  <Words>279</Words>
  <Application>Microsoft Office PowerPoint</Application>
  <PresentationFormat>On-screen Show (4:3)</PresentationFormat>
  <Paragraphs>64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Concourse</vt:lpstr>
      <vt:lpstr>Definition and Characteristic of Sales Territory 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Definition and Characteristic of Sales Territory </dc:title>
  <dc:creator>Ashutosh</dc:creator>
  <cp:lastModifiedBy>Ashutosh</cp:lastModifiedBy>
  <cp:revision>4</cp:revision>
  <dcterms:created xsi:type="dcterms:W3CDTF">2020-04-19T13:46:21Z</dcterms:created>
  <dcterms:modified xsi:type="dcterms:W3CDTF">2020-04-21T09:21:21Z</dcterms:modified>
</cp:coreProperties>
</file>