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A94BB8C3-B9CF-4E13-B8CF-DC49E6852D17}"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BCC69988-4FB5-4CCD-B010-6133F9419CDE}"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94BB8C3-B9CF-4E13-B8CF-DC49E6852D17}"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C69988-4FB5-4CCD-B010-6133F9419CD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94BB8C3-B9CF-4E13-B8CF-DC49E6852D17}"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C69988-4FB5-4CCD-B010-6133F9419CD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94BB8C3-B9CF-4E13-B8CF-DC49E6852D17}"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C69988-4FB5-4CCD-B010-6133F9419CDE}"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94BB8C3-B9CF-4E13-B8CF-DC49E6852D17}"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BCC69988-4FB5-4CCD-B010-6133F9419CD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94BB8C3-B9CF-4E13-B8CF-DC49E6852D17}"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C69988-4FB5-4CCD-B010-6133F9419CDE}"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A94BB8C3-B9CF-4E13-B8CF-DC49E6852D17}"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C69988-4FB5-4CCD-B010-6133F9419CDE}"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94BB8C3-B9CF-4E13-B8CF-DC49E6852D17}"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C69988-4FB5-4CCD-B010-6133F9419CD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4BB8C3-B9CF-4E13-B8CF-DC49E6852D17}"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C69988-4FB5-4CCD-B010-6133F9419CD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94BB8C3-B9CF-4E13-B8CF-DC49E6852D17}"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C69988-4FB5-4CCD-B010-6133F9419CDE}"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94BB8C3-B9CF-4E13-B8CF-DC49E6852D17}"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BCC69988-4FB5-4CCD-B010-6133F9419CDE}"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A94BB8C3-B9CF-4E13-B8CF-DC49E6852D17}"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CC69988-4FB5-4CCD-B010-6133F9419CD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581400"/>
            <a:ext cx="7391400" cy="2743200"/>
          </a:xfrm>
        </p:spPr>
        <p:txBody>
          <a:bodyPr>
            <a:normAutofit lnSpcReduction="10000"/>
          </a:bodyPr>
          <a:lstStyle/>
          <a:p>
            <a:pPr algn="l"/>
            <a:endParaRPr lang="en-US" b="1" dirty="0" smtClean="0"/>
          </a:p>
          <a:p>
            <a:pPr algn="l"/>
            <a:endParaRPr lang="en-US" b="1" dirty="0" smtClean="0"/>
          </a:p>
          <a:p>
            <a:pPr algn="l"/>
            <a:r>
              <a:rPr lang="en-US" b="1" dirty="0" smtClean="0"/>
              <a:t>Prof(Dr</a:t>
            </a:r>
            <a:r>
              <a:rPr lang="en-US" b="1" dirty="0" smtClean="0"/>
              <a:t>)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Characteristics of Market Segmentation</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229600" cy="5509200"/>
          </a:xfrm>
          <a:prstGeom prst="rect">
            <a:avLst/>
          </a:prstGeom>
        </p:spPr>
        <p:txBody>
          <a:bodyPr wrap="square">
            <a:spAutoFit/>
          </a:bodyPr>
          <a:lstStyle/>
          <a:p>
            <a:pPr algn="just" fontAlgn="base"/>
            <a:r>
              <a:rPr lang="en-US" sz="3200" dirty="0"/>
              <a:t>According to Philip </a:t>
            </a:r>
            <a:r>
              <a:rPr lang="en-US" sz="3200" dirty="0" err="1"/>
              <a:t>Kotler</a:t>
            </a:r>
            <a:r>
              <a:rPr lang="en-US" sz="3200" dirty="0"/>
              <a:t>, “Market segmentation is the sub-dividing of market into homogeneous sub-sections of customers, where any sub-section may conceivably be selected as a market target to be reached with a distinct marketing mix</a:t>
            </a:r>
            <a:r>
              <a:rPr lang="en-US" sz="3200" dirty="0" smtClean="0"/>
              <a:t>.”</a:t>
            </a:r>
          </a:p>
          <a:p>
            <a:pPr algn="just" fontAlgn="base"/>
            <a:endParaRPr lang="en-US" sz="3200" dirty="0"/>
          </a:p>
          <a:p>
            <a:pPr algn="just" fontAlgn="base"/>
            <a:r>
              <a:rPr lang="en-US" sz="3200" dirty="0"/>
              <a:t>According to Stanton, “Market segmentation consists of taking the total heterogeneous market for a product and dividing it into several sub-markets or segments, each of which tends to be homogeneous in all significant aspects.”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457200" y="457200"/>
            <a:ext cx="8229600" cy="59436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5262979"/>
          </a:xfrm>
          <a:prstGeom prst="rect">
            <a:avLst/>
          </a:prstGeom>
        </p:spPr>
        <p:txBody>
          <a:bodyPr wrap="square">
            <a:spAutoFit/>
          </a:bodyPr>
          <a:lstStyle/>
          <a:p>
            <a:pPr algn="just" fontAlgn="base"/>
            <a:r>
              <a:rPr lang="en-US" sz="2800" dirty="0"/>
              <a:t>Accessible</a:t>
            </a:r>
          </a:p>
          <a:p>
            <a:pPr algn="just" fontAlgn="base"/>
            <a:r>
              <a:rPr lang="en-US" sz="2800" dirty="0"/>
              <a:t>Market segments should be accessible in terms of geography and economy. To enable accessibility of goods and services, there should be use of appropriate marketing strategies. </a:t>
            </a:r>
            <a:endParaRPr lang="en-US" sz="2800" dirty="0" smtClean="0"/>
          </a:p>
          <a:p>
            <a:pPr algn="just" fontAlgn="base"/>
            <a:endParaRPr lang="en-US" sz="2800" dirty="0" smtClean="0"/>
          </a:p>
          <a:p>
            <a:pPr algn="just" fontAlgn="base"/>
            <a:r>
              <a:rPr lang="en-US" sz="2800" dirty="0" smtClean="0"/>
              <a:t>This </a:t>
            </a:r>
            <a:r>
              <a:rPr lang="en-US" sz="2800" dirty="0"/>
              <a:t>is because the marketing strategy used for one group should differ from the strategy used for another, as their needs differ. </a:t>
            </a:r>
            <a:endParaRPr lang="en-US" sz="2800" dirty="0" smtClean="0"/>
          </a:p>
          <a:p>
            <a:pPr algn="just" fontAlgn="base"/>
            <a:endParaRPr lang="en-US" sz="2800" dirty="0" smtClean="0"/>
          </a:p>
          <a:p>
            <a:pPr algn="just" fontAlgn="base"/>
            <a:r>
              <a:rPr lang="en-US" sz="2800" dirty="0" smtClean="0"/>
              <a:t>For </a:t>
            </a:r>
            <a:r>
              <a:rPr lang="en-US" sz="2800" dirty="0"/>
              <a:t>example, different age groups have different fashions, styles and consume different products. The way of communicating to this market segment should correspond to the relevant needs of consumers in this segment.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632311"/>
          </a:xfrm>
          <a:prstGeom prst="rect">
            <a:avLst/>
          </a:prstGeom>
        </p:spPr>
        <p:txBody>
          <a:bodyPr wrap="square">
            <a:spAutoFit/>
          </a:bodyPr>
          <a:lstStyle/>
          <a:p>
            <a:pPr fontAlgn="base"/>
            <a:r>
              <a:rPr lang="en-US" sz="2400" dirty="0"/>
              <a:t>Profitable</a:t>
            </a:r>
          </a:p>
          <a:p>
            <a:pPr fontAlgn="base"/>
            <a:r>
              <a:rPr lang="en-US" sz="2400" dirty="0"/>
              <a:t>A market segment should be large enough to be worth pursuing. The main aim of market segmentation is to be able to tailor marketing techniques toward specific segments. </a:t>
            </a:r>
            <a:endParaRPr lang="en-US" sz="2400" dirty="0" smtClean="0"/>
          </a:p>
          <a:p>
            <a:pPr fontAlgn="base"/>
            <a:endParaRPr lang="en-US" sz="2400" dirty="0" smtClean="0"/>
          </a:p>
          <a:p>
            <a:pPr fontAlgn="base"/>
            <a:r>
              <a:rPr lang="en-US" sz="2400" dirty="0" smtClean="0"/>
              <a:t>This </a:t>
            </a:r>
            <a:r>
              <a:rPr lang="en-US" sz="2400" dirty="0"/>
              <a:t>enables a firm to enjoy economies of scale while at the same time fulfilling consumers’ needs. </a:t>
            </a:r>
            <a:endParaRPr lang="en-US" sz="2400" dirty="0" smtClean="0"/>
          </a:p>
          <a:p>
            <a:pPr fontAlgn="base"/>
            <a:endParaRPr lang="en-US" sz="2400" dirty="0" smtClean="0"/>
          </a:p>
          <a:p>
            <a:pPr fontAlgn="base"/>
            <a:r>
              <a:rPr lang="en-US" sz="2400" dirty="0" smtClean="0"/>
              <a:t>The </a:t>
            </a:r>
            <a:r>
              <a:rPr lang="en-US" sz="2400" dirty="0"/>
              <a:t>amount of disposable income the target market is willing to spend in purchasing the goods and services should be enough to enable the firm to earn profits. </a:t>
            </a:r>
            <a:endParaRPr lang="en-US" sz="2400" dirty="0" smtClean="0"/>
          </a:p>
          <a:p>
            <a:pPr fontAlgn="base"/>
            <a:endParaRPr lang="en-US" sz="2400" dirty="0" smtClean="0"/>
          </a:p>
          <a:p>
            <a:pPr fontAlgn="base"/>
            <a:r>
              <a:rPr lang="en-US" sz="2400" dirty="0" smtClean="0"/>
              <a:t>For </a:t>
            </a:r>
            <a:r>
              <a:rPr lang="en-US" sz="2400" dirty="0"/>
              <a:t>example, if a product’s target market is young consumers, the price range should be attainable, considering that majority of the young people are dependent on their parents or guardians.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262979"/>
          </a:xfrm>
          <a:prstGeom prst="rect">
            <a:avLst/>
          </a:prstGeom>
        </p:spPr>
        <p:txBody>
          <a:bodyPr wrap="square">
            <a:spAutoFit/>
          </a:bodyPr>
          <a:lstStyle/>
          <a:p>
            <a:pPr algn="just" fontAlgn="base"/>
            <a:r>
              <a:rPr lang="en-US" sz="2800" dirty="0"/>
              <a:t>Market </a:t>
            </a:r>
            <a:r>
              <a:rPr lang="en-US" sz="2800" dirty="0" smtClean="0"/>
              <a:t>Responsiveness</a:t>
            </a:r>
          </a:p>
          <a:p>
            <a:pPr algn="just" fontAlgn="base"/>
            <a:endParaRPr lang="en-US" sz="2800" dirty="0"/>
          </a:p>
          <a:p>
            <a:pPr algn="just" fontAlgn="base"/>
            <a:r>
              <a:rPr lang="en-US" sz="2800" dirty="0"/>
              <a:t>Consumers in a given market segment should be responsive to the products meant for them. Unless consumers in market segments are willing to respond to the products developed, there is little reason to develop these products. </a:t>
            </a:r>
            <a:endParaRPr lang="en-US" sz="2800" dirty="0" smtClean="0"/>
          </a:p>
          <a:p>
            <a:pPr algn="just" fontAlgn="base"/>
            <a:endParaRPr lang="en-US" sz="2800" dirty="0" smtClean="0"/>
          </a:p>
          <a:p>
            <a:pPr algn="just" fontAlgn="base"/>
            <a:r>
              <a:rPr lang="en-US" sz="2800" dirty="0" smtClean="0"/>
              <a:t>The </a:t>
            </a:r>
            <a:r>
              <a:rPr lang="en-US" sz="2800" dirty="0"/>
              <a:t>success of products introduced in the markets depends on whether they meet consumer or organization needs. Consumers’ decisions on whether to purchase or not to purchase will be an indicator of the performance of the product in the market.</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TotalTime>
  <Words>379</Words>
  <Application>Microsoft Office PowerPoint</Application>
  <PresentationFormat>On-screen Show (4:3)</PresentationFormat>
  <Paragraphs>44</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Equity</vt:lpstr>
      <vt:lpstr>Characteristics of Market Segmentation</vt:lpstr>
      <vt:lpstr>Slide 2</vt:lpstr>
      <vt:lpstr>Slide 3</vt:lpstr>
      <vt:lpstr>Slide 4</vt:lpstr>
      <vt:lpstr>Slide 5</vt:lpstr>
      <vt:lpstr>Slide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Characteristics of Market Segmentation</dc:title>
  <dc:creator>Ashutosh</dc:creator>
  <cp:lastModifiedBy>Ashutosh</cp:lastModifiedBy>
  <cp:revision>4</cp:revision>
  <dcterms:created xsi:type="dcterms:W3CDTF">2020-04-23T16:00:49Z</dcterms:created>
  <dcterms:modified xsi:type="dcterms:W3CDTF">2020-04-25T04:49:45Z</dcterms:modified>
</cp:coreProperties>
</file>