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94D3307-92F1-4A6D-A1C6-EE54F41466A4}"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8E3A190-6D0B-422C-A138-6FFECFEC2D9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94D3307-92F1-4A6D-A1C6-EE54F41466A4}"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3A190-6D0B-422C-A138-6FFECFEC2D9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94D3307-92F1-4A6D-A1C6-EE54F41466A4}"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3A190-6D0B-422C-A138-6FFECFEC2D9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94D3307-92F1-4A6D-A1C6-EE54F41466A4}"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3A190-6D0B-422C-A138-6FFECFEC2D9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94D3307-92F1-4A6D-A1C6-EE54F41466A4}"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8E3A190-6D0B-422C-A138-6FFECFEC2D9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94D3307-92F1-4A6D-A1C6-EE54F41466A4}"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3A190-6D0B-422C-A138-6FFECFEC2D9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94D3307-92F1-4A6D-A1C6-EE54F41466A4}"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E3A190-6D0B-422C-A138-6FFECFEC2D9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94D3307-92F1-4A6D-A1C6-EE54F41466A4}"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E3A190-6D0B-422C-A138-6FFECFEC2D9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4D3307-92F1-4A6D-A1C6-EE54F41466A4}"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E3A190-6D0B-422C-A138-6FFECFEC2D9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94D3307-92F1-4A6D-A1C6-EE54F41466A4}"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3A190-6D0B-422C-A138-6FFECFEC2D9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94D3307-92F1-4A6D-A1C6-EE54F41466A4}"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8E3A190-6D0B-422C-A138-6FFECFEC2D9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94D3307-92F1-4A6D-A1C6-EE54F41466A4}"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8E3A190-6D0B-422C-A138-6FFECFEC2D9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Vearma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533401"/>
            <a:ext cx="7772400" cy="3276599"/>
          </a:xfrm>
        </p:spPr>
        <p:txBody>
          <a:bodyPr/>
          <a:lstStyle/>
          <a:p>
            <a:r>
              <a:rPr lang="en-US" b="1" dirty="0" smtClean="0"/>
              <a:t>Process of conducting </a:t>
            </a:r>
            <a:r>
              <a:rPr lang="en-US" b="1" dirty="0"/>
              <a:t>marketing research </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pPr fontAlgn="base"/>
            <a:r>
              <a:rPr lang="en-US" sz="3600" b="1" dirty="0"/>
              <a:t>4. Planning the Sample</a:t>
            </a:r>
            <a:r>
              <a:rPr lang="en-US" sz="3600" b="1" dirty="0" smtClean="0"/>
              <a:t>:</a:t>
            </a:r>
          </a:p>
          <a:p>
            <a:pPr fontAlgn="base"/>
            <a:endParaRPr lang="en-US" sz="3600" b="1" dirty="0"/>
          </a:p>
          <a:p>
            <a:pPr fontAlgn="base"/>
            <a:r>
              <a:rPr lang="en-US" sz="3600" dirty="0"/>
              <a:t>Sampling involves procedures that use a small number of items or parts of the ‘population’ (total items) to make conclusion regarding the ‘population’. Important questions in this regard are— who is to be sampled as a rightly representative lot? Which is the target ‘population’? What should be the sample size—how large or how small? How to select the various units to make up the sample</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186309"/>
          </a:xfrm>
          <a:prstGeom prst="rect">
            <a:avLst/>
          </a:prstGeom>
        </p:spPr>
        <p:txBody>
          <a:bodyPr wrap="square">
            <a:spAutoFit/>
          </a:bodyPr>
          <a:lstStyle/>
          <a:p>
            <a:pPr fontAlgn="base"/>
            <a:r>
              <a:rPr lang="en-US" sz="3600" b="1" dirty="0" smtClean="0"/>
              <a:t>5. Data Collection:</a:t>
            </a:r>
          </a:p>
          <a:p>
            <a:pPr fontAlgn="base"/>
            <a:r>
              <a:rPr lang="en-US" sz="3600" dirty="0" smtClean="0"/>
              <a:t>The collection of data relates to the gathering of facts to be used in solving the problem. Hence, methods of market research are essentially methods of data collection</a:t>
            </a:r>
            <a:r>
              <a:rPr lang="en-US" sz="3600" dirty="0" smtClean="0"/>
              <a:t>.</a:t>
            </a:r>
          </a:p>
          <a:p>
            <a:pPr fontAlgn="base"/>
            <a:endParaRPr lang="en-US" sz="3600" dirty="0" smtClean="0"/>
          </a:p>
          <a:p>
            <a:pPr fontAlgn="base"/>
            <a:r>
              <a:rPr lang="en-US" sz="3600" dirty="0" smtClean="0"/>
              <a:t> </a:t>
            </a:r>
            <a:r>
              <a:rPr lang="en-US" sz="3600" dirty="0" smtClean="0"/>
              <a:t>Data can be secondary, i.e., collected from concerned reports, magazines and other periodicals, especially written articles, government publications, company publications, books, etc.</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78313"/>
          </a:xfrm>
          <a:prstGeom prst="rect">
            <a:avLst/>
          </a:prstGeom>
        </p:spPr>
        <p:txBody>
          <a:bodyPr wrap="square">
            <a:spAutoFit/>
          </a:bodyPr>
          <a:lstStyle/>
          <a:p>
            <a:pPr fontAlgn="base"/>
            <a:r>
              <a:rPr lang="en-US" sz="3600" dirty="0"/>
              <a:t>Data can be primary, i.e., collected from the original base through empirical research by means of various tools</a:t>
            </a:r>
            <a:r>
              <a:rPr lang="en-US" sz="3600" dirty="0" smtClean="0"/>
              <a:t>.</a:t>
            </a:r>
          </a:p>
          <a:p>
            <a:pPr fontAlgn="base"/>
            <a:endParaRPr lang="en-US" sz="3600" dirty="0"/>
          </a:p>
          <a:p>
            <a:pPr fontAlgn="base"/>
            <a:r>
              <a:rPr lang="en-US" sz="3600" b="1" dirty="0"/>
              <a:t>There can be broadly two types of sources</a:t>
            </a:r>
            <a:endParaRPr lang="en-US" sz="3600" dirty="0"/>
          </a:p>
          <a:p>
            <a:pPr fontAlgn="base"/>
            <a:r>
              <a:rPr lang="en-US" sz="3600" dirty="0"/>
              <a:t>(</a:t>
            </a:r>
            <a:r>
              <a:rPr lang="en-US" sz="3600" dirty="0" err="1"/>
              <a:t>i</a:t>
            </a:r>
            <a:r>
              <a:rPr lang="en-US" sz="3600" dirty="0"/>
              <a:t>) Internal sources—existing within the firm itself, such as accounting data, salesmen’s reports, etc.</a:t>
            </a:r>
          </a:p>
          <a:p>
            <a:pPr fontAlgn="base"/>
            <a:r>
              <a:rPr lang="en-US" sz="3600" dirty="0"/>
              <a:t>(ii) External sources—outside the firm.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3785652"/>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6. Data Processing and Analysis</a:t>
            </a:r>
            <a:endParaRPr lang="en-US" sz="4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262979"/>
          </a:xfrm>
          <a:prstGeom prst="rect">
            <a:avLst/>
          </a:prstGeom>
        </p:spPr>
        <p:txBody>
          <a:bodyPr wrap="square">
            <a:spAutoFit/>
          </a:bodyPr>
          <a:lstStyle/>
          <a:p>
            <a:pPr fontAlgn="base"/>
            <a:r>
              <a:rPr lang="en-US" sz="2800" dirty="0"/>
              <a:t>Once data have been collected, these have to be converted into a format that will suggest answers to the initially identified and defined problem. Data processing begins with the editing of data and its coding. Editing involves inspecting the data-collection forms for omission, legibility, and consistency in classification. Before tabulation, responses need to be classified into meaningful categories</a:t>
            </a:r>
            <a:r>
              <a:rPr lang="en-US" sz="2800" dirty="0" smtClean="0"/>
              <a:t>.</a:t>
            </a:r>
          </a:p>
          <a:p>
            <a:pPr fontAlgn="base"/>
            <a:endParaRPr lang="en-US" sz="2800" dirty="0"/>
          </a:p>
          <a:p>
            <a:pPr fontAlgn="base"/>
            <a:r>
              <a:rPr lang="en-US" sz="2800" dirty="0"/>
              <a:t>The rules for categorizing, recording and transferring the data to ‘data storage media’ are called codes. This coding process facilitates the manual or computer tabulation. If computer analysis is being used, the data can be key punched and verified.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001643"/>
          </a:xfrm>
          <a:prstGeom prst="rect">
            <a:avLst/>
          </a:prstGeom>
        </p:spPr>
        <p:txBody>
          <a:bodyPr wrap="square">
            <a:spAutoFit/>
          </a:bodyPr>
          <a:lstStyle/>
          <a:p>
            <a:pPr fontAlgn="base"/>
            <a:r>
              <a:rPr lang="en-US" sz="3200" dirty="0"/>
              <a:t>Analysis of data represents the application of logic to the understanding of data collected about the subject. In its simplest form analysis may involve determination of consistent patterns and </a:t>
            </a:r>
            <a:r>
              <a:rPr lang="en-US" sz="3200" dirty="0" err="1"/>
              <a:t>summarising</a:t>
            </a:r>
            <a:r>
              <a:rPr lang="en-US" sz="3200" dirty="0"/>
              <a:t> of appropriate details</a:t>
            </a:r>
            <a:r>
              <a:rPr lang="en-US" sz="3200" dirty="0" smtClean="0"/>
              <a:t>.</a:t>
            </a:r>
          </a:p>
          <a:p>
            <a:pPr fontAlgn="base"/>
            <a:endParaRPr lang="en-US" sz="3200" dirty="0"/>
          </a:p>
          <a:p>
            <a:pPr fontAlgn="base"/>
            <a:r>
              <a:rPr lang="en-US" sz="3200" dirty="0"/>
              <a:t>The appropriate analytical techniques chosen would depend upon informational requirements of the problem, characteristics of the research designs and the nature of the data gathered. The statistical analysis may range from simple immediate analysis to very complex multivariate analysis.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3200" b="1" dirty="0"/>
              <a:t>7. Formulating Conclusion, Preparing and Presenting the Report</a:t>
            </a:r>
            <a:r>
              <a:rPr lang="en-US" sz="3200" b="1" dirty="0" smtClean="0"/>
              <a:t>:</a:t>
            </a:r>
          </a:p>
          <a:p>
            <a:pPr fontAlgn="base"/>
            <a:endParaRPr lang="en-US" sz="3200" b="1" dirty="0"/>
          </a:p>
          <a:p>
            <a:pPr fontAlgn="base"/>
            <a:r>
              <a:rPr lang="en-US" sz="3200" dirty="0"/>
              <a:t>The final stage in the marketing research process is that of interpreting the information and drawing conclusion for use in managerial decision. </a:t>
            </a:r>
            <a:endParaRPr lang="en-US" sz="3200" dirty="0" smtClean="0"/>
          </a:p>
          <a:p>
            <a:pPr fontAlgn="base"/>
            <a:endParaRPr lang="en-US" sz="3200" dirty="0" smtClean="0"/>
          </a:p>
          <a:p>
            <a:pPr fontAlgn="base"/>
            <a:r>
              <a:rPr lang="en-US" sz="3200" dirty="0" smtClean="0"/>
              <a:t>The </a:t>
            </a:r>
            <a:r>
              <a:rPr lang="en-US" sz="3200" dirty="0"/>
              <a:t>research report should clearly and effectively communicate the research findings and need not include complicated statement about the technical aspect of the study and research methods</a:t>
            </a:r>
            <a:r>
              <a:rPr lang="en-US" sz="3200" dirty="0" smtClean="0"/>
              <a:t>.</a:t>
            </a:r>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pPr fontAlgn="base"/>
            <a:r>
              <a:rPr lang="en-US" dirty="0" smtClean="0"/>
              <a:t>Often the management is not interested in details of research design and statistical analysis, but instead, in the concrete findings of the research. If need be, the researcher may bring out his appropriate recommendations or suggestions in the matter. </a:t>
            </a:r>
            <a:r>
              <a:rPr lang="en-US" smtClean="0"/>
              <a:t>Researchers must make the presentation technically accurate, understandable and useful.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247864"/>
          </a:xfrm>
          <a:prstGeom prst="rect">
            <a:avLst/>
          </a:prstGeom>
        </p:spPr>
        <p:txBody>
          <a:bodyPr wrap="square">
            <a:spAutoFit/>
          </a:bodyPr>
          <a:lstStyle/>
          <a:p>
            <a:pPr marL="342900" indent="-342900" fontAlgn="base">
              <a:buAutoNum type="arabicPeriod"/>
            </a:pPr>
            <a:r>
              <a:rPr lang="en-US" sz="4000" b="1" dirty="0" smtClean="0"/>
              <a:t>Identification </a:t>
            </a:r>
            <a:r>
              <a:rPr lang="en-US" sz="4000" b="1" dirty="0"/>
              <a:t>and Defining the Problem</a:t>
            </a:r>
            <a:r>
              <a:rPr lang="en-US" sz="4000" b="1" dirty="0" smtClean="0"/>
              <a:t>:</a:t>
            </a:r>
          </a:p>
          <a:p>
            <a:pPr marL="342900" indent="-342900" fontAlgn="base">
              <a:buAutoNum type="arabicPeriod"/>
            </a:pPr>
            <a:endParaRPr lang="en-US" sz="4000" b="1" dirty="0"/>
          </a:p>
          <a:p>
            <a:pPr fontAlgn="base"/>
            <a:r>
              <a:rPr lang="en-US" sz="4000" dirty="0"/>
              <a:t>The market research process begins with the identification “of a problem faced by the company. The clear-cut statement of problem may not be possible at the very outset of research process because often only the symptoms of the problems are apparent at that stage.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016758"/>
          </a:xfrm>
          <a:prstGeom prst="rect">
            <a:avLst/>
          </a:prstGeom>
        </p:spPr>
        <p:txBody>
          <a:bodyPr wrap="square">
            <a:spAutoFit/>
          </a:bodyPr>
          <a:lstStyle/>
          <a:p>
            <a:pPr fontAlgn="base"/>
            <a:r>
              <a:rPr lang="en-US" sz="3200" dirty="0" smtClean="0"/>
              <a:t>Then, after some explanatory research, clear definition of the problem is of crucial importance in marketing research because such research is a costly process involving time, energy and money</a:t>
            </a:r>
            <a:r>
              <a:rPr lang="en-US" sz="3200" dirty="0" smtClean="0"/>
              <a:t>.</a:t>
            </a:r>
          </a:p>
          <a:p>
            <a:pPr fontAlgn="base"/>
            <a:endParaRPr lang="en-US" sz="3200" dirty="0" smtClean="0"/>
          </a:p>
          <a:p>
            <a:pPr fontAlgn="base"/>
            <a:r>
              <a:rPr lang="en-US" sz="3200" dirty="0" smtClean="0"/>
              <a:t>Clear definition of the problem helps the researcher in all subsequent research efforts including setting of proper research objectives, the determination of the techniques to be used, and the extent of information to be collected</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r>
              <a:rPr lang="en-US" sz="4800" dirty="0"/>
              <a:t>It may be noted that the methods of explanatory research popularly in use are—survey of secondary data, experience survey, or pilot studies, i.e., studies of a small initial sample. All this is also known as ‘preliminary investigation’.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509200"/>
          </a:xfrm>
          <a:prstGeom prst="rect">
            <a:avLst/>
          </a:prstGeom>
        </p:spPr>
        <p:txBody>
          <a:bodyPr wrap="square">
            <a:spAutoFit/>
          </a:bodyPr>
          <a:lstStyle/>
          <a:p>
            <a:pPr fontAlgn="base"/>
            <a:r>
              <a:rPr lang="en-US" sz="3200" b="1" dirty="0" smtClean="0"/>
              <a:t>2. Statement of Research Objectives:</a:t>
            </a:r>
          </a:p>
          <a:p>
            <a:pPr fontAlgn="base"/>
            <a:endParaRPr lang="en-US" sz="3200" b="1" dirty="0" smtClean="0"/>
          </a:p>
          <a:p>
            <a:pPr fontAlgn="base"/>
            <a:r>
              <a:rPr lang="en-US" sz="3200" dirty="0" smtClean="0"/>
              <a:t>After identifying and defining the problem with or without explanatory research, the researcher must take a formal statement of research objectives. Such objectives may be stated in qualitative or quantitative terms and expressed as research questions, statement or hypothesis. For example, the research objective, “To find out the extent to which sales promotion schemes affected the sales volume” is a research objective expressed as a statement.</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3200" dirty="0" smtClean="0"/>
              <a:t>On the other hand, a hypothesis is a statement that can be refuted or supported by empirical finding. The same research objective could be stated as, “To test the proposition that sales are positively affected by the sales promotion schemes undertaken this winter</a:t>
            </a:r>
            <a:r>
              <a:rPr lang="en-US" sz="3200" dirty="0" smtClean="0"/>
              <a:t>.”</a:t>
            </a:r>
          </a:p>
          <a:p>
            <a:pPr fontAlgn="base"/>
            <a:endParaRPr lang="en-US" sz="3200" dirty="0" smtClean="0"/>
          </a:p>
          <a:p>
            <a:pPr fontAlgn="base"/>
            <a:r>
              <a:rPr lang="en-US" sz="3200" dirty="0" smtClean="0"/>
              <a:t>Example of another hypothesis may be: “The new packaging pattern has resulted in increase in sales and profits.” Once the objectives or the hypotheses are developed, the researcher is ready to choose the research design</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016758"/>
          </a:xfrm>
          <a:prstGeom prst="rect">
            <a:avLst/>
          </a:prstGeom>
        </p:spPr>
        <p:txBody>
          <a:bodyPr wrap="square">
            <a:spAutoFit/>
          </a:bodyPr>
          <a:lstStyle/>
          <a:p>
            <a:pPr algn="ctr" fontAlgn="base"/>
            <a:endParaRPr lang="en-US" sz="8000" b="1" dirty="0" smtClean="0"/>
          </a:p>
          <a:p>
            <a:pPr algn="ctr" fontAlgn="base"/>
            <a:endParaRPr lang="en-US" sz="8000" b="1" dirty="0" smtClean="0"/>
          </a:p>
          <a:p>
            <a:pPr algn="ctr" fontAlgn="base"/>
            <a:r>
              <a:rPr lang="en-US" sz="8000" b="1" dirty="0" smtClean="0"/>
              <a:t>3</a:t>
            </a:r>
            <a:r>
              <a:rPr lang="en-US" sz="8000" b="1" dirty="0"/>
              <a:t>. Planning the Research Design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pPr fontAlgn="base"/>
            <a:r>
              <a:rPr lang="en-US" sz="4400" dirty="0"/>
              <a:t>After defining the research problem and deciding the objectives, the research design must be developed. A research design is a master plan specifying the procedure for collecting and </a:t>
            </a:r>
            <a:r>
              <a:rPr lang="en-US" sz="4400" dirty="0" err="1"/>
              <a:t>analysing</a:t>
            </a:r>
            <a:r>
              <a:rPr lang="en-US" sz="4400" dirty="0"/>
              <a:t> the needed information. It represents a framework for the research plan of action</a:t>
            </a:r>
            <a:r>
              <a:rPr lang="en-US" sz="4400" dirty="0" smtClean="0"/>
              <a:t>.</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078313"/>
          </a:xfrm>
          <a:prstGeom prst="rect">
            <a:avLst/>
          </a:prstGeom>
        </p:spPr>
        <p:txBody>
          <a:bodyPr wrap="square">
            <a:spAutoFit/>
          </a:bodyPr>
          <a:lstStyle/>
          <a:p>
            <a:pPr fontAlgn="base"/>
            <a:r>
              <a:rPr lang="en-US" sz="3600" dirty="0" smtClean="0"/>
              <a:t>The objectives of the study are included in the research design to ensure that data collected are relevant to the objectives. </a:t>
            </a:r>
            <a:endParaRPr lang="en-US" sz="3600" dirty="0" smtClean="0"/>
          </a:p>
          <a:p>
            <a:pPr fontAlgn="base"/>
            <a:endParaRPr lang="en-US" sz="3600" dirty="0" smtClean="0"/>
          </a:p>
          <a:p>
            <a:pPr fontAlgn="base"/>
            <a:r>
              <a:rPr lang="en-US" sz="3600" dirty="0" smtClean="0"/>
              <a:t>At </a:t>
            </a:r>
            <a:r>
              <a:rPr lang="en-US" sz="3600" dirty="0" smtClean="0"/>
              <a:t>this stage, the researcher should also determine the type of sources of information needed, the data collection method (e.g., survey or interview), the sampling, methodology, and the timing and possible costs of research</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988</Words>
  <Application>Microsoft Office PowerPoint</Application>
  <PresentationFormat>On-screen Show (4:3)</PresentationFormat>
  <Paragraphs>91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Process of conducting marketing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of conducting marketing research </dc:title>
  <dc:creator>Ashutosh</dc:creator>
  <cp:lastModifiedBy>Ashutosh</cp:lastModifiedBy>
  <cp:revision>5</cp:revision>
  <dcterms:created xsi:type="dcterms:W3CDTF">2020-05-02T15:29:52Z</dcterms:created>
  <dcterms:modified xsi:type="dcterms:W3CDTF">2020-05-04T07:41:34Z</dcterms:modified>
</cp:coreProperties>
</file>