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AE72C5-02DD-439C-AAD1-1CD04A7011AA}"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FBD00A1-D066-4390-A1CD-40524670F76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FBD00A1-D066-4390-A1CD-40524670F76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FBD00A1-D066-4390-A1CD-40524670F76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FBD00A1-D066-4390-A1CD-40524670F76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FBD00A1-D066-4390-A1CD-40524670F76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FBD00A1-D066-4390-A1CD-40524670F76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FBD00A1-D066-4390-A1CD-40524670F76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FBD00A1-D066-4390-A1CD-40524670F76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AE72C5-02DD-439C-AAD1-1CD04A7011AA}"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FBD00A1-D066-4390-A1CD-40524670F76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AE72C5-02DD-439C-AAD1-1CD04A7011AA}"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FBD00A1-D066-4390-A1CD-40524670F76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AE72C5-02DD-439C-AAD1-1CD04A7011AA}"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FBD00A1-D066-4390-A1CD-40524670F76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AE72C5-02DD-439C-AAD1-1CD04A7011AA}"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FBD00A1-D066-4390-A1CD-40524670F76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04800"/>
            <a:ext cx="7772400" cy="1676400"/>
          </a:xfrm>
        </p:spPr>
        <p:txBody>
          <a:bodyPr/>
          <a:lstStyle/>
          <a:p>
            <a:pPr algn="ctr"/>
            <a:r>
              <a:rPr lang="en-US" dirty="0" smtClean="0"/>
              <a:t>Types of Pricing Strategies</a:t>
            </a:r>
            <a:endParaRPr lang="en-US" dirty="0"/>
          </a:p>
        </p:txBody>
      </p:sp>
      <p:sp>
        <p:nvSpPr>
          <p:cNvPr id="3" name="Subtitle 2"/>
          <p:cNvSpPr>
            <a:spLocks noGrp="1"/>
          </p:cNvSpPr>
          <p:nvPr>
            <p:ph type="subTitle" idx="1"/>
          </p:nvPr>
        </p:nvSpPr>
        <p:spPr>
          <a:xfrm>
            <a:off x="304800" y="2667000"/>
            <a:ext cx="7467600" cy="2209800"/>
          </a:xfrm>
        </p:spPr>
        <p:txBody>
          <a:bodyPr>
            <a:normAutofit/>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4832092"/>
          </a:xfrm>
          <a:prstGeom prst="rect">
            <a:avLst/>
          </a:prstGeom>
        </p:spPr>
        <p:txBody>
          <a:bodyPr wrap="square">
            <a:spAutoFit/>
          </a:bodyPr>
          <a:lstStyle/>
          <a:p>
            <a:pPr fontAlgn="base"/>
            <a:r>
              <a:rPr lang="en-US" sz="4400" b="1" dirty="0" smtClean="0"/>
              <a:t>(c)</a:t>
            </a:r>
            <a:r>
              <a:rPr lang="en-US" sz="4400" b="1" i="1" dirty="0" smtClean="0"/>
              <a:t> </a:t>
            </a:r>
            <a:r>
              <a:rPr lang="en-US" sz="4400" b="1" dirty="0" smtClean="0"/>
              <a:t>Basic/Base Point Pricing:</a:t>
            </a:r>
            <a:endParaRPr lang="en-US" sz="4400" dirty="0" smtClean="0"/>
          </a:p>
          <a:p>
            <a:pPr fontAlgn="base"/>
            <a:r>
              <a:rPr lang="en-US" sz="4400" dirty="0" smtClean="0"/>
              <a:t>Under base point pricing, one or more cities are selected as base points and transport cost is collected from the base point to the buyer’s location.</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262979"/>
          </a:xfrm>
          <a:prstGeom prst="rect">
            <a:avLst/>
          </a:prstGeom>
        </p:spPr>
        <p:txBody>
          <a:bodyPr wrap="square">
            <a:spAutoFit/>
          </a:bodyPr>
          <a:lstStyle/>
          <a:p>
            <a:pPr fontAlgn="base"/>
            <a:r>
              <a:rPr lang="en-US" sz="2400" b="1" dirty="0"/>
              <a:t>(6) Price Lining:</a:t>
            </a:r>
            <a:endParaRPr lang="en-US" sz="2400" dirty="0"/>
          </a:p>
          <a:p>
            <a:pPr fontAlgn="base"/>
            <a:r>
              <a:rPr lang="en-US" sz="2400" dirty="0"/>
              <a:t>Price lining is found more commonly among retailers than among wholesalers or producers. This system consists of selecting a limited number of prices at which the store will sell its goods. It is the policy of setting a few price levels for a given class or line of goods. </a:t>
            </a:r>
            <a:endParaRPr lang="en-US" sz="2400" dirty="0" smtClean="0"/>
          </a:p>
          <a:p>
            <a:pPr fontAlgn="base"/>
            <a:endParaRPr lang="en-US" sz="2400" dirty="0" smtClean="0"/>
          </a:p>
          <a:p>
            <a:pPr fontAlgn="base"/>
            <a:endParaRPr lang="en-US" sz="2400" dirty="0" smtClean="0"/>
          </a:p>
          <a:p>
            <a:pPr fontAlgn="base"/>
            <a:r>
              <a:rPr lang="en-US" sz="2400" dirty="0" smtClean="0"/>
              <a:t>The </a:t>
            </a:r>
            <a:r>
              <a:rPr lang="en-US" sz="2400" dirty="0"/>
              <a:t>main benefit of price lining is that it simplifies the buying decision of the consumer. For example, a buyer of a shirt can go into a shop where shirts are retailed between Rs.300 to Rs.600. It also helps the shopkeeper to plan his purchases.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1"/>
            <a:ext cx="8305800" cy="4832092"/>
          </a:xfrm>
          <a:prstGeom prst="rect">
            <a:avLst/>
          </a:prstGeom>
        </p:spPr>
        <p:txBody>
          <a:bodyPr wrap="square">
            <a:spAutoFit/>
          </a:bodyPr>
          <a:lstStyle/>
          <a:p>
            <a:pPr fontAlgn="base"/>
            <a:r>
              <a:rPr lang="en-US" sz="2800" b="1" dirty="0"/>
              <a:t>(7) Dual Pricing:</a:t>
            </a:r>
            <a:endParaRPr lang="en-US" sz="2800" dirty="0"/>
          </a:p>
          <a:p>
            <a:pPr fontAlgn="base"/>
            <a:r>
              <a:rPr lang="en-US" sz="2800" dirty="0"/>
              <a:t>When a manufacturer sells the same product at two different prices, it is dual pricing. Under dual pricing system, a producer is required compulsorily to sell a part of his production to the Government or its </a:t>
            </a:r>
            <a:r>
              <a:rPr lang="en-US" sz="2800" dirty="0" err="1"/>
              <a:t>authorised</a:t>
            </a:r>
            <a:r>
              <a:rPr lang="en-US" sz="2800" dirty="0"/>
              <a:t> agency at a substantially low price. </a:t>
            </a:r>
            <a:endParaRPr lang="en-US" sz="2800" dirty="0" smtClean="0"/>
          </a:p>
          <a:p>
            <a:pPr fontAlgn="base"/>
            <a:endParaRPr lang="en-US" sz="2800" dirty="0" smtClean="0"/>
          </a:p>
          <a:p>
            <a:pPr fontAlgn="base"/>
            <a:r>
              <a:rPr lang="en-US" sz="2800" dirty="0" smtClean="0"/>
              <a:t>The </a:t>
            </a:r>
            <a:r>
              <a:rPr lang="en-US" sz="2800" dirty="0"/>
              <a:t>rest of the product may be sold in the open market at a price fixed by the producer e.g., sugar.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016758"/>
          </a:xfrm>
          <a:prstGeom prst="rect">
            <a:avLst/>
          </a:prstGeom>
        </p:spPr>
        <p:txBody>
          <a:bodyPr wrap="square">
            <a:spAutoFit/>
          </a:bodyPr>
          <a:lstStyle/>
          <a:p>
            <a:pPr algn="just" fontAlgn="base"/>
            <a:r>
              <a:rPr lang="en-US" sz="3200" b="1" dirty="0"/>
              <a:t>(8) Company Policy:</a:t>
            </a:r>
            <a:endParaRPr lang="en-US" sz="3200" dirty="0"/>
          </a:p>
          <a:p>
            <a:pPr algn="just" fontAlgn="base"/>
            <a:r>
              <a:rPr lang="en-US" sz="3200" dirty="0"/>
              <a:t>The price is fixed not on the basis of cost or competitive pressures or the laws of demand and supply, but fixed purely on the basis of the policy decisions of the company. In theory, this would mean that the company disregards all other considerations except his own desire for </a:t>
            </a:r>
            <a:r>
              <a:rPr lang="en-US" sz="3200" dirty="0" err="1"/>
              <a:t>maximising</a:t>
            </a:r>
            <a:r>
              <a:rPr lang="en-US" sz="3200" dirty="0"/>
              <a:t> profits.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305800" cy="5509200"/>
          </a:xfrm>
          <a:prstGeom prst="rect">
            <a:avLst/>
          </a:prstGeom>
        </p:spPr>
        <p:txBody>
          <a:bodyPr wrap="square">
            <a:spAutoFit/>
          </a:bodyPr>
          <a:lstStyle/>
          <a:p>
            <a:pPr algn="just" fontAlgn="base"/>
            <a:r>
              <a:rPr lang="en-US" sz="3200" b="1" dirty="0"/>
              <a:t>(9) Monopoly Pricing:</a:t>
            </a:r>
            <a:endParaRPr lang="en-US" sz="3200" dirty="0"/>
          </a:p>
          <a:p>
            <a:pPr algn="just" fontAlgn="base"/>
            <a:r>
              <a:rPr lang="en-US" sz="3200" dirty="0"/>
              <a:t>Monopolistic conditions exist where a product is sold exclusively by one producer or a seller. When a brand new product moves to the market, its price will be a monopoly price. Under monopoly, competition is absent and there is no substitute. Hence, a seller has a free hand in fixing the price. Monopoly price will normally </a:t>
            </a:r>
            <a:r>
              <a:rPr lang="en-US" sz="3200" dirty="0" err="1"/>
              <a:t>maximise</a:t>
            </a:r>
            <a:r>
              <a:rPr lang="en-US" sz="3200" dirty="0"/>
              <a:t> the profits.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77200" cy="5509200"/>
          </a:xfrm>
          <a:prstGeom prst="rect">
            <a:avLst/>
          </a:prstGeom>
        </p:spPr>
        <p:txBody>
          <a:bodyPr wrap="square">
            <a:spAutoFit/>
          </a:bodyPr>
          <a:lstStyle/>
          <a:p>
            <a:pPr fontAlgn="base"/>
            <a:r>
              <a:rPr lang="en-US" sz="3200" b="1" dirty="0"/>
              <a:t>(10) Penetration Pricing:</a:t>
            </a:r>
            <a:endParaRPr lang="en-US" sz="3200" dirty="0"/>
          </a:p>
          <a:p>
            <a:pPr fontAlgn="base"/>
            <a:r>
              <a:rPr lang="en-US" sz="3200" dirty="0"/>
              <a:t>Penetration pricing is intended to help the product penetrate into markets to hold a position. In other words, penetration pricing is intended to capture the market. </a:t>
            </a:r>
            <a:endParaRPr lang="en-US" sz="3200" dirty="0" smtClean="0"/>
          </a:p>
          <a:p>
            <a:pPr fontAlgn="base"/>
            <a:endParaRPr lang="en-US" sz="3200" dirty="0" smtClean="0"/>
          </a:p>
          <a:p>
            <a:pPr fontAlgn="base"/>
            <a:r>
              <a:rPr lang="en-US" sz="3200" dirty="0" smtClean="0"/>
              <a:t>This </a:t>
            </a:r>
            <a:r>
              <a:rPr lang="en-US" sz="3200" dirty="0"/>
              <a:t>can be done only by adopting a low price in the initial period or till such time as the product is finally accepted by customers</a:t>
            </a:r>
            <a:r>
              <a:rPr lang="en-US" sz="3200" dirty="0" smtClean="0"/>
              <a:t>.</a:t>
            </a: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7924800" cy="5509200"/>
          </a:xfrm>
          <a:prstGeom prst="rect">
            <a:avLst/>
          </a:prstGeom>
        </p:spPr>
        <p:txBody>
          <a:bodyPr wrap="square">
            <a:spAutoFit/>
          </a:bodyPr>
          <a:lstStyle/>
          <a:p>
            <a:pPr fontAlgn="base"/>
            <a:r>
              <a:rPr lang="en-US" sz="4400" dirty="0" smtClean="0"/>
              <a:t>Penetration pricing is adopted when substitute product is marketed. Low starting prices sacrifice short-run profits for long-run profits, and therefore, discourage potential competitors.</a:t>
            </a:r>
            <a:endParaRPr lang="en-US" sz="4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1"/>
            <a:ext cx="8458200" cy="5632311"/>
          </a:xfrm>
          <a:prstGeom prst="rect">
            <a:avLst/>
          </a:prstGeom>
        </p:spPr>
        <p:txBody>
          <a:bodyPr wrap="square">
            <a:spAutoFit/>
          </a:bodyPr>
          <a:lstStyle/>
          <a:p>
            <a:pPr algn="just" fontAlgn="base"/>
            <a:r>
              <a:rPr lang="en-US" sz="3600" b="1" dirty="0"/>
              <a:t>(11) Negotiated Pricing:</a:t>
            </a:r>
            <a:endParaRPr lang="en-US" sz="3600" dirty="0"/>
          </a:p>
          <a:p>
            <a:pPr algn="just" fontAlgn="base"/>
            <a:r>
              <a:rPr lang="en-US" sz="3600" dirty="0"/>
              <a:t>It is also known as variable pricing. This method is invariably adopted by industrial suppliers. In certain cases, the product may be prepared on the basis of specification or design by the buyer. In such cases, the price has to be negotiated and then fixed.</a:t>
            </a:r>
          </a:p>
          <a:p>
            <a:pPr algn="just"/>
            <a:r>
              <a:rPr lang="en-US" sz="3600" dirty="0" smtClean="0"/>
              <a:t/>
            </a:r>
            <a:br>
              <a:rPr lang="en-US" sz="3600" dirty="0" smtClean="0"/>
            </a:b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509200"/>
          </a:xfrm>
          <a:prstGeom prst="rect">
            <a:avLst/>
          </a:prstGeom>
        </p:spPr>
        <p:txBody>
          <a:bodyPr wrap="square">
            <a:spAutoFit/>
          </a:bodyPr>
          <a:lstStyle/>
          <a:p>
            <a:pPr fontAlgn="base"/>
            <a:r>
              <a:rPr lang="en-US" sz="3200" b="1" dirty="0"/>
              <a:t>(12) Mark-Up Pricing:</a:t>
            </a:r>
            <a:endParaRPr lang="en-US" sz="3200" dirty="0"/>
          </a:p>
          <a:p>
            <a:pPr fontAlgn="base"/>
            <a:r>
              <a:rPr lang="en-US" sz="3200" dirty="0"/>
              <a:t>This method is adopted by wholesalers and retailers in establishing a sale price. When the retailers or wholesalers fix the selling price, they add a certain percentage to their cost price. </a:t>
            </a:r>
            <a:endParaRPr lang="en-US" sz="3200" dirty="0" smtClean="0"/>
          </a:p>
          <a:p>
            <a:pPr fontAlgn="base"/>
            <a:endParaRPr lang="en-US" sz="3200" dirty="0" smtClean="0"/>
          </a:p>
          <a:p>
            <a:pPr fontAlgn="base"/>
            <a:endParaRPr lang="en-US" sz="3200" dirty="0" smtClean="0"/>
          </a:p>
          <a:p>
            <a:pPr fontAlgn="base"/>
            <a:r>
              <a:rPr lang="en-US" sz="3200" dirty="0" smtClean="0"/>
              <a:t>For </a:t>
            </a:r>
            <a:r>
              <a:rPr lang="en-US" sz="3200" dirty="0"/>
              <a:t>example, an item that costs Rs.20 may be sold for Rs.25. Here the “mark-up price” is Rs.5 or 25 per cent.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3970318"/>
          </a:xfrm>
          <a:prstGeom prst="rect">
            <a:avLst/>
          </a:prstGeom>
        </p:spPr>
        <p:txBody>
          <a:bodyPr wrap="square">
            <a:spAutoFit/>
          </a:bodyPr>
          <a:lstStyle/>
          <a:p>
            <a:pPr fontAlgn="base"/>
            <a:r>
              <a:rPr lang="en-US" sz="2800" b="1" dirty="0"/>
              <a:t>(13) Sealed Bid Pricing/Competitive Bidding:</a:t>
            </a:r>
            <a:endParaRPr lang="en-US" sz="2800" dirty="0"/>
          </a:p>
          <a:p>
            <a:pPr fontAlgn="base"/>
            <a:r>
              <a:rPr lang="en-US" sz="2800" dirty="0"/>
              <a:t>This method is followed in the case of specific job works. Big firms or Governments normally get the work done through contractors. </a:t>
            </a:r>
            <a:endParaRPr lang="en-US" sz="2800" dirty="0" smtClean="0"/>
          </a:p>
          <a:p>
            <a:pPr fontAlgn="base"/>
            <a:endParaRPr lang="en-US" sz="2800" dirty="0" smtClean="0"/>
          </a:p>
          <a:p>
            <a:pPr fontAlgn="base"/>
            <a:endParaRPr lang="en-US" sz="2800" dirty="0" smtClean="0"/>
          </a:p>
          <a:p>
            <a:pPr fontAlgn="base"/>
            <a:r>
              <a:rPr lang="en-US" sz="2800" dirty="0" smtClean="0"/>
              <a:t>The </a:t>
            </a:r>
            <a:r>
              <a:rPr lang="en-US" sz="2800" dirty="0"/>
              <a:t>contractors work out the probable expenditure and give their price offers in a sealed cover. The lowest bidder gets the work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305800" cy="4524315"/>
          </a:xfrm>
          <a:prstGeom prst="rect">
            <a:avLst/>
          </a:prstGeom>
        </p:spPr>
        <p:txBody>
          <a:bodyPr wrap="square">
            <a:spAutoFit/>
          </a:bodyPr>
          <a:lstStyle/>
          <a:p>
            <a:pPr algn="ctr" fontAlgn="base"/>
            <a:r>
              <a:rPr lang="en-US" sz="4800" dirty="0"/>
              <a:t>A firm may choose various kinds of pricing for their products</a:t>
            </a:r>
            <a:r>
              <a:rPr lang="en-US" sz="4800" dirty="0" smtClean="0"/>
              <a:t>.</a:t>
            </a:r>
          </a:p>
          <a:p>
            <a:pPr algn="ctr" fontAlgn="base"/>
            <a:endParaRPr lang="en-US" sz="4800" dirty="0"/>
          </a:p>
          <a:p>
            <a:pPr algn="ctr" fontAlgn="base"/>
            <a:r>
              <a:rPr lang="en-US" sz="4800" b="1" dirty="0"/>
              <a:t>A few, important ones are explained </a:t>
            </a:r>
            <a:endParaRPr lang="en-US" sz="4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686800" cy="4401205"/>
          </a:xfrm>
          <a:prstGeom prst="rect">
            <a:avLst/>
          </a:prstGeom>
        </p:spPr>
        <p:txBody>
          <a:bodyPr wrap="square">
            <a:spAutoFit/>
          </a:bodyPr>
          <a:lstStyle/>
          <a:p>
            <a:pPr algn="just" fontAlgn="base"/>
            <a:r>
              <a:rPr lang="en-US" sz="2800" b="1" dirty="0"/>
              <a:t>(14) Skimming Pricing/Skim-the-Cream Pricing:</a:t>
            </a:r>
            <a:endParaRPr lang="en-US" sz="2800" dirty="0"/>
          </a:p>
          <a:p>
            <a:pPr algn="just" fontAlgn="base"/>
            <a:r>
              <a:rPr lang="en-US" sz="2800" dirty="0"/>
              <a:t>This method is followed while launching a totally new product into the market. Under this policy, a high price is initially fixed to skim the cream of the market and the price moves downwards step by step until the right price is reached. The idea is that when the marketer is not sure about what price he has to charge, it is advantageous to begin with high initial price and move systematically downwards</a:t>
            </a:r>
            <a:r>
              <a:rPr lang="en-US" sz="2800" dirty="0" smtClean="0"/>
              <a:t>.</a:t>
            </a: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5262979"/>
          </a:xfrm>
          <a:prstGeom prst="rect">
            <a:avLst/>
          </a:prstGeom>
        </p:spPr>
        <p:txBody>
          <a:bodyPr wrap="square">
            <a:spAutoFit/>
          </a:bodyPr>
          <a:lstStyle/>
          <a:p>
            <a:pPr fontAlgn="base"/>
            <a:r>
              <a:rPr lang="en-US" sz="2800" dirty="0" smtClean="0"/>
              <a:t>It is easier to start with a high price and then reduce it, than to start with a low price and then try to raise it. The skimming price policy will produce more income in the early stages of a product life cycle [PLC] only when the top of the market is insensitive to price and willing to pay what is asked. </a:t>
            </a:r>
            <a:endParaRPr lang="en-US" sz="2800" dirty="0" smtClean="0"/>
          </a:p>
          <a:p>
            <a:pPr fontAlgn="base"/>
            <a:endParaRPr lang="en-US" sz="2800" dirty="0" smtClean="0"/>
          </a:p>
          <a:p>
            <a:pPr fontAlgn="base"/>
            <a:r>
              <a:rPr lang="en-US" sz="2800" dirty="0" smtClean="0"/>
              <a:t>Example</a:t>
            </a:r>
            <a:r>
              <a:rPr lang="en-US" sz="2800" dirty="0" smtClean="0"/>
              <a:t>: In the case of books, this method is followed by having a high price for the first/deluxe edition and lesser prices for subsequent editions.</a:t>
            </a: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458200" cy="5016758"/>
          </a:xfrm>
          <a:prstGeom prst="rect">
            <a:avLst/>
          </a:prstGeom>
        </p:spPr>
        <p:txBody>
          <a:bodyPr wrap="square">
            <a:spAutoFit/>
          </a:bodyPr>
          <a:lstStyle/>
          <a:p>
            <a:pPr fontAlgn="base"/>
            <a:r>
              <a:rPr lang="en-US" sz="2000" b="1" dirty="0"/>
              <a:t>(15) Premium Pricing:</a:t>
            </a:r>
            <a:endParaRPr lang="en-US" sz="2000" dirty="0"/>
          </a:p>
          <a:p>
            <a:pPr fontAlgn="base"/>
            <a:r>
              <a:rPr lang="en-US" sz="2000" dirty="0"/>
              <a:t>Premium pricing is a mix of ‘What the traffic will bear’ idea and the ‘value for money’. Marketer has a premium product, i.e., superior quality/good variety. He uses best technology. He employs premium promotion </a:t>
            </a:r>
            <a:r>
              <a:rPr lang="en-US" sz="2000" dirty="0" err="1"/>
              <a:t>programme</a:t>
            </a:r>
            <a:r>
              <a:rPr lang="en-US" sz="2000" dirty="0"/>
              <a:t>. </a:t>
            </a:r>
            <a:endParaRPr lang="en-US" sz="2000" dirty="0" smtClean="0"/>
          </a:p>
          <a:p>
            <a:pPr fontAlgn="base"/>
            <a:endParaRPr lang="en-US" sz="2000" dirty="0" smtClean="0"/>
          </a:p>
          <a:p>
            <a:pPr fontAlgn="base"/>
            <a:r>
              <a:rPr lang="en-US" sz="2000" dirty="0" smtClean="0"/>
              <a:t>He </a:t>
            </a:r>
            <a:r>
              <a:rPr lang="en-US" sz="2000" dirty="0"/>
              <a:t>has at his disposal premium distribution process. Hence, he opts out for non-price competition. Thus, he is ready to adopt premium pricing strategy</a:t>
            </a:r>
            <a:r>
              <a:rPr lang="en-US" sz="2000" dirty="0" smtClean="0"/>
              <a:t>.</a:t>
            </a:r>
          </a:p>
          <a:p>
            <a:pPr fontAlgn="base"/>
            <a:endParaRPr lang="en-US" sz="2000" dirty="0" smtClean="0"/>
          </a:p>
          <a:p>
            <a:pPr fontAlgn="base"/>
            <a:endParaRPr lang="en-US" sz="2000" dirty="0"/>
          </a:p>
          <a:p>
            <a:pPr fontAlgn="base"/>
            <a:r>
              <a:rPr lang="en-US" sz="2000" dirty="0"/>
              <a:t>Of course, under this pricing approach, we need aggressive and proactive (not reactive) pricing. Again, premium pricing can give rich dividend when buyers are not price conscious and they are willing to pay higher price if they get a better product and wider choice</a:t>
            </a:r>
            <a:r>
              <a:rPr lang="en-US" sz="2000" dirty="0" smtClean="0"/>
              <a:t>.</a:t>
            </a:r>
            <a:endParaRPr lang="en-US"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85800"/>
            <a:ext cx="8153400" cy="6001643"/>
          </a:xfrm>
          <a:prstGeom prst="rect">
            <a:avLst/>
          </a:prstGeom>
        </p:spPr>
        <p:txBody>
          <a:bodyPr wrap="square">
            <a:spAutoFit/>
          </a:bodyPr>
          <a:lstStyle/>
          <a:p>
            <a:pPr fontAlgn="base"/>
            <a:r>
              <a:rPr lang="en-US" sz="2400" dirty="0" smtClean="0"/>
              <a:t>Reliance adopted this pricing strategy for </a:t>
            </a:r>
            <a:r>
              <a:rPr lang="en-US" sz="2400" dirty="0" err="1" smtClean="0"/>
              <a:t>Vimal</a:t>
            </a:r>
            <a:r>
              <a:rPr lang="en-US" sz="2400" dirty="0" smtClean="0"/>
              <a:t> Fabrics</a:t>
            </a:r>
            <a:r>
              <a:rPr lang="en-US" sz="2400" dirty="0" smtClean="0"/>
              <a:t>.</a:t>
            </a:r>
          </a:p>
          <a:p>
            <a:pPr fontAlgn="base"/>
            <a:endParaRPr lang="en-US" sz="2400" dirty="0" smtClean="0"/>
          </a:p>
          <a:p>
            <a:pPr fontAlgn="base"/>
            <a:r>
              <a:rPr lang="en-US" sz="2400" dirty="0" smtClean="0"/>
              <a:t> </a:t>
            </a:r>
            <a:r>
              <a:rPr lang="en-US" sz="2400" dirty="0" smtClean="0"/>
              <a:t>Price is nothing but perceived value — what the customer perceives as value. Reliance assured that its buyers perceived the prices of </a:t>
            </a:r>
            <a:r>
              <a:rPr lang="en-US" sz="2400" dirty="0" err="1" smtClean="0"/>
              <a:t>Vimal</a:t>
            </a:r>
            <a:r>
              <a:rPr lang="en-US" sz="2400" dirty="0" smtClean="0"/>
              <a:t> textiles as really good value for money. </a:t>
            </a:r>
            <a:endParaRPr lang="en-US" sz="2400" dirty="0" smtClean="0"/>
          </a:p>
          <a:p>
            <a:pPr fontAlgn="base"/>
            <a:endParaRPr lang="en-US" sz="2400" dirty="0" smtClean="0"/>
          </a:p>
          <a:p>
            <a:pPr fontAlgn="base"/>
            <a:r>
              <a:rPr lang="en-US" sz="2400" dirty="0" smtClean="0"/>
              <a:t>Upper </a:t>
            </a:r>
            <a:r>
              <a:rPr lang="en-US" sz="2400" dirty="0" smtClean="0"/>
              <a:t>middle-class buyers constitute the target market for premium pricing. </a:t>
            </a:r>
            <a:endParaRPr lang="en-US" sz="2400" dirty="0" smtClean="0"/>
          </a:p>
          <a:p>
            <a:pPr fontAlgn="base"/>
            <a:endParaRPr lang="en-US" sz="2400" dirty="0" smtClean="0"/>
          </a:p>
          <a:p>
            <a:pPr fontAlgn="base"/>
            <a:r>
              <a:rPr lang="en-US" sz="2400" dirty="0" smtClean="0"/>
              <a:t>In </a:t>
            </a:r>
            <a:r>
              <a:rPr lang="en-US" sz="2400" dirty="0" smtClean="0"/>
              <a:t>India, this approach is now adopted by renowned marketers. It assures growth and higher profits through higher customer satisfaction and service.</a:t>
            </a:r>
          </a:p>
          <a:p>
            <a:r>
              <a:rPr lang="en-US" sz="2400" dirty="0" smtClean="0"/>
              <a:t/>
            </a:r>
            <a:br>
              <a:rPr lang="en-US" sz="2400" dirty="0" smtClean="0"/>
            </a:br>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4893647"/>
          </a:xfrm>
          <a:prstGeom prst="rect">
            <a:avLst/>
          </a:prstGeom>
        </p:spPr>
        <p:txBody>
          <a:bodyPr wrap="square">
            <a:spAutoFit/>
          </a:bodyPr>
          <a:lstStyle/>
          <a:p>
            <a:pPr fontAlgn="base"/>
            <a:r>
              <a:rPr lang="en-US" sz="2400" dirty="0" smtClean="0"/>
              <a:t>The Indian cosmetics and toiletries market is now adopting premium pricing. Indian marketers are hurrying into the premium segment in order to pre-empt foreign competition. </a:t>
            </a:r>
            <a:endParaRPr lang="en-US" sz="2400" dirty="0" smtClean="0"/>
          </a:p>
          <a:p>
            <a:pPr fontAlgn="base"/>
            <a:endParaRPr lang="en-US" sz="2400" dirty="0" smtClean="0"/>
          </a:p>
          <a:p>
            <a:pPr fontAlgn="base"/>
            <a:r>
              <a:rPr lang="en-US" sz="2400" dirty="0" smtClean="0"/>
              <a:t>Exposure </a:t>
            </a:r>
            <a:r>
              <a:rPr lang="en-US" sz="2400" dirty="0" smtClean="0"/>
              <a:t>to western lifestyles on television and an increasing trend towards perfect grooming has opened up ample scope for selling beauty </a:t>
            </a:r>
            <a:r>
              <a:rPr lang="en-US" sz="2400" dirty="0" smtClean="0"/>
              <a:t>at </a:t>
            </a:r>
            <a:r>
              <a:rPr lang="en-US" sz="2400" dirty="0" smtClean="0"/>
              <a:t>a premium price</a:t>
            </a:r>
            <a:r>
              <a:rPr lang="en-US" sz="2400" dirty="0" smtClean="0"/>
              <a:t>.</a:t>
            </a:r>
          </a:p>
          <a:p>
            <a:pPr fontAlgn="base"/>
            <a:endParaRPr lang="en-US" sz="2400" dirty="0" smtClean="0"/>
          </a:p>
          <a:p>
            <a:pPr fontAlgn="base"/>
            <a:endParaRPr lang="en-US" sz="2400" dirty="0" smtClean="0"/>
          </a:p>
          <a:p>
            <a:pPr fontAlgn="base"/>
            <a:r>
              <a:rPr lang="en-US" sz="2400" dirty="0" smtClean="0"/>
              <a:t>Similar trend in </a:t>
            </a:r>
            <a:r>
              <a:rPr lang="en-US" sz="2400" dirty="0" err="1" smtClean="0"/>
              <a:t>favour</a:t>
            </a:r>
            <a:r>
              <a:rPr lang="en-US" sz="2400" dirty="0" smtClean="0"/>
              <a:t> of premium pricing is noticeable in the sale of fashion clothing, wrist watches (Titan), Ray Ban goggles and </a:t>
            </a:r>
            <a:r>
              <a:rPr lang="en-US" sz="2400" dirty="0" err="1" smtClean="0"/>
              <a:t>colour</a:t>
            </a:r>
            <a:r>
              <a:rPr lang="en-US" sz="2400" dirty="0" smtClean="0"/>
              <a:t> TV sets.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86800" cy="5509200"/>
          </a:xfrm>
          <a:prstGeom prst="rect">
            <a:avLst/>
          </a:prstGeom>
        </p:spPr>
        <p:txBody>
          <a:bodyPr wrap="square">
            <a:spAutoFit/>
          </a:bodyPr>
          <a:lstStyle/>
          <a:p>
            <a:pPr algn="just" fontAlgn="base"/>
            <a:r>
              <a:rPr lang="en-US" sz="3200" b="1" dirty="0"/>
              <a:t>(16) Charging What the Traffic will bear:</a:t>
            </a:r>
            <a:endParaRPr lang="en-US" sz="3200" dirty="0"/>
          </a:p>
          <a:p>
            <a:pPr algn="just" fontAlgn="base"/>
            <a:r>
              <a:rPr lang="en-US" sz="3200" dirty="0"/>
              <a:t>There are two principles in pricing. One is called ‘cost of service principle’ and another is called ‘value of service principle’. The second one is also termed as charging what the traffic will bear. It is usually adopted by Railways in our country. Professionals like doctors, lawyers, chartered accountants, consultants, etc., adopt this principle of charging what the customer will bear</a:t>
            </a:r>
            <a:r>
              <a:rPr lang="en-US" sz="3200" dirty="0" smtClean="0"/>
              <a:t>.</a:t>
            </a:r>
            <a:endParaRPr lang="en-US" sz="3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82000" cy="5262979"/>
          </a:xfrm>
          <a:prstGeom prst="rect">
            <a:avLst/>
          </a:prstGeom>
        </p:spPr>
        <p:txBody>
          <a:bodyPr wrap="square">
            <a:spAutoFit/>
          </a:bodyPr>
          <a:lstStyle/>
          <a:p>
            <a:pPr fontAlgn="base"/>
            <a:r>
              <a:rPr lang="en-US" sz="2400" dirty="0" smtClean="0"/>
              <a:t>They charge their fees on the basis of ability to pay and the cost factor is secondary in their charges. In business, particularly in commodity markets, we do not have such a price discrimination based on the customer’s ability to pay. </a:t>
            </a:r>
            <a:endParaRPr lang="en-US" sz="2400" dirty="0" smtClean="0"/>
          </a:p>
          <a:p>
            <a:pPr fontAlgn="base"/>
            <a:endParaRPr lang="en-US" sz="2400" dirty="0" smtClean="0"/>
          </a:p>
          <a:p>
            <a:pPr fontAlgn="base"/>
            <a:r>
              <a:rPr lang="en-US" sz="2400" dirty="0" smtClean="0"/>
              <a:t>A </a:t>
            </a:r>
            <a:r>
              <a:rPr lang="en-US" sz="2400" dirty="0" smtClean="0"/>
              <a:t>monopolist, of course, can afford to adopt this principle to </a:t>
            </a:r>
            <a:r>
              <a:rPr lang="en-US" sz="2400" dirty="0" err="1" smtClean="0"/>
              <a:t>maximise</a:t>
            </a:r>
            <a:r>
              <a:rPr lang="en-US" sz="2400" dirty="0" smtClean="0"/>
              <a:t> his profits</a:t>
            </a:r>
            <a:r>
              <a:rPr lang="en-US" sz="2400" dirty="0" smtClean="0"/>
              <a:t>.</a:t>
            </a:r>
          </a:p>
          <a:p>
            <a:pPr fontAlgn="base"/>
            <a:endParaRPr lang="en-US" sz="2400" dirty="0" smtClean="0"/>
          </a:p>
          <a:p>
            <a:pPr fontAlgn="base"/>
            <a:endParaRPr lang="en-US" sz="2400" dirty="0" smtClean="0"/>
          </a:p>
          <a:p>
            <a:pPr fontAlgn="base"/>
            <a:r>
              <a:rPr lang="en-US" sz="2400" dirty="0" smtClean="0"/>
              <a:t>In a sense, such pricing renders justice to customers. Dual pricing of sugar in India is based on this principle of ability to pay. Electricity Company also has different rates for domestic and industrial customers.</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4893647"/>
          </a:xfrm>
          <a:prstGeom prst="rect">
            <a:avLst/>
          </a:prstGeom>
        </p:spPr>
        <p:txBody>
          <a:bodyPr wrap="square">
            <a:spAutoFit/>
          </a:bodyPr>
          <a:lstStyle/>
          <a:p>
            <a:pPr fontAlgn="base"/>
            <a:r>
              <a:rPr lang="en-US" sz="2400" b="1" dirty="0"/>
              <a:t>(1) Odd Pricing:</a:t>
            </a:r>
            <a:endParaRPr lang="en-US" sz="2400" dirty="0"/>
          </a:p>
          <a:p>
            <a:pPr fontAlgn="base"/>
            <a:r>
              <a:rPr lang="en-US" sz="2400" dirty="0"/>
              <a:t>Odd price may be a price ending in an odd number or a price just under a round number. Such a pricing is adopted generally by the sellers of </a:t>
            </a:r>
            <a:r>
              <a:rPr lang="en-US" sz="2400" dirty="0" err="1"/>
              <a:t>speciality</a:t>
            </a:r>
            <a:r>
              <a:rPr lang="en-US" sz="2400" dirty="0"/>
              <a:t> or convenience goods</a:t>
            </a:r>
            <a:r>
              <a:rPr lang="en-US" sz="2400" dirty="0" smtClean="0"/>
              <a:t>.</a:t>
            </a:r>
          </a:p>
          <a:p>
            <a:pPr fontAlgn="base"/>
            <a:endParaRPr lang="en-US" sz="2400" dirty="0" smtClean="0"/>
          </a:p>
          <a:p>
            <a:pPr fontAlgn="base"/>
            <a:r>
              <a:rPr lang="en-US" sz="2400" dirty="0" smtClean="0"/>
              <a:t> </a:t>
            </a:r>
            <a:r>
              <a:rPr lang="en-US" sz="2400" dirty="0"/>
              <a:t>For example, Bata shoes are priced at say Rs.699.95. Odd prices may bring more sales. An article priced at Rs.99.95 will have more sales than when it is priced at Rs.100. </a:t>
            </a:r>
            <a:endParaRPr lang="en-US" sz="2400" dirty="0" smtClean="0"/>
          </a:p>
          <a:p>
            <a:pPr fontAlgn="base"/>
            <a:endParaRPr lang="en-US" sz="2400" dirty="0" smtClean="0"/>
          </a:p>
          <a:p>
            <a:pPr fontAlgn="base"/>
            <a:r>
              <a:rPr lang="en-US" sz="2400" dirty="0" smtClean="0"/>
              <a:t>Under </a:t>
            </a:r>
            <a:r>
              <a:rPr lang="en-US" sz="2400" dirty="0"/>
              <a:t>odd pricing, buyers may feel that it is a ‘Mark down Price.’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016758"/>
          </a:xfrm>
          <a:prstGeom prst="rect">
            <a:avLst/>
          </a:prstGeom>
        </p:spPr>
        <p:txBody>
          <a:bodyPr wrap="square">
            <a:spAutoFit/>
          </a:bodyPr>
          <a:lstStyle/>
          <a:p>
            <a:pPr fontAlgn="base"/>
            <a:r>
              <a:rPr lang="en-US" sz="3200" b="1" dirty="0"/>
              <a:t>(2) Psychological Pricing:</a:t>
            </a:r>
            <a:endParaRPr lang="en-US" sz="3200" dirty="0"/>
          </a:p>
          <a:p>
            <a:pPr fontAlgn="base"/>
            <a:r>
              <a:rPr lang="en-US" sz="3200" dirty="0"/>
              <a:t>The price under this method is fixed at a full number. The price-setters simply feel that certain prices for certain products are psychologically appealing</a:t>
            </a:r>
            <a:r>
              <a:rPr lang="en-US" sz="3200" dirty="0" smtClean="0"/>
              <a:t>.</a:t>
            </a:r>
          </a:p>
          <a:p>
            <a:pPr fontAlgn="base"/>
            <a:endParaRPr lang="en-US" sz="3200" dirty="0" smtClean="0"/>
          </a:p>
          <a:p>
            <a:pPr fontAlgn="base"/>
            <a:endParaRPr lang="en-US" sz="3200" dirty="0"/>
          </a:p>
          <a:p>
            <a:pPr fontAlgn="base"/>
            <a:r>
              <a:rPr lang="en-US" sz="3200" dirty="0"/>
              <a:t>Example- Products like shampoo, ball pen, biscuit and soft drink are sold at prices such as Rs.2, 3, 5 and Rs.10.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632311"/>
          </a:xfrm>
          <a:prstGeom prst="rect">
            <a:avLst/>
          </a:prstGeom>
        </p:spPr>
        <p:txBody>
          <a:bodyPr wrap="square">
            <a:spAutoFit/>
          </a:bodyPr>
          <a:lstStyle/>
          <a:p>
            <a:pPr fontAlgn="base"/>
            <a:r>
              <a:rPr lang="en-US" sz="2400" b="1" dirty="0"/>
              <a:t>(3) Prestige Pricing:</a:t>
            </a:r>
            <a:endParaRPr lang="en-US" sz="2400" dirty="0"/>
          </a:p>
          <a:p>
            <a:pPr fontAlgn="base"/>
            <a:r>
              <a:rPr lang="en-US" sz="2400" dirty="0"/>
              <a:t>Prestige price is one that is fixed at a higher price than the producer’s near-perfect substitute. Prestige pricing is adopted because many customers feel that high price means high quality. </a:t>
            </a:r>
            <a:endParaRPr lang="en-US" sz="2400" dirty="0" smtClean="0"/>
          </a:p>
          <a:p>
            <a:pPr fontAlgn="base"/>
            <a:endParaRPr lang="en-US" sz="2400" dirty="0" smtClean="0"/>
          </a:p>
          <a:p>
            <a:pPr fontAlgn="base"/>
            <a:r>
              <a:rPr lang="en-US" sz="2400" dirty="0" smtClean="0"/>
              <a:t>They </a:t>
            </a:r>
            <a:r>
              <a:rPr lang="en-US" sz="2400" dirty="0"/>
              <a:t>feel that at the low price the product cannot be of good quality. Moreover, the customers feel a high status at high price</a:t>
            </a:r>
            <a:r>
              <a:rPr lang="en-US" sz="2400" dirty="0" smtClean="0"/>
              <a:t>.</a:t>
            </a:r>
          </a:p>
          <a:p>
            <a:pPr fontAlgn="base"/>
            <a:endParaRPr lang="en-US" sz="2400" dirty="0" smtClean="0"/>
          </a:p>
          <a:p>
            <a:pPr fontAlgn="base"/>
            <a:endParaRPr lang="en-US" sz="2400" dirty="0"/>
          </a:p>
          <a:p>
            <a:pPr fontAlgn="base"/>
            <a:r>
              <a:rPr lang="en-US" sz="2400" dirty="0"/>
              <a:t>At high prices, the customers buy more. If prices are dropped a little bit, then customers may bargain a little. But if the prices begin to appear cheap, they start worrying about the quality and may stop buying.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229600" cy="5016758"/>
          </a:xfrm>
          <a:prstGeom prst="rect">
            <a:avLst/>
          </a:prstGeom>
        </p:spPr>
        <p:txBody>
          <a:bodyPr wrap="square">
            <a:spAutoFit/>
          </a:bodyPr>
          <a:lstStyle/>
          <a:p>
            <a:pPr fontAlgn="base"/>
            <a:r>
              <a:rPr lang="en-US" sz="3200" b="1" dirty="0"/>
              <a:t>(4) Consumer Expectations:</a:t>
            </a:r>
            <a:endParaRPr lang="en-US" sz="3200" dirty="0"/>
          </a:p>
          <a:p>
            <a:pPr fontAlgn="base"/>
            <a:r>
              <a:rPr lang="en-US" sz="3200" dirty="0"/>
              <a:t>Such prices are fixed by consumers. Consumers are familiar with the rates and market condition and expect a particular price to be charged for certain products. </a:t>
            </a:r>
            <a:endParaRPr lang="en-US" sz="3200" dirty="0" smtClean="0"/>
          </a:p>
          <a:p>
            <a:pPr fontAlgn="base"/>
            <a:endParaRPr lang="en-US" sz="3200" dirty="0" smtClean="0"/>
          </a:p>
          <a:p>
            <a:pPr fontAlgn="base"/>
            <a:r>
              <a:rPr lang="en-US" sz="3200" dirty="0" smtClean="0"/>
              <a:t>Mostly </a:t>
            </a:r>
            <a:r>
              <a:rPr lang="en-US" sz="3200" dirty="0"/>
              <a:t>such products are </a:t>
            </a:r>
            <a:r>
              <a:rPr lang="en-US" sz="3200" dirty="0" err="1"/>
              <a:t>standardised</a:t>
            </a:r>
            <a:r>
              <a:rPr lang="en-US" sz="3200" dirty="0"/>
              <a:t> ones, e.g., soft drinks and shampoo packets.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610600" cy="5016758"/>
          </a:xfrm>
          <a:prstGeom prst="rect">
            <a:avLst/>
          </a:prstGeom>
        </p:spPr>
        <p:txBody>
          <a:bodyPr wrap="square">
            <a:spAutoFit/>
          </a:bodyPr>
          <a:lstStyle/>
          <a:p>
            <a:pPr fontAlgn="base"/>
            <a:r>
              <a:rPr lang="en-US" sz="3200" b="1" dirty="0"/>
              <a:t>(5) Geographic Pricing:</a:t>
            </a:r>
            <a:endParaRPr lang="en-US" sz="3200" dirty="0"/>
          </a:p>
          <a:p>
            <a:pPr fontAlgn="base"/>
            <a:r>
              <a:rPr lang="en-US" sz="3200" dirty="0"/>
              <a:t>The distance between the seller and the buyer is considered in geographical pricing. </a:t>
            </a:r>
            <a:endParaRPr lang="en-US" sz="3200" dirty="0" smtClean="0"/>
          </a:p>
          <a:p>
            <a:pPr fontAlgn="base"/>
            <a:endParaRPr lang="en-US" sz="3200" dirty="0" smtClean="0"/>
          </a:p>
          <a:p>
            <a:pPr fontAlgn="base"/>
            <a:r>
              <a:rPr lang="en-US" sz="3200" dirty="0" smtClean="0"/>
              <a:t>When </a:t>
            </a:r>
            <a:r>
              <a:rPr lang="en-US" sz="3200" dirty="0"/>
              <a:t>there is a lot of distance between the production centre and consumption centre, the producer or marketer can adopt different prices in each area without creating any ill-will among customers</a:t>
            </a:r>
            <a:r>
              <a:rPr lang="en-US" sz="3200" dirty="0" smtClean="0"/>
              <a:t>.</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229600" cy="3970318"/>
          </a:xfrm>
          <a:prstGeom prst="rect">
            <a:avLst/>
          </a:prstGeom>
        </p:spPr>
        <p:txBody>
          <a:bodyPr wrap="square">
            <a:spAutoFit/>
          </a:bodyPr>
          <a:lstStyle/>
          <a:p>
            <a:pPr fontAlgn="base"/>
            <a:r>
              <a:rPr lang="en-US" sz="3600" dirty="0" smtClean="0"/>
              <a:t>For example, petrol is priced in this way, depending upon the distance from the storage area to the retail outlet. </a:t>
            </a:r>
            <a:endParaRPr lang="en-US" sz="3600" dirty="0" smtClean="0"/>
          </a:p>
          <a:p>
            <a:pPr fontAlgn="base"/>
            <a:endParaRPr lang="en-US" sz="3600" dirty="0" smtClean="0"/>
          </a:p>
          <a:p>
            <a:pPr fontAlgn="base"/>
            <a:r>
              <a:rPr lang="en-US" sz="3600" dirty="0" smtClean="0"/>
              <a:t>In </a:t>
            </a:r>
            <a:r>
              <a:rPr lang="en-US" sz="3600" dirty="0" smtClean="0"/>
              <a:t>other words due to geographical distance, the prices will differ</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4708981"/>
          </a:xfrm>
          <a:prstGeom prst="rect">
            <a:avLst/>
          </a:prstGeom>
        </p:spPr>
        <p:txBody>
          <a:bodyPr wrap="square">
            <a:spAutoFit/>
          </a:bodyPr>
          <a:lstStyle/>
          <a:p>
            <a:pPr fontAlgn="base"/>
            <a:r>
              <a:rPr lang="en-US" sz="2000" b="1" dirty="0"/>
              <a:t>There are three ways of charging transit costs viz</a:t>
            </a:r>
            <a:r>
              <a:rPr lang="en-US" sz="2000" b="1" dirty="0" smtClean="0"/>
              <a:t>.:</a:t>
            </a:r>
          </a:p>
          <a:p>
            <a:pPr fontAlgn="base"/>
            <a:endParaRPr lang="en-US" sz="2000" dirty="0"/>
          </a:p>
          <a:p>
            <a:pPr fontAlgn="base"/>
            <a:r>
              <a:rPr lang="en-US" sz="2000" b="1" dirty="0"/>
              <a:t>(a)</a:t>
            </a:r>
            <a:r>
              <a:rPr lang="en-US" sz="2000" b="1" i="1" dirty="0"/>
              <a:t> </a:t>
            </a:r>
            <a:r>
              <a:rPr lang="en-US" sz="2000" b="1" dirty="0"/>
              <a:t>F.O.B Pricing:</a:t>
            </a:r>
            <a:endParaRPr lang="en-US" sz="2000" dirty="0"/>
          </a:p>
          <a:p>
            <a:pPr fontAlgn="base"/>
            <a:r>
              <a:rPr lang="en-US" sz="2000" dirty="0"/>
              <a:t>FOB (Free On Board) may be of two types: FOB origin and FOB destination. In the first case, the buyers will have to incur the cost of transit apart from the price quoted and in the latter, the price quoted is inclusive of transit charges</a:t>
            </a:r>
            <a:r>
              <a:rPr lang="en-US" sz="2000" dirty="0" smtClean="0"/>
              <a:t>.</a:t>
            </a:r>
          </a:p>
          <a:p>
            <a:pPr fontAlgn="base"/>
            <a:endParaRPr lang="en-US" sz="2000" dirty="0" smtClean="0"/>
          </a:p>
          <a:p>
            <a:pPr fontAlgn="base"/>
            <a:endParaRPr lang="en-US" sz="2000" dirty="0"/>
          </a:p>
          <a:p>
            <a:pPr fontAlgn="base"/>
            <a:r>
              <a:rPr lang="en-US" sz="2000" b="1" dirty="0"/>
              <a:t>(b)</a:t>
            </a:r>
            <a:r>
              <a:rPr lang="en-US" sz="2000" b="1" i="1" dirty="0"/>
              <a:t> </a:t>
            </a:r>
            <a:r>
              <a:rPr lang="en-US" sz="2000" b="1" dirty="0"/>
              <a:t>Zone Pricing:</a:t>
            </a:r>
            <a:endParaRPr lang="en-US" sz="2000" dirty="0"/>
          </a:p>
          <a:p>
            <a:pPr fontAlgn="base"/>
            <a:r>
              <a:rPr lang="en-US" sz="2000" dirty="0"/>
              <a:t>In zone pricing, price is equal in the same zone. Market for a product is divided into various zones say south zone, north zone etc. and the price quoted will be the same in a particular zone irrespective of the differences in the distances in the same zone. In other words, prices are uniform within a zone</a:t>
            </a:r>
            <a:r>
              <a:rPr lang="en-US" sz="2000" dirty="0" smtClean="0"/>
              <a:t>.</a:t>
            </a:r>
            <a:endParaRPr lang="en-US"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21</TotalTime>
  <Words>1604</Words>
  <Application>Microsoft Office PowerPoint</Application>
  <PresentationFormat>On-screen Show (4:3)</PresentationFormat>
  <Paragraphs>114</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Concourse</vt:lpstr>
      <vt:lpstr>Types of Pricing Strategies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Pricing Strategies</dc:title>
  <dc:creator>Ashutosh</dc:creator>
  <cp:lastModifiedBy>Ashutosh</cp:lastModifiedBy>
  <cp:revision>4</cp:revision>
  <dcterms:created xsi:type="dcterms:W3CDTF">2020-04-20T14:04:03Z</dcterms:created>
  <dcterms:modified xsi:type="dcterms:W3CDTF">2020-04-21T14:19:24Z</dcterms:modified>
</cp:coreProperties>
</file>