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6F5DCD14-6AD4-49C7-B022-FA6B63AC4974}" type="datetimeFigureOut">
              <a:rPr lang="en-US" smtClean="0"/>
              <a:pPr/>
              <a:t>4/21/2020</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8E218737-DE95-4C58-88A9-A6622438F1F2}"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6F5DCD14-6AD4-49C7-B022-FA6B63AC4974}" type="datetimeFigureOut">
              <a:rPr lang="en-US" smtClean="0"/>
              <a:pPr/>
              <a:t>4/21/2020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8E218737-DE95-4C58-88A9-A6622438F1F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6F5DCD14-6AD4-49C7-B022-FA6B63AC4974}" type="datetimeFigureOut">
              <a:rPr lang="en-US" smtClean="0"/>
              <a:pPr/>
              <a:t>4/21/2020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8E218737-DE95-4C58-88A9-A6622438F1F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6F5DCD14-6AD4-49C7-B022-FA6B63AC4974}" type="datetimeFigureOut">
              <a:rPr lang="en-US" smtClean="0"/>
              <a:pPr/>
              <a:t>4/21/2020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8E218737-DE95-4C58-88A9-A6622438F1F2}" type="slidenum">
              <a:rPr lang="en-US" smtClean="0"/>
              <a:pPr/>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6F5DCD14-6AD4-49C7-B022-FA6B63AC4974}" type="datetimeFigureOut">
              <a:rPr lang="en-US" smtClean="0"/>
              <a:pPr/>
              <a:t>4/21/2020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8E218737-DE95-4C58-88A9-A6622438F1F2}"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6F5DCD14-6AD4-49C7-B022-FA6B63AC4974}" type="datetimeFigureOut">
              <a:rPr lang="en-US" smtClean="0"/>
              <a:pPr/>
              <a:t>4/21/2020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8E218737-DE95-4C58-88A9-A6622438F1F2}" type="slidenum">
              <a:rPr lang="en-US" smtClean="0"/>
              <a:pPr/>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6F5DCD14-6AD4-49C7-B022-FA6B63AC4974}" type="datetimeFigureOut">
              <a:rPr lang="en-US" smtClean="0"/>
              <a:pPr/>
              <a:t>4/21/2020</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8E218737-DE95-4C58-88A9-A6622438F1F2}"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6F5DCD14-6AD4-49C7-B022-FA6B63AC4974}" type="datetimeFigureOut">
              <a:rPr lang="en-US" smtClean="0"/>
              <a:pPr/>
              <a:t>4/21/2020</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8E218737-DE95-4C58-88A9-A6622438F1F2}" type="slidenum">
              <a:rPr lang="en-US" smtClean="0"/>
              <a:pPr/>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6F5DCD14-6AD4-49C7-B022-FA6B63AC4974}" type="datetimeFigureOut">
              <a:rPr lang="en-US" smtClean="0"/>
              <a:pPr/>
              <a:t>4/21/2020</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8E218737-DE95-4C58-88A9-A6622438F1F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6F5DCD14-6AD4-49C7-B022-FA6B63AC4974}" type="datetimeFigureOut">
              <a:rPr lang="en-US" smtClean="0"/>
              <a:pPr/>
              <a:t>4/21/2020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8E218737-DE95-4C58-88A9-A6622438F1F2}"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6F5DCD14-6AD4-49C7-B022-FA6B63AC4974}" type="datetimeFigureOut">
              <a:rPr lang="en-US" smtClean="0"/>
              <a:pPr/>
              <a:t>4/21/2020</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8E218737-DE95-4C58-88A9-A6622438F1F2}" type="slidenum">
              <a:rPr lang="en-US" smtClean="0"/>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6F5DCD14-6AD4-49C7-B022-FA6B63AC4974}" type="datetimeFigureOut">
              <a:rPr lang="en-US" smtClean="0"/>
              <a:pPr/>
              <a:t>4/21/2020</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8E218737-DE95-4C58-88A9-A6622438F1F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hyperlink" Target="https://www.ilearnlot.com/case-study-of-the-success-story-of-fedex-company/56588/" TargetMode="Externa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762001"/>
            <a:ext cx="7772400" cy="1981199"/>
          </a:xfrm>
        </p:spPr>
        <p:txBody>
          <a:bodyPr>
            <a:normAutofit fontScale="90000"/>
          </a:bodyPr>
          <a:lstStyle/>
          <a:p>
            <a:pPr algn="ctr"/>
            <a:r>
              <a:rPr lang="en-US" b="1" dirty="0"/>
              <a:t>Limitations of Sales Forecast</a:t>
            </a:r>
            <a:br>
              <a:rPr lang="en-US" b="1" dirty="0"/>
            </a:br>
            <a:endParaRPr lang="en-US" dirty="0"/>
          </a:p>
        </p:txBody>
      </p:sp>
      <p:sp>
        <p:nvSpPr>
          <p:cNvPr id="3" name="Subtitle 2"/>
          <p:cNvSpPr>
            <a:spLocks noGrp="1"/>
          </p:cNvSpPr>
          <p:nvPr>
            <p:ph type="subTitle" idx="1"/>
          </p:nvPr>
        </p:nvSpPr>
        <p:spPr>
          <a:xfrm>
            <a:off x="228600" y="2667000"/>
            <a:ext cx="7543800" cy="2362200"/>
          </a:xfrm>
        </p:spPr>
        <p:txBody>
          <a:bodyPr>
            <a:normAutofit/>
          </a:bodyPr>
          <a:lstStyle/>
          <a:p>
            <a:pPr algn="l"/>
            <a:r>
              <a:rPr lang="en-US" dirty="0" smtClean="0"/>
              <a:t>Prof(Dr) </a:t>
            </a:r>
            <a:r>
              <a:rPr lang="en-US" dirty="0" err="1" smtClean="0"/>
              <a:t>B.L.Verma</a:t>
            </a:r>
            <a:r>
              <a:rPr lang="en-US" dirty="0" smtClean="0"/>
              <a:t/>
            </a:r>
            <a:br>
              <a:rPr lang="en-US" dirty="0" smtClean="0"/>
            </a:br>
            <a:r>
              <a:rPr lang="en-US" dirty="0" smtClean="0"/>
              <a:t>Professor</a:t>
            </a:r>
            <a:br>
              <a:rPr lang="en-US" dirty="0" smtClean="0"/>
            </a:br>
            <a:r>
              <a:rPr lang="en-US" dirty="0" smtClean="0"/>
              <a:t>Department of Business Administration</a:t>
            </a:r>
            <a:br>
              <a:rPr lang="en-US" dirty="0" smtClean="0"/>
            </a:br>
            <a:r>
              <a:rPr lang="en-US" dirty="0" smtClean="0"/>
              <a:t>UCCMS,MLSU,UDAIPUR</a:t>
            </a:r>
            <a:br>
              <a:rPr lang="en-US" dirty="0" smtClean="0"/>
            </a:br>
            <a:endParaRPr lang="en-US" dirty="0" smtClean="0"/>
          </a:p>
          <a:p>
            <a:pPr algn="l"/>
            <a:endParaRPr lang="en-US" dirty="0" smtClean="0"/>
          </a:p>
          <a:p>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381000"/>
            <a:ext cx="8229600" cy="5262979"/>
          </a:xfrm>
          <a:prstGeom prst="rect">
            <a:avLst/>
          </a:prstGeom>
        </p:spPr>
        <p:txBody>
          <a:bodyPr wrap="square">
            <a:spAutoFit/>
          </a:bodyPr>
          <a:lstStyle/>
          <a:p>
            <a:pPr algn="just" fontAlgn="base"/>
            <a:r>
              <a:rPr lang="en-US" sz="2800" b="1" dirty="0" smtClean="0"/>
              <a:t>Fashion:</a:t>
            </a:r>
          </a:p>
          <a:p>
            <a:pPr algn="just" fontAlgn="base"/>
            <a:r>
              <a:rPr lang="en-US" sz="2800" dirty="0" smtClean="0"/>
              <a:t>Changes are throughout. Present style may change any time. It is difficult to say as to when a new fashion will be adopted by the consumers and how long it will be accepted by the buyers. If our product is similar to fashion and is popular, we are able to have the best result; and if our products are not in accordance with the fashion, then sales will be affected.</a:t>
            </a:r>
          </a:p>
          <a:p>
            <a:pPr algn="just"/>
            <a:r>
              <a:rPr lang="en-US" sz="2800" dirty="0" smtClean="0"/>
              <a:t/>
            </a:r>
            <a:br>
              <a:rPr lang="en-US" sz="2800" dirty="0" smtClean="0"/>
            </a:br>
            <a:endParaRPr lang="en-US" sz="28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609600"/>
            <a:ext cx="8382000" cy="5078313"/>
          </a:xfrm>
          <a:prstGeom prst="rect">
            <a:avLst/>
          </a:prstGeom>
        </p:spPr>
        <p:txBody>
          <a:bodyPr wrap="square">
            <a:spAutoFit/>
          </a:bodyPr>
          <a:lstStyle/>
          <a:p>
            <a:pPr algn="just" fontAlgn="base"/>
            <a:r>
              <a:rPr lang="en-US" sz="3600" b="1" dirty="0" smtClean="0"/>
              <a:t>Lack of Sales History:</a:t>
            </a:r>
          </a:p>
          <a:p>
            <a:pPr algn="just" fontAlgn="base"/>
            <a:r>
              <a:rPr lang="en-US" sz="3600" dirty="0" smtClean="0"/>
              <a:t>A sales history or past records are essential for a sound forecast plan. If the past data are not available, then the forecast is made on guess-work, without a base. Mainly a new product has no sales history and forecast made on guess may be a failure</a:t>
            </a:r>
            <a:endParaRPr lang="en-US" sz="36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457200"/>
            <a:ext cx="8382000" cy="5262979"/>
          </a:xfrm>
          <a:prstGeom prst="rect">
            <a:avLst/>
          </a:prstGeom>
        </p:spPr>
        <p:txBody>
          <a:bodyPr wrap="square">
            <a:spAutoFit/>
          </a:bodyPr>
          <a:lstStyle/>
          <a:p>
            <a:pPr fontAlgn="base"/>
            <a:r>
              <a:rPr lang="en-US" sz="2400" b="1" dirty="0"/>
              <a:t>Psychological Factors:</a:t>
            </a:r>
          </a:p>
          <a:p>
            <a:pPr fontAlgn="base"/>
            <a:r>
              <a:rPr lang="en-US" sz="2400" dirty="0"/>
              <a:t>Consumer’s attitude may change at any time. The forecaster may not be able to predict exactly the behavior of consumers. </a:t>
            </a:r>
            <a:endParaRPr lang="en-US" sz="2400" dirty="0" smtClean="0"/>
          </a:p>
          <a:p>
            <a:pPr fontAlgn="base"/>
            <a:endParaRPr lang="en-US" sz="2400" dirty="0" smtClean="0"/>
          </a:p>
          <a:p>
            <a:pPr fontAlgn="base"/>
            <a:r>
              <a:rPr lang="en-US" sz="2400" dirty="0" smtClean="0"/>
              <a:t>Certain </a:t>
            </a:r>
            <a:r>
              <a:rPr lang="en-US" sz="2400" dirty="0"/>
              <a:t>market environments are quick in action. Even rumors can affect market variables. </a:t>
            </a:r>
            <a:endParaRPr lang="en-US" sz="2400" dirty="0" smtClean="0"/>
          </a:p>
          <a:p>
            <a:pPr fontAlgn="base"/>
            <a:endParaRPr lang="en-US" sz="2400" dirty="0" smtClean="0"/>
          </a:p>
          <a:p>
            <a:pPr fontAlgn="base"/>
            <a:r>
              <a:rPr lang="en-US" sz="2400" dirty="0" smtClean="0"/>
              <a:t>For </a:t>
            </a:r>
            <a:r>
              <a:rPr lang="en-US" sz="2400" dirty="0"/>
              <a:t>instance, when we use a particular brand of soap, it may generate itching feeling on a few people and if the news spread among the public, sales will be seriously affected.</a:t>
            </a:r>
          </a:p>
          <a:p>
            <a:r>
              <a:rPr lang="en-US" sz="2400" dirty="0">
                <a:hlinkClick r:id="rId2"/>
              </a:rPr>
              <a:t/>
            </a:r>
            <a:br>
              <a:rPr lang="en-US" sz="2400" dirty="0">
                <a:hlinkClick r:id="rId2"/>
              </a:rPr>
            </a:br>
            <a:endParaRPr lang="en-US" sz="24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0"/>
            <a:ext cx="8458200" cy="5262979"/>
          </a:xfrm>
          <a:prstGeom prst="rect">
            <a:avLst/>
          </a:prstGeom>
        </p:spPr>
        <p:txBody>
          <a:bodyPr wrap="square">
            <a:spAutoFit/>
          </a:bodyPr>
          <a:lstStyle/>
          <a:p>
            <a:pPr fontAlgn="base"/>
            <a:r>
              <a:rPr lang="en-US" sz="2800" dirty="0"/>
              <a:t>The tastes and preferences of the buyers do not remain constant. A sudden change in the preference of the buyers may render the forecasts meaningless</a:t>
            </a:r>
            <a:r>
              <a:rPr lang="en-US" sz="2800" dirty="0" smtClean="0"/>
              <a:t>.</a:t>
            </a:r>
          </a:p>
          <a:p>
            <a:pPr fontAlgn="base"/>
            <a:endParaRPr lang="en-US" sz="2800" dirty="0" smtClean="0"/>
          </a:p>
          <a:p>
            <a:pPr fontAlgn="base"/>
            <a:endParaRPr lang="en-US" sz="2800" dirty="0"/>
          </a:p>
          <a:p>
            <a:pPr fontAlgn="base"/>
            <a:r>
              <a:rPr lang="en-US" sz="2800" dirty="0"/>
              <a:t>The economic conditions prevailing in every country also do not remain stable. The purchasing power of money, desire to save and invest etc., are some of the important economic factors having a bearing on sales forecast.</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382000" cy="5262979"/>
          </a:xfrm>
          <a:prstGeom prst="rect">
            <a:avLst/>
          </a:prstGeom>
        </p:spPr>
        <p:txBody>
          <a:bodyPr wrap="square">
            <a:spAutoFit/>
          </a:bodyPr>
          <a:lstStyle/>
          <a:p>
            <a:pPr fontAlgn="base"/>
            <a:r>
              <a:rPr lang="en-US" sz="2800" dirty="0"/>
              <a:t>The political conditions in a State also influence sales forecast. The policies of the Government regarding business change often</a:t>
            </a:r>
            <a:r>
              <a:rPr lang="en-US" sz="2800" dirty="0" smtClean="0"/>
              <a:t>.</a:t>
            </a:r>
          </a:p>
          <a:p>
            <a:pPr fontAlgn="base"/>
            <a:endParaRPr lang="en-US" sz="2800" dirty="0" smtClean="0"/>
          </a:p>
          <a:p>
            <a:pPr fontAlgn="base"/>
            <a:r>
              <a:rPr lang="en-US" sz="2800" dirty="0" smtClean="0"/>
              <a:t> </a:t>
            </a:r>
            <a:r>
              <a:rPr lang="en-US" sz="2800" dirty="0"/>
              <a:t>A sudden hike in excise duty or sales tax by the Government may affect sales</a:t>
            </a:r>
            <a:r>
              <a:rPr lang="en-US" sz="2800" dirty="0" smtClean="0"/>
              <a:t>.</a:t>
            </a:r>
          </a:p>
          <a:p>
            <a:pPr fontAlgn="base"/>
            <a:endParaRPr lang="en-US" sz="2800" dirty="0" smtClean="0"/>
          </a:p>
          <a:p>
            <a:pPr fontAlgn="base"/>
            <a:endParaRPr lang="en-US" sz="2800" dirty="0"/>
          </a:p>
          <a:p>
            <a:pPr fontAlgn="base"/>
            <a:r>
              <a:rPr lang="en-US" sz="2800" dirty="0"/>
              <a:t>The entry of competitors may also affect sales. A firm enjoying monopoly status may lose such a position if the buyers find the competitors’ products more superior</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382000" cy="3970318"/>
          </a:xfrm>
          <a:prstGeom prst="rect">
            <a:avLst/>
          </a:prstGeom>
        </p:spPr>
        <p:txBody>
          <a:bodyPr wrap="square">
            <a:spAutoFit/>
          </a:bodyPr>
          <a:lstStyle/>
          <a:p>
            <a:pPr marL="742950" indent="-742950" algn="just">
              <a:buAutoNum type="arabicPeriod"/>
            </a:pPr>
            <a:r>
              <a:rPr lang="en-US" sz="3600" dirty="0" smtClean="0"/>
              <a:t>The </a:t>
            </a:r>
            <a:r>
              <a:rPr lang="en-US" sz="3600" b="1" dirty="0" smtClean="0"/>
              <a:t>tastes and preferences of the buyers do not remain constant</a:t>
            </a:r>
            <a:r>
              <a:rPr lang="en-US" sz="3600" dirty="0" smtClean="0"/>
              <a:t>. </a:t>
            </a:r>
          </a:p>
          <a:p>
            <a:pPr marL="742950" indent="-742950" algn="just"/>
            <a:endParaRPr lang="en-US" sz="3600" dirty="0" smtClean="0"/>
          </a:p>
          <a:p>
            <a:pPr marL="742950" indent="-742950" algn="just"/>
            <a:r>
              <a:rPr lang="en-US" sz="3600" dirty="0" smtClean="0"/>
              <a:t>A sudden change in the preference of the buyers may render the forecasts meaningless.</a:t>
            </a:r>
            <a:endParaRPr lang="en-US" sz="36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685800"/>
            <a:ext cx="8229600" cy="4524315"/>
          </a:xfrm>
          <a:prstGeom prst="rect">
            <a:avLst/>
          </a:prstGeom>
        </p:spPr>
        <p:txBody>
          <a:bodyPr wrap="square">
            <a:spAutoFit/>
          </a:bodyPr>
          <a:lstStyle/>
          <a:p>
            <a:endParaRPr lang="en-US" sz="3600" dirty="0" smtClean="0"/>
          </a:p>
          <a:p>
            <a:r>
              <a:rPr lang="en-US" sz="3600" dirty="0" smtClean="0"/>
              <a:t>2. The </a:t>
            </a:r>
            <a:r>
              <a:rPr lang="en-US" sz="3600" b="1" dirty="0" smtClean="0"/>
              <a:t>economic conditions</a:t>
            </a:r>
            <a:r>
              <a:rPr lang="en-US" sz="3600" dirty="0" smtClean="0"/>
              <a:t> prevailing in every country also do not remain stable. Purchasing power of money, desire to save and invest etc., are some of the important economic factors having a bearing on sales forecast.</a:t>
            </a:r>
            <a:endParaRPr lang="en-US" sz="36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457200"/>
            <a:ext cx="8458200" cy="4031873"/>
          </a:xfrm>
          <a:prstGeom prst="rect">
            <a:avLst/>
          </a:prstGeom>
        </p:spPr>
        <p:txBody>
          <a:bodyPr wrap="square">
            <a:spAutoFit/>
          </a:bodyPr>
          <a:lstStyle/>
          <a:p>
            <a:endParaRPr lang="en-US" sz="3200" dirty="0" smtClean="0"/>
          </a:p>
          <a:p>
            <a:endParaRPr lang="en-US" sz="3200" dirty="0" smtClean="0"/>
          </a:p>
          <a:p>
            <a:r>
              <a:rPr lang="en-US" sz="3200" dirty="0" smtClean="0"/>
              <a:t>3</a:t>
            </a:r>
            <a:r>
              <a:rPr lang="en-US" sz="3200" dirty="0"/>
              <a:t>. The </a:t>
            </a:r>
            <a:r>
              <a:rPr lang="en-US" sz="3200" b="1" dirty="0"/>
              <a:t>political conditions</a:t>
            </a:r>
            <a:r>
              <a:rPr lang="en-US" sz="3200" dirty="0"/>
              <a:t> in a State also influence sales forecast. The policies of the Government regarding business change often. A sudden hike in excise duty or sales tax by the Government may affect sales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533400"/>
            <a:ext cx="8458200" cy="4524315"/>
          </a:xfrm>
          <a:prstGeom prst="rect">
            <a:avLst/>
          </a:prstGeom>
        </p:spPr>
        <p:txBody>
          <a:bodyPr wrap="square">
            <a:spAutoFit/>
          </a:bodyPr>
          <a:lstStyle/>
          <a:p>
            <a:pPr fontAlgn="base"/>
            <a:endParaRPr lang="en-US" sz="3200" dirty="0" smtClean="0"/>
          </a:p>
          <a:p>
            <a:pPr fontAlgn="base"/>
            <a:endParaRPr lang="en-US" sz="3200" dirty="0" smtClean="0"/>
          </a:p>
          <a:p>
            <a:pPr fontAlgn="base"/>
            <a:r>
              <a:rPr lang="en-US" sz="3200" dirty="0" smtClean="0"/>
              <a:t>4. The </a:t>
            </a:r>
            <a:r>
              <a:rPr lang="en-US" sz="3200" b="1" dirty="0" smtClean="0"/>
              <a:t>entry of competitors</a:t>
            </a:r>
            <a:r>
              <a:rPr lang="en-US" sz="3200" dirty="0" smtClean="0"/>
              <a:t> may also affect sales. A firm enjoying monopoly status may lose such a position if the buyers find the competitors’ products more superior.</a:t>
            </a:r>
          </a:p>
          <a:p>
            <a:r>
              <a:rPr lang="en-US" sz="3200" dirty="0" smtClean="0"/>
              <a:t/>
            </a:r>
            <a:br>
              <a:rPr lang="en-US" sz="3200" dirty="0" smtClean="0"/>
            </a:br>
            <a:endParaRPr lang="en-US" sz="32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458200" cy="4524315"/>
          </a:xfrm>
          <a:prstGeom prst="rect">
            <a:avLst/>
          </a:prstGeom>
        </p:spPr>
        <p:txBody>
          <a:bodyPr wrap="square">
            <a:spAutoFit/>
          </a:bodyPr>
          <a:lstStyle/>
          <a:p>
            <a:endParaRPr lang="en-US" sz="2400" dirty="0" smtClean="0"/>
          </a:p>
          <a:p>
            <a:endParaRPr lang="en-US" sz="2400" dirty="0" smtClean="0"/>
          </a:p>
          <a:p>
            <a:endParaRPr lang="en-US" sz="2400" dirty="0" smtClean="0"/>
          </a:p>
          <a:p>
            <a:endParaRPr lang="en-US" sz="2400" dirty="0" smtClean="0"/>
          </a:p>
          <a:p>
            <a:endParaRPr lang="en-US" sz="2400" dirty="0" smtClean="0"/>
          </a:p>
          <a:p>
            <a:r>
              <a:rPr lang="en-US" sz="2400" dirty="0" smtClean="0"/>
              <a:t>5</a:t>
            </a:r>
            <a:r>
              <a:rPr lang="en-US" sz="2400" dirty="0"/>
              <a:t>. </a:t>
            </a:r>
            <a:r>
              <a:rPr lang="en-US" sz="2400" b="1" dirty="0"/>
              <a:t>Progress in science and technology</a:t>
            </a:r>
            <a:r>
              <a:rPr lang="en-US" sz="2400" dirty="0"/>
              <a:t> may render the present technology obsolete. As a result, products which are right now enjoying a good market may lose market and the demand for products made using the latest technology will increase. This is particularly true in the case of market for electronic goods, computer hardware, software and so on</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81001"/>
            <a:ext cx="8305800" cy="4893647"/>
          </a:xfrm>
          <a:prstGeom prst="rect">
            <a:avLst/>
          </a:prstGeom>
        </p:spPr>
        <p:txBody>
          <a:bodyPr wrap="square">
            <a:spAutoFit/>
          </a:bodyPr>
          <a:lstStyle/>
          <a:p>
            <a:pPr algn="just"/>
            <a:r>
              <a:rPr lang="en-US" sz="2400" dirty="0"/>
              <a:t>Time-Intensive Completion - While there are various methods of sales forecasting, the two broad approaches include manual and data-driven processes. In either case, significant time is required to develop forecasts. </a:t>
            </a:r>
            <a:endParaRPr lang="en-US" sz="2400" dirty="0" smtClean="0"/>
          </a:p>
          <a:p>
            <a:pPr algn="just"/>
            <a:endParaRPr lang="en-US" sz="2400" dirty="0" smtClean="0"/>
          </a:p>
          <a:p>
            <a:pPr algn="just"/>
            <a:r>
              <a:rPr lang="en-US" sz="2400" dirty="0" smtClean="0"/>
              <a:t>Within </a:t>
            </a:r>
            <a:r>
              <a:rPr lang="en-US" sz="2400" dirty="0"/>
              <a:t>a traditional manual system, salespeople prepare their own forecasts by reviewing current accounts and overall projected sales. The time spent forecasting is less time spent selling. In more data-driven processes, a company often has marketing, IT and sales staff involved in building a system to collect and interpret data</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458200" cy="4893647"/>
          </a:xfrm>
          <a:prstGeom prst="rect">
            <a:avLst/>
          </a:prstGeom>
        </p:spPr>
        <p:txBody>
          <a:bodyPr wrap="square">
            <a:spAutoFit/>
          </a:bodyPr>
          <a:lstStyle/>
          <a:p>
            <a:pPr algn="just"/>
            <a:r>
              <a:rPr lang="en-US" sz="2400" dirty="0"/>
              <a:t>Expensive Technology Tools - Manual processes are not as technology-oriented, but computer tools such as spreadsheets are commonly used. Typical sales organizations will also use database software to monitor ongoing relationships with customers. </a:t>
            </a:r>
            <a:endParaRPr lang="en-US" sz="2400" dirty="0" smtClean="0"/>
          </a:p>
          <a:p>
            <a:pPr algn="just"/>
            <a:endParaRPr lang="en-US" sz="2400" dirty="0" smtClean="0"/>
          </a:p>
          <a:p>
            <a:pPr algn="just"/>
            <a:r>
              <a:rPr lang="en-US" sz="2400" dirty="0" smtClean="0"/>
              <a:t>As </a:t>
            </a:r>
            <a:r>
              <a:rPr lang="en-US" sz="2400" dirty="0"/>
              <a:t>you collect and analyze data in preparing forecasts, the greater its hardware and software program requirements. Companies will pay licensing fees to software providers for access. If each salesperson has account access to use in managing relationships and preparing forecasts, the bill can get hefty for an organization</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228601"/>
            <a:ext cx="8534400" cy="5693866"/>
          </a:xfrm>
          <a:prstGeom prst="rect">
            <a:avLst/>
          </a:prstGeom>
        </p:spPr>
        <p:txBody>
          <a:bodyPr wrap="square">
            <a:spAutoFit/>
          </a:bodyPr>
          <a:lstStyle/>
          <a:p>
            <a:pPr algn="just"/>
            <a:r>
              <a:rPr lang="en-US" sz="2800" dirty="0" smtClean="0"/>
              <a:t>Internal Bias - Forecasting is not always intended to be a realistic projection of anticipated sales and not a depiction of desired sales. The challenge for company marketing and sales reps in preparing forecasts is that internal bias is hard to avoid. Sales reps look better and tend to earn more commission when they achieve high sales goals. This natural desire to have lofty aspirations can lead to inflated forecasts. When sales forecasts are high, companies could invest too much in inventory and resources in preparation for selling activities</a:t>
            </a:r>
            <a:endParaRPr lang="en-US" sz="28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50</TotalTime>
  <Words>636</Words>
  <Application>Microsoft Office PowerPoint</Application>
  <PresentationFormat>On-screen Show (4:3)</PresentationFormat>
  <Paragraphs>49</Paragraphs>
  <Slides>14</Slides>
  <Notes>0</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Concourse</vt:lpstr>
      <vt:lpstr>Limitations of Sales Forecast </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Limitations of Sales Forecast </dc:title>
  <dc:creator>Ashutosh</dc:creator>
  <cp:lastModifiedBy>Ashutosh</cp:lastModifiedBy>
  <cp:revision>8</cp:revision>
  <dcterms:created xsi:type="dcterms:W3CDTF">2020-04-20T06:52:05Z</dcterms:created>
  <dcterms:modified xsi:type="dcterms:W3CDTF">2020-04-21T13:09:14Z</dcterms:modified>
</cp:coreProperties>
</file>