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E92FB70-3881-41C0-917E-C66AB3A77223}" type="datetimeFigureOut">
              <a:rPr lang="en-US" smtClean="0"/>
              <a:pPr/>
              <a:t>4/15/2020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A476231-DDAB-47BC-9286-68372F58136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A476231-DDAB-47BC-9286-68372F58136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A476231-DDAB-47BC-9286-68372F58136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A476231-DDAB-47BC-9286-68372F58136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A476231-DDAB-47BC-9286-68372F58136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A476231-DDAB-47BC-9286-68372F58136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AA476231-DDAB-47BC-9286-68372F58136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AA476231-DDAB-47BC-9286-68372F58136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E92FB70-3881-41C0-917E-C66AB3A77223}" type="datetimeFigureOut">
              <a:rPr lang="en-US" smtClean="0"/>
              <a:pPr/>
              <a:t>4/15/2020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A476231-DDAB-47BC-9286-68372F58136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E92FB70-3881-41C0-917E-C66AB3A77223}"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AA476231-DDAB-47BC-9286-68372F58136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E92FB70-3881-41C0-917E-C66AB3A77223}" type="datetimeFigureOut">
              <a:rPr lang="en-US" smtClean="0"/>
              <a:pPr/>
              <a:t>4/15/2020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A476231-DDAB-47BC-9286-68372F58136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E92FB70-3881-41C0-917E-C66AB3A77223}" type="datetimeFigureOut">
              <a:rPr lang="en-US" smtClean="0"/>
              <a:pPr/>
              <a:t>4/15/2020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A476231-DDAB-47BC-9286-68372F58136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database-marketing/" TargetMode="External"/><Relationship Id="rId2" Type="http://schemas.openxmlformats.org/officeDocument/2006/relationships/hyperlink" Target="https://www.marketing91.com/mis-marketing-information-syste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marketing91.com/performance-based-marketi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people-marketing-mix/" TargetMode="External"/><Relationship Id="rId2" Type="http://schemas.openxmlformats.org/officeDocument/2006/relationships/hyperlink" Target="https://www.marketing91.com/needs-wants-and-demands/" TargetMode="External"/><Relationship Id="rId1" Type="http://schemas.openxmlformats.org/officeDocument/2006/relationships/slideLayout" Target="../slideLayouts/slideLayout7.xml"/><Relationship Id="rId6" Type="http://schemas.openxmlformats.org/officeDocument/2006/relationships/hyperlink" Target="https://www.marketing91.com/7-steps-competitor-analysis/" TargetMode="External"/><Relationship Id="rId5" Type="http://schemas.openxmlformats.org/officeDocument/2006/relationships/hyperlink" Target="https://www.marketing91.com/increasing-importance-marketing-todays-economic-environment/" TargetMode="External"/><Relationship Id="rId4" Type="http://schemas.openxmlformats.org/officeDocument/2006/relationships/hyperlink" Target="https://www.marketing91.com/importance-of-plan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3429001"/>
          </a:xfrm>
        </p:spPr>
        <p:txBody>
          <a:bodyPr>
            <a:noAutofit/>
          </a:bodyPr>
          <a:lstStyle/>
          <a:p>
            <a:pPr algn="ctr"/>
            <a:r>
              <a:rPr lang="en-US" sz="3600" b="1" dirty="0" smtClean="0"/>
              <a:t/>
            </a:r>
            <a:br>
              <a:rPr lang="en-US" sz="3600" b="1"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b="1" dirty="0" smtClean="0"/>
              <a:t>IMPORTANCE </a:t>
            </a:r>
            <a:r>
              <a:rPr lang="en-US" sz="3600" b="1" dirty="0"/>
              <a:t>OF MARKETING INFORMATION SYSTEM</a:t>
            </a:r>
            <a:br>
              <a:rPr lang="en-US" sz="3600" b="1" dirty="0"/>
            </a:br>
            <a:r>
              <a:rPr lang="en-US" sz="3600" dirty="0"/>
              <a:t/>
            </a:r>
            <a:br>
              <a:rPr lang="en-US" sz="3600" dirty="0"/>
            </a:br>
            <a:endParaRPr lang="en-US" sz="3600" dirty="0"/>
          </a:p>
        </p:txBody>
      </p:sp>
      <p:sp>
        <p:nvSpPr>
          <p:cNvPr id="3" name="Subtitle 2"/>
          <p:cNvSpPr>
            <a:spLocks noGrp="1"/>
          </p:cNvSpPr>
          <p:nvPr>
            <p:ph type="subTitle" idx="1"/>
          </p:nvPr>
        </p:nvSpPr>
        <p:spPr>
          <a:xfrm>
            <a:off x="304800" y="3352800"/>
            <a:ext cx="7467600" cy="1600200"/>
          </a:xfrm>
        </p:spPr>
        <p:txBody>
          <a:bodyPr>
            <a:normAutofit fontScale="92500" lnSpcReduction="20000"/>
          </a:bodyPr>
          <a:lstStyle/>
          <a:p>
            <a:pPr algn="l"/>
            <a:r>
              <a:rPr lang="en-US" dirty="0" smtClean="0"/>
              <a:t>Prof (Dr) B.L. </a:t>
            </a:r>
            <a:r>
              <a:rPr lang="en-US" dirty="0" err="1" smtClean="0"/>
              <a:t>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6494085"/>
          </a:xfrm>
          <a:prstGeom prst="rect">
            <a:avLst/>
          </a:prstGeom>
        </p:spPr>
        <p:txBody>
          <a:bodyPr wrap="square">
            <a:spAutoFit/>
          </a:bodyPr>
          <a:lstStyle/>
          <a:p>
            <a:r>
              <a:rPr lang="en-US" sz="3200" b="1" dirty="0"/>
              <a:t>DISADVANTAGES:</a:t>
            </a:r>
            <a:r>
              <a:rPr lang="en-US" sz="3200" dirty="0"/>
              <a:t/>
            </a:r>
            <a:br>
              <a:rPr lang="en-US" sz="3200" dirty="0"/>
            </a:br>
            <a:endParaRPr lang="en-US" sz="3200" dirty="0" smtClean="0"/>
          </a:p>
          <a:p>
            <a:r>
              <a:rPr lang="en-US" sz="3200" dirty="0"/>
              <a:t/>
            </a:r>
            <a:br>
              <a:rPr lang="en-US" sz="3200" dirty="0"/>
            </a:br>
            <a:r>
              <a:rPr lang="en-US" sz="3200" dirty="0"/>
              <a:t>1. Highly sensitive requires constant monitoring.</a:t>
            </a:r>
            <a:br>
              <a:rPr lang="en-US" sz="3200" dirty="0"/>
            </a:br>
            <a:r>
              <a:rPr lang="en-US" sz="3200" dirty="0"/>
              <a:t>2. </a:t>
            </a:r>
            <a:r>
              <a:rPr lang="en-US" sz="3200" dirty="0" smtClean="0"/>
              <a:t>Budgeting </a:t>
            </a:r>
            <a:r>
              <a:rPr lang="en-US" sz="3200" dirty="0"/>
              <a:t>of MIS extremely difficult.</a:t>
            </a:r>
            <a:br>
              <a:rPr lang="en-US" sz="3200" dirty="0"/>
            </a:br>
            <a:r>
              <a:rPr lang="en-US" sz="3200" dirty="0"/>
              <a:t>3. Quality of outputs governed by quality of inputs.</a:t>
            </a:r>
            <a:br>
              <a:rPr lang="en-US" sz="3200" dirty="0"/>
            </a:br>
            <a:r>
              <a:rPr lang="en-US" sz="3200" dirty="0"/>
              <a:t>4. Lack of flexibility to update itself.</a:t>
            </a:r>
            <a:br>
              <a:rPr lang="en-US" sz="3200" dirty="0"/>
            </a:br>
            <a:r>
              <a:rPr lang="en-US" sz="3200" dirty="0"/>
              <a:t>5. Effectiveness decreases due to frequent changes in top management</a:t>
            </a:r>
          </a:p>
          <a:p>
            <a:r>
              <a:rPr lang="en-US" sz="3200" dirty="0"/>
              <a:t/>
            </a:r>
            <a:br>
              <a:rPr lang="en-US" sz="3200" dirty="0"/>
            </a:b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23850" y="228600"/>
            <a:ext cx="8496300" cy="5562599"/>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285750" y="381000"/>
            <a:ext cx="8572500" cy="52578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280988" y="304800"/>
            <a:ext cx="8582025" cy="5486399"/>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534400" cy="4339650"/>
          </a:xfrm>
          <a:prstGeom prst="rect">
            <a:avLst/>
          </a:prstGeom>
          <a:noFill/>
        </p:spPr>
        <p:txBody>
          <a:bodyPr wrap="square" rtlCol="0">
            <a:spAutoFit/>
          </a:bodyPr>
          <a:lstStyle/>
          <a:p>
            <a:endParaRPr lang="en-US" sz="13800" dirty="0" smtClean="0"/>
          </a:p>
          <a:p>
            <a:r>
              <a:rPr lang="en-US" sz="13800" dirty="0"/>
              <a:t> </a:t>
            </a:r>
            <a:r>
              <a:rPr lang="en-US" sz="13800" dirty="0" smtClean="0"/>
              <a:t>THANKS</a:t>
            </a:r>
            <a:endParaRPr lang="en-US" sz="13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4800" y="304800"/>
            <a:ext cx="8610600" cy="5078313"/>
          </a:xfrm>
          <a:prstGeom prst="rect">
            <a:avLst/>
          </a:prstGeom>
        </p:spPr>
        <p:txBody>
          <a:bodyPr wrap="square">
            <a:spAutoFit/>
          </a:bodyPr>
          <a:lstStyle/>
          <a:p>
            <a:pPr algn="just"/>
            <a:r>
              <a:rPr lang="en-US" sz="3600" b="1" dirty="0" smtClean="0"/>
              <a:t>Organized </a:t>
            </a:r>
            <a:r>
              <a:rPr lang="en-US" sz="3600" b="1" dirty="0"/>
              <a:t>Data collection</a:t>
            </a:r>
            <a:r>
              <a:rPr lang="en-US" sz="3600" dirty="0"/>
              <a:t> –  </a:t>
            </a:r>
            <a:endParaRPr lang="en-US" sz="3600" dirty="0" smtClean="0"/>
          </a:p>
          <a:p>
            <a:pPr algn="just"/>
            <a:r>
              <a:rPr lang="en-US" sz="3600" dirty="0" smtClean="0"/>
              <a:t>Lots </a:t>
            </a:r>
            <a:r>
              <a:rPr lang="en-US" sz="3600" dirty="0"/>
              <a:t>of data can be collected from the market. But the main word here is “Organized”. Organizing data is very important else the data is meaningless. Thus </a:t>
            </a:r>
            <a:r>
              <a:rPr lang="en-US" sz="3600" dirty="0">
                <a:hlinkClick r:id="rId2"/>
              </a:rPr>
              <a:t>MIS</a:t>
            </a:r>
            <a:r>
              <a:rPr lang="en-US" sz="3600" dirty="0"/>
              <a:t> helps you to organize your </a:t>
            </a:r>
            <a:r>
              <a:rPr lang="en-US" sz="3600" dirty="0">
                <a:hlinkClick r:id="rId3"/>
              </a:rPr>
              <a:t>database</a:t>
            </a:r>
            <a:r>
              <a:rPr lang="en-US" sz="3600" dirty="0"/>
              <a:t> thereby improving productivity.</a:t>
            </a:r>
          </a:p>
          <a:p>
            <a:r>
              <a:rPr lang="en-US" dirty="0" smtClean="0"/>
              <a:t/>
            </a:r>
            <a:br>
              <a:rPr lang="en-US" dirty="0" smtClean="0"/>
            </a:b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262979"/>
          </a:xfrm>
          <a:prstGeom prst="rect">
            <a:avLst/>
          </a:prstGeom>
        </p:spPr>
        <p:txBody>
          <a:bodyPr wrap="square">
            <a:spAutoFit/>
          </a:bodyPr>
          <a:lstStyle/>
          <a:p>
            <a:pPr algn="just"/>
            <a:r>
              <a:rPr lang="en-US" sz="2400" b="1" dirty="0" smtClean="0"/>
              <a:t>A </a:t>
            </a:r>
            <a:r>
              <a:rPr lang="en-US" sz="2400" b="1" dirty="0"/>
              <a:t>broad perspective</a:t>
            </a:r>
            <a:r>
              <a:rPr lang="en-US" sz="2400" dirty="0"/>
              <a:t> –  With a proper MIS in place, the complete organization can be tracked which can be used to </a:t>
            </a:r>
            <a:r>
              <a:rPr lang="en-US" sz="2400" dirty="0" err="1"/>
              <a:t>analyse</a:t>
            </a:r>
            <a:r>
              <a:rPr lang="en-US" sz="2400" dirty="0"/>
              <a:t> independent processes. This helps in establishing a broader perspective which helps us know which steps can be taken to facilitate improvement</a:t>
            </a:r>
            <a:r>
              <a:rPr lang="en-US" sz="2400" dirty="0" smtClean="0"/>
              <a:t>.</a:t>
            </a:r>
          </a:p>
          <a:p>
            <a:pPr algn="just"/>
            <a:endParaRPr lang="en-US" sz="2400" dirty="0"/>
          </a:p>
          <a:p>
            <a:pPr algn="just"/>
            <a:r>
              <a:rPr lang="en-US" sz="2400" b="1" dirty="0" smtClean="0"/>
              <a:t>Storage </a:t>
            </a:r>
            <a:r>
              <a:rPr lang="en-US" sz="2400" b="1" dirty="0"/>
              <a:t>of Important Data</a:t>
            </a:r>
            <a:r>
              <a:rPr lang="en-US" sz="2400" dirty="0"/>
              <a:t> –  Several times in pharmaceuticals, when one drug is being produced they may need data of another drug which was produced years back. Similarly in Media, photographs are stored in archives. This storage of important data plays a crucial role in execution and thus proves again that MIS is not important only for information but also for execution.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533400"/>
            <a:ext cx="8458200" cy="5262979"/>
          </a:xfrm>
          <a:prstGeom prst="rect">
            <a:avLst/>
          </a:prstGeom>
        </p:spPr>
        <p:txBody>
          <a:bodyPr wrap="square">
            <a:spAutoFit/>
          </a:bodyPr>
          <a:lstStyle/>
          <a:p>
            <a:pPr algn="just"/>
            <a:r>
              <a:rPr lang="en-US" sz="2800" b="1" dirty="0"/>
              <a:t>Avoidance of Crisis</a:t>
            </a:r>
            <a:r>
              <a:rPr lang="en-US" sz="2800" dirty="0"/>
              <a:t> </a:t>
            </a:r>
            <a:r>
              <a:rPr lang="en-US" sz="2800" dirty="0" smtClean="0"/>
              <a:t>–</a:t>
            </a:r>
          </a:p>
          <a:p>
            <a:pPr algn="just"/>
            <a:endParaRPr lang="en-US" sz="2800" dirty="0"/>
          </a:p>
          <a:p>
            <a:pPr algn="just"/>
            <a:r>
              <a:rPr lang="en-US" sz="2800" dirty="0"/>
              <a:t>  </a:t>
            </a:r>
            <a:endParaRPr lang="en-US" sz="2800" dirty="0" smtClean="0"/>
          </a:p>
          <a:p>
            <a:pPr algn="just"/>
            <a:r>
              <a:rPr lang="en-US" sz="2800" dirty="0" smtClean="0"/>
              <a:t>The </a:t>
            </a:r>
            <a:r>
              <a:rPr lang="en-US" sz="2800" dirty="0"/>
              <a:t>best way to </a:t>
            </a:r>
            <a:r>
              <a:rPr lang="en-US" sz="2800" dirty="0" err="1"/>
              <a:t>analyse</a:t>
            </a:r>
            <a:r>
              <a:rPr lang="en-US" sz="2800" dirty="0"/>
              <a:t> a stock (share market) is to see its past </a:t>
            </a:r>
            <a:r>
              <a:rPr lang="en-US" sz="2800" dirty="0">
                <a:hlinkClick r:id="rId2"/>
              </a:rPr>
              <a:t>performance</a:t>
            </a:r>
            <a:r>
              <a:rPr lang="en-US" sz="2800" dirty="0"/>
              <a:t>. Top websites like </a:t>
            </a:r>
            <a:r>
              <a:rPr lang="en-US" sz="2800" dirty="0" err="1"/>
              <a:t>moneycontrol</a:t>
            </a:r>
            <a:r>
              <a:rPr lang="en-US" sz="2800" dirty="0"/>
              <a:t> thrive on MIS. Similarly MIS helps you keep tracks of margins and profits. With an amazing information system established, you can know where your organization is moving and probably avert a crisis long before it has taken place. Ignoring hints received from MIS reports is foolhardy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016758"/>
          </a:xfrm>
          <a:prstGeom prst="rect">
            <a:avLst/>
          </a:prstGeom>
        </p:spPr>
        <p:txBody>
          <a:bodyPr wrap="square">
            <a:spAutoFit/>
          </a:bodyPr>
          <a:lstStyle/>
          <a:p>
            <a:pPr algn="just"/>
            <a:r>
              <a:rPr lang="en-US" sz="2000" b="1" dirty="0"/>
              <a:t>Co-ordination </a:t>
            </a:r>
            <a:r>
              <a:rPr lang="en-US" sz="2000" dirty="0"/>
              <a:t>–  Consumer durables and FMCG companies have huge number of processes which </a:t>
            </a:r>
            <a:r>
              <a:rPr lang="en-US" sz="2000" dirty="0">
                <a:hlinkClick r:id="rId2"/>
              </a:rPr>
              <a:t>needs</a:t>
            </a:r>
            <a:r>
              <a:rPr lang="en-US" sz="2000" dirty="0"/>
              <a:t> to be co-</a:t>
            </a:r>
            <a:r>
              <a:rPr lang="en-US" sz="2000" dirty="0" err="1"/>
              <a:t>ordinated</a:t>
            </a:r>
            <a:r>
              <a:rPr lang="en-US" sz="2000" dirty="0"/>
              <a:t>. These companies depend completely on MIS for the proper running of the organization. There are dedicated </a:t>
            </a:r>
            <a:r>
              <a:rPr lang="en-US" sz="2000" dirty="0">
                <a:hlinkClick r:id="rId3"/>
              </a:rPr>
              <a:t>people</a:t>
            </a:r>
            <a:r>
              <a:rPr lang="en-US" sz="2000" dirty="0"/>
              <a:t> for marketing information systems in such organizations. This is mainly because of the speed required to access information and implement it</a:t>
            </a:r>
            <a:r>
              <a:rPr lang="en-US" sz="2000" dirty="0" smtClean="0"/>
              <a:t>.</a:t>
            </a:r>
          </a:p>
          <a:p>
            <a:pPr algn="just"/>
            <a:endParaRPr lang="en-US" sz="2000" dirty="0"/>
          </a:p>
          <a:p>
            <a:pPr algn="just"/>
            <a:endParaRPr lang="en-US" sz="2000" dirty="0" smtClean="0"/>
          </a:p>
          <a:p>
            <a:pPr algn="just"/>
            <a:endParaRPr lang="en-US" sz="2000" dirty="0"/>
          </a:p>
          <a:p>
            <a:pPr algn="just"/>
            <a:r>
              <a:rPr lang="en-US" sz="2000" b="1" dirty="0" smtClean="0"/>
              <a:t>Analysis </a:t>
            </a:r>
            <a:r>
              <a:rPr lang="en-US" sz="2000" b="1" dirty="0"/>
              <a:t>and </a:t>
            </a:r>
            <a:r>
              <a:rPr lang="en-US" sz="2000" b="1" dirty="0">
                <a:hlinkClick r:id="rId4"/>
              </a:rPr>
              <a:t>Planning</a:t>
            </a:r>
            <a:r>
              <a:rPr lang="en-US" sz="2000" dirty="0"/>
              <a:t> –  MIS is critical for planning. You cannot do planning without information. For planning, the first thing which is needed is the organizations capabilities, then the business </a:t>
            </a:r>
            <a:r>
              <a:rPr lang="en-US" sz="2000" dirty="0">
                <a:hlinkClick r:id="rId5"/>
              </a:rPr>
              <a:t>environment</a:t>
            </a:r>
            <a:r>
              <a:rPr lang="en-US" sz="2000" dirty="0"/>
              <a:t> and finally </a:t>
            </a:r>
            <a:r>
              <a:rPr lang="en-US" sz="2000" dirty="0">
                <a:hlinkClick r:id="rId6"/>
              </a:rPr>
              <a:t>competitor analysis</a:t>
            </a:r>
            <a:r>
              <a:rPr lang="en-US" sz="2000" dirty="0"/>
              <a:t>. In a proper MIS, all these are present by default and are continuously updated. Thus MIS is very important for planning and analysis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5632311"/>
          </a:xfrm>
          <a:prstGeom prst="rect">
            <a:avLst/>
          </a:prstGeom>
        </p:spPr>
        <p:txBody>
          <a:bodyPr wrap="square">
            <a:spAutoFit/>
          </a:bodyPr>
          <a:lstStyle/>
          <a:p>
            <a:pPr algn="just"/>
            <a:r>
              <a:rPr lang="en-US" sz="4000" b="1" dirty="0"/>
              <a:t>Control</a:t>
            </a:r>
            <a:r>
              <a:rPr lang="en-US" sz="4000" dirty="0"/>
              <a:t> –  </a:t>
            </a:r>
            <a:endParaRPr lang="en-US" sz="4000" dirty="0" smtClean="0"/>
          </a:p>
          <a:p>
            <a:pPr algn="just"/>
            <a:r>
              <a:rPr lang="en-US" sz="4000" dirty="0" smtClean="0"/>
              <a:t>Just </a:t>
            </a:r>
            <a:r>
              <a:rPr lang="en-US" sz="4000" dirty="0"/>
              <a:t>like MIS can help in a crisis, in normal times it provides control as you have information of the various processes going on and what is happening across the company. Thus it provides you with a sense of control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457200"/>
            <a:ext cx="8305800" cy="5632311"/>
          </a:xfrm>
          <a:prstGeom prst="rect">
            <a:avLst/>
          </a:prstGeom>
        </p:spPr>
        <p:txBody>
          <a:bodyPr wrap="square">
            <a:spAutoFit/>
          </a:bodyPr>
          <a:lstStyle/>
          <a:p>
            <a:r>
              <a:rPr lang="en-US" sz="6000" dirty="0" smtClean="0"/>
              <a:t>MIS assembles, process, stores, Retrieves, evaluates and disseminates the information.</a:t>
            </a:r>
            <a:br>
              <a:rPr lang="en-US" sz="6000" dirty="0" smtClean="0"/>
            </a:br>
            <a:endParaRPr lang="en-US" sz="6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04800"/>
            <a:ext cx="8458200" cy="6186309"/>
          </a:xfrm>
          <a:prstGeom prst="rect">
            <a:avLst/>
          </a:prstGeom>
        </p:spPr>
        <p:txBody>
          <a:bodyPr wrap="square">
            <a:spAutoFit/>
          </a:bodyPr>
          <a:lstStyle/>
          <a:p>
            <a:r>
              <a:rPr lang="en-US" sz="3600" dirty="0" smtClean="0"/>
              <a:t> </a:t>
            </a:r>
            <a:r>
              <a:rPr lang="en-US" sz="3600" dirty="0"/>
              <a:t>It makes control easier: </a:t>
            </a:r>
            <a:endParaRPr lang="en-US" sz="3600" dirty="0" smtClean="0"/>
          </a:p>
          <a:p>
            <a:endParaRPr lang="en-US" sz="3600" dirty="0"/>
          </a:p>
          <a:p>
            <a:r>
              <a:rPr lang="en-US" sz="3600" dirty="0" smtClean="0"/>
              <a:t>MIS </a:t>
            </a:r>
            <a:r>
              <a:rPr lang="en-US" sz="3600" dirty="0"/>
              <a:t>serves as a link between managerial planning and control. It improves the ability of management to evaluate and improve performance. The used computers has increased the data processing and storage capabilities and reduced the cost.</a:t>
            </a:r>
            <a:r>
              <a:rPr lang="en-US" sz="3600" dirty="0" smtClean="0"/>
              <a:t/>
            </a:r>
            <a:br>
              <a:rPr lang="en-US" sz="3600" dirty="0" smtClean="0"/>
            </a:b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305800" cy="5632311"/>
          </a:xfrm>
          <a:prstGeom prst="rect">
            <a:avLst/>
          </a:prstGeom>
        </p:spPr>
        <p:txBody>
          <a:bodyPr wrap="square">
            <a:spAutoFit/>
          </a:bodyPr>
          <a:lstStyle/>
          <a:p>
            <a:r>
              <a:rPr lang="en-US" sz="4000" dirty="0" smtClean="0"/>
              <a:t>It </a:t>
            </a:r>
            <a:r>
              <a:rPr lang="en-US" sz="4000" dirty="0"/>
              <a:t>brings Co-ordination: MIS facilities integration of specialized activities by keeping each department aware of the problem and requirements of other departments. It connects all decision centers in the organization.</a:t>
            </a:r>
            <a:r>
              <a:rPr lang="en-US" sz="4000" dirty="0" smtClean="0"/>
              <a:t/>
            </a:r>
            <a:br>
              <a:rPr lang="en-US" sz="4000" dirty="0" smtClean="0"/>
            </a:b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TotalTime>
  <Words>121</Words>
  <Application>Microsoft Office PowerPoint</Application>
  <PresentationFormat>On-screen Show (4:3)</PresentationFormat>
  <Paragraphs>32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Concourse</vt:lpstr>
      <vt:lpstr>         IMPORTANCE OF MARKETING INFORMATION SYSTEM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MARKETING INFORMATION SYSTEM  </dc:title>
  <dc:creator>Ashutosh</dc:creator>
  <cp:lastModifiedBy>Ashutosh</cp:lastModifiedBy>
  <cp:revision>9</cp:revision>
  <dcterms:created xsi:type="dcterms:W3CDTF">2020-04-15T08:49:30Z</dcterms:created>
  <dcterms:modified xsi:type="dcterms:W3CDTF">2020-04-15T09:15:02Z</dcterms:modified>
</cp:coreProperties>
</file>