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2" r:id="rId6"/>
    <p:sldId id="263" r:id="rId7"/>
    <p:sldId id="260" r:id="rId8"/>
    <p:sldId id="261"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909D7B23-61FA-474D-8074-F2D92628D350}" type="datetimeFigureOut">
              <a:rPr lang="en-US" smtClean="0"/>
              <a:pPr/>
              <a:t>4/25/2020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80798740-31F9-42A4-819B-8CC68E445013}"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09D7B23-61FA-474D-8074-F2D92628D350}"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798740-31F9-42A4-819B-8CC68E44501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09D7B23-61FA-474D-8074-F2D92628D350}"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798740-31F9-42A4-819B-8CC68E44501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09D7B23-61FA-474D-8074-F2D92628D350}"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798740-31F9-42A4-819B-8CC68E445013}"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09D7B23-61FA-474D-8074-F2D92628D350}" type="datetimeFigureOut">
              <a:rPr lang="en-US" smtClean="0"/>
              <a:pPr/>
              <a:t>4/25/2020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80798740-31F9-42A4-819B-8CC68E44501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09D7B23-61FA-474D-8074-F2D92628D350}"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798740-31F9-42A4-819B-8CC68E445013}"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09D7B23-61FA-474D-8074-F2D92628D350}" type="datetimeFigureOut">
              <a:rPr lang="en-US" smtClean="0"/>
              <a:pPr/>
              <a:t>4/25/2020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798740-31F9-42A4-819B-8CC68E445013}"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09D7B23-61FA-474D-8074-F2D92628D350}" type="datetimeFigureOut">
              <a:rPr lang="en-US" smtClean="0"/>
              <a:pPr/>
              <a:t>4/25/2020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798740-31F9-42A4-819B-8CC68E44501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9D7B23-61FA-474D-8074-F2D92628D350}" type="datetimeFigureOut">
              <a:rPr lang="en-US" smtClean="0"/>
              <a:pPr/>
              <a:t>4/25/2020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798740-31F9-42A4-819B-8CC68E44501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09D7B23-61FA-474D-8074-F2D92628D350}"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798740-31F9-42A4-819B-8CC68E445013}"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09D7B23-61FA-474D-8074-F2D92628D350}" type="datetimeFigureOut">
              <a:rPr lang="en-US" smtClean="0"/>
              <a:pPr/>
              <a:t>4/25/2020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80798740-31F9-42A4-819B-8CC68E445013}"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909D7B23-61FA-474D-8074-F2D92628D350}" type="datetimeFigureOut">
              <a:rPr lang="en-US" smtClean="0"/>
              <a:pPr/>
              <a:t>4/25/2020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80798740-31F9-42A4-819B-8CC68E44501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514600"/>
          </a:xfrm>
        </p:spPr>
        <p:txBody>
          <a:bodyPr>
            <a:normAutofit/>
          </a:bodyPr>
          <a:lstStyle/>
          <a:p>
            <a:pPr algn="l"/>
            <a:endParaRPr lang="en-US" b="1" dirty="0" smtClean="0"/>
          </a:p>
          <a:p>
            <a:pPr algn="l"/>
            <a:r>
              <a:rPr lang="en-US" b="1" dirty="0" smtClean="0"/>
              <a:t>Prof(Dr</a:t>
            </a:r>
            <a:r>
              <a:rPr lang="en-US" b="1" dirty="0" smtClean="0"/>
              <a:t>)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normAutofit/>
          </a:bodyPr>
          <a:lstStyle/>
          <a:p>
            <a:r>
              <a:rPr lang="en-US" b="1" dirty="0"/>
              <a:t>Benefits of Market Segmentation</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6001643"/>
          </a:xfrm>
          <a:prstGeom prst="rect">
            <a:avLst/>
          </a:prstGeom>
        </p:spPr>
        <p:txBody>
          <a:bodyPr wrap="square">
            <a:spAutoFit/>
          </a:bodyPr>
          <a:lstStyle/>
          <a:p>
            <a:pPr fontAlgn="base"/>
            <a:r>
              <a:rPr lang="en-US" sz="3200" b="1" dirty="0"/>
              <a:t>10. Identifying Market opportunity:</a:t>
            </a:r>
          </a:p>
          <a:p>
            <a:pPr fontAlgn="base"/>
            <a:r>
              <a:rPr lang="en-US" sz="3200" dirty="0"/>
              <a:t>Market segmentation helps establish close relations with specific groups of buyers. Close relations facilitate a continuous interaction between consumers and company. </a:t>
            </a:r>
            <a:endParaRPr lang="en-US" sz="3200" dirty="0" smtClean="0"/>
          </a:p>
          <a:p>
            <a:pPr fontAlgn="base"/>
            <a:endParaRPr lang="en-US" sz="3200" dirty="0" smtClean="0"/>
          </a:p>
          <a:p>
            <a:pPr fontAlgn="base"/>
            <a:r>
              <a:rPr lang="en-US" sz="3200" dirty="0" smtClean="0"/>
              <a:t>Consumers </a:t>
            </a:r>
            <a:r>
              <a:rPr lang="en-US" sz="3200" dirty="0"/>
              <a:t>inform the company regarding changes in their needs, wants, and habits on a continuous basis or whenever asked. </a:t>
            </a:r>
            <a:endParaRPr lang="en-US" sz="3200" dirty="0" smtClean="0"/>
          </a:p>
          <a:p>
            <a:pPr fontAlgn="base"/>
            <a:endParaRPr lang="en-US" sz="3200" dirty="0" smtClean="0"/>
          </a:p>
          <a:p>
            <a:pPr fontAlgn="base"/>
            <a:r>
              <a:rPr lang="en-US" sz="3200" dirty="0" smtClean="0"/>
              <a:t>Thus</a:t>
            </a:r>
            <a:r>
              <a:rPr lang="en-US" sz="3200" dirty="0"/>
              <a:t>, it is easy for a marketer to project the future trends. He can identify opportunities to be available currently or in the near future, and can plan accordingly.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458200" cy="4154984"/>
          </a:xfrm>
          <a:prstGeom prst="rect">
            <a:avLst/>
          </a:prstGeom>
        </p:spPr>
        <p:txBody>
          <a:bodyPr wrap="square">
            <a:spAutoFit/>
          </a:bodyPr>
          <a:lstStyle/>
          <a:p>
            <a:pPr fontAlgn="base"/>
            <a:endParaRPr lang="en-US" sz="4400" b="1" dirty="0" smtClean="0"/>
          </a:p>
          <a:p>
            <a:pPr fontAlgn="base"/>
            <a:endParaRPr lang="en-US" sz="4400" b="1" dirty="0" smtClean="0"/>
          </a:p>
          <a:p>
            <a:pPr fontAlgn="base"/>
            <a:endParaRPr lang="en-US" sz="4400" b="1" dirty="0" smtClean="0"/>
          </a:p>
          <a:p>
            <a:pPr fontAlgn="base"/>
            <a:endParaRPr lang="en-US" sz="4400" b="1" dirty="0" smtClean="0"/>
          </a:p>
          <a:p>
            <a:pPr fontAlgn="base"/>
            <a:endParaRPr lang="en-US" sz="4400" b="1" dirty="0" smtClean="0"/>
          </a:p>
          <a:p>
            <a:pPr fontAlgn="base"/>
            <a:r>
              <a:rPr lang="en-US" sz="4400" b="1" dirty="0" smtClean="0"/>
              <a:t>11. Benefits to Society and Nation:</a:t>
            </a:r>
            <a:endParaRPr lang="en-US" sz="44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6986528"/>
          </a:xfrm>
          <a:prstGeom prst="rect">
            <a:avLst/>
          </a:prstGeom>
        </p:spPr>
        <p:txBody>
          <a:bodyPr wrap="square">
            <a:spAutoFit/>
          </a:bodyPr>
          <a:lstStyle/>
          <a:p>
            <a:pPr fontAlgn="base"/>
            <a:r>
              <a:rPr lang="en-US" sz="3200" dirty="0"/>
              <a:t>Market segmentation, if taken objectively, can contribute to social welfare and national development. Basically, it is a consumer-oriented philosophy, and it results into a win-win-win approach, that is, company, society, and nation, all three, are benefited</a:t>
            </a:r>
            <a:r>
              <a:rPr lang="en-US" sz="3200" dirty="0" smtClean="0"/>
              <a:t>.</a:t>
            </a:r>
          </a:p>
          <a:p>
            <a:pPr fontAlgn="base"/>
            <a:endParaRPr lang="en-US" sz="3200" dirty="0" smtClean="0"/>
          </a:p>
          <a:p>
            <a:pPr fontAlgn="base"/>
            <a:endParaRPr lang="en-US" sz="3200" dirty="0"/>
          </a:p>
          <a:p>
            <a:pPr fontAlgn="base"/>
            <a:r>
              <a:rPr lang="en-US" sz="3200" dirty="0"/>
              <a:t>This can improve overall economic system by manufacturing the right products of the right quantity and quality for the right groups of consumers, made available continuously at the right price and place by the right distribution channel.</a:t>
            </a:r>
          </a:p>
          <a:p>
            <a:r>
              <a:rPr lang="en-US" sz="3200" dirty="0" smtClean="0"/>
              <a:t/>
            </a:r>
            <a:br>
              <a:rPr lang="en-US" sz="3200" dirty="0" smtClean="0"/>
            </a:br>
            <a:endParaRPr lang="en-US" sz="3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6124754"/>
          </a:xfrm>
          <a:prstGeom prst="rect">
            <a:avLst/>
          </a:prstGeom>
        </p:spPr>
        <p:txBody>
          <a:bodyPr wrap="square">
            <a:spAutoFit/>
          </a:bodyPr>
          <a:lstStyle/>
          <a:p>
            <a:pPr algn="just"/>
            <a:endParaRPr lang="en-US" sz="2800" dirty="0" smtClean="0"/>
          </a:p>
          <a:p>
            <a:pPr algn="just"/>
            <a:r>
              <a:rPr lang="en-US" sz="2800" dirty="0" smtClean="0"/>
              <a:t>12. Benefits to Small Scale </a:t>
            </a:r>
            <a:r>
              <a:rPr lang="en-US" sz="2800" dirty="0" smtClean="0"/>
              <a:t>Industries</a:t>
            </a:r>
          </a:p>
          <a:p>
            <a:pPr algn="just"/>
            <a:endParaRPr lang="en-US" sz="2800" dirty="0"/>
          </a:p>
          <a:p>
            <a:pPr algn="just"/>
            <a:r>
              <a:rPr lang="en-US" sz="2800" dirty="0" smtClean="0"/>
              <a:t>We know </a:t>
            </a:r>
            <a:r>
              <a:rPr lang="en-US" sz="2800" dirty="0"/>
              <a:t>that small-scale industrial units can function on a limited scale of operation. They can have only the limited manufacturing and marketing capacity. </a:t>
            </a:r>
            <a:endParaRPr lang="en-US" sz="2800" dirty="0" smtClean="0"/>
          </a:p>
          <a:p>
            <a:pPr algn="just"/>
            <a:endParaRPr lang="en-US" sz="2800" dirty="0" smtClean="0"/>
          </a:p>
          <a:p>
            <a:pPr algn="just"/>
            <a:r>
              <a:rPr lang="en-US" sz="2800" dirty="0" smtClean="0"/>
              <a:t>Industries </a:t>
            </a:r>
            <a:r>
              <a:rPr lang="en-US" sz="2800" dirty="0"/>
              <a:t>working on a small- scale basis can take advantages of market segmentation. </a:t>
            </a:r>
            <a:endParaRPr lang="en-US" sz="2800" dirty="0" smtClean="0"/>
          </a:p>
          <a:p>
            <a:pPr algn="just"/>
            <a:endParaRPr lang="en-US" sz="2800" dirty="0" smtClean="0"/>
          </a:p>
          <a:p>
            <a:pPr algn="just"/>
            <a:r>
              <a:rPr lang="en-US" sz="2800" dirty="0" smtClean="0"/>
              <a:t>By </a:t>
            </a:r>
            <a:r>
              <a:rPr lang="en-US" sz="2800" dirty="0"/>
              <a:t>concentrating on special demand of specific group of a limited number of consumers, they can afford products and get profitable market easily. They can compete with the large industrial units, too.</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6247864"/>
          </a:xfrm>
          <a:prstGeom prst="rect">
            <a:avLst/>
          </a:prstGeom>
        </p:spPr>
        <p:txBody>
          <a:bodyPr wrap="square">
            <a:spAutoFit/>
          </a:bodyPr>
          <a:lstStyle/>
          <a:p>
            <a:pPr marL="342900" indent="-342900" algn="just" fontAlgn="base">
              <a:buAutoNum type="arabicPeriod"/>
            </a:pPr>
            <a:r>
              <a:rPr lang="en-US" sz="4000" b="1" dirty="0" smtClean="0"/>
              <a:t>More </a:t>
            </a:r>
            <a:r>
              <a:rPr lang="en-US" sz="4000" b="1" dirty="0"/>
              <a:t>Precise Definition of the Market</a:t>
            </a:r>
            <a:r>
              <a:rPr lang="en-US" sz="4000" b="1" dirty="0" smtClean="0"/>
              <a:t>:</a:t>
            </a:r>
          </a:p>
          <a:p>
            <a:pPr marL="342900" indent="-342900" algn="just" fontAlgn="base"/>
            <a:endParaRPr lang="en-US" sz="4000" b="1" dirty="0"/>
          </a:p>
          <a:p>
            <a:pPr algn="just" fontAlgn="base"/>
            <a:r>
              <a:rPr lang="en-US" sz="4000" dirty="0"/>
              <a:t>Segmentation improves company’s understanding of why consumers do or do not buy certain products. Marketer can have very clear understanding of his consumers. He knows adequately about the market. He can formulate and implement marketing plan more successfully.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001643"/>
          </a:xfrm>
          <a:prstGeom prst="rect">
            <a:avLst/>
          </a:prstGeom>
        </p:spPr>
        <p:txBody>
          <a:bodyPr wrap="square">
            <a:spAutoFit/>
          </a:bodyPr>
          <a:lstStyle/>
          <a:p>
            <a:pPr fontAlgn="base"/>
            <a:r>
              <a:rPr lang="en-US" sz="3200" b="1" dirty="0"/>
              <a:t>2. Maximum Customer Satisfaction:</a:t>
            </a:r>
          </a:p>
          <a:p>
            <a:pPr fontAlgn="base"/>
            <a:r>
              <a:rPr lang="en-US" sz="3200" dirty="0"/>
              <a:t>Marketer can cater needs of customers more effectively. Market segmentation is relevant to the modern marketing practices. </a:t>
            </a:r>
            <a:endParaRPr lang="en-US" sz="3200" dirty="0" smtClean="0"/>
          </a:p>
          <a:p>
            <a:pPr fontAlgn="base"/>
            <a:endParaRPr lang="en-US" sz="3200" dirty="0" smtClean="0"/>
          </a:p>
          <a:p>
            <a:pPr fontAlgn="base"/>
            <a:r>
              <a:rPr lang="en-US" sz="3200" dirty="0" smtClean="0"/>
              <a:t>It </a:t>
            </a:r>
            <a:r>
              <a:rPr lang="en-US" sz="3200" dirty="0"/>
              <a:t>ensures both maximum satisfaction to consumers and maximum sales to the company. Maximum consumer satisfaction is the master key to solve any problem. </a:t>
            </a:r>
            <a:endParaRPr lang="en-US" sz="3200" dirty="0" smtClean="0"/>
          </a:p>
          <a:p>
            <a:pPr fontAlgn="base"/>
            <a:endParaRPr lang="en-US" sz="3200" dirty="0" smtClean="0"/>
          </a:p>
          <a:p>
            <a:pPr fontAlgn="base"/>
            <a:r>
              <a:rPr lang="en-US" sz="3200" dirty="0" smtClean="0"/>
              <a:t>Marketer </a:t>
            </a:r>
            <a:r>
              <a:rPr lang="en-US" sz="3200" dirty="0"/>
              <a:t>can cater needs of customers more effectively. Customers can have products as per their needs; they can get better products or services at lower costs.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534399" cy="3046988"/>
          </a:xfrm>
          <a:prstGeom prst="rect">
            <a:avLst/>
          </a:prstGeom>
        </p:spPr>
        <p:txBody>
          <a:bodyPr wrap="square">
            <a:spAutoFit/>
          </a:bodyPr>
          <a:lstStyle/>
          <a:p>
            <a:pPr fontAlgn="base"/>
            <a:endParaRPr lang="en-US" sz="4800" b="1" dirty="0" smtClean="0"/>
          </a:p>
          <a:p>
            <a:pPr fontAlgn="base"/>
            <a:endParaRPr lang="en-US" sz="4800" b="1" dirty="0" smtClean="0"/>
          </a:p>
          <a:p>
            <a:pPr fontAlgn="base"/>
            <a:endParaRPr lang="en-US" sz="4800" b="1" dirty="0" smtClean="0"/>
          </a:p>
          <a:p>
            <a:pPr fontAlgn="base"/>
            <a:r>
              <a:rPr lang="en-US" sz="4800" b="1" dirty="0" smtClean="0"/>
              <a:t>3</a:t>
            </a:r>
            <a:r>
              <a:rPr lang="en-US" sz="4800" b="1" dirty="0"/>
              <a:t>. Effective Marketing Strategy: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693866"/>
          </a:xfrm>
          <a:prstGeom prst="rect">
            <a:avLst/>
          </a:prstGeom>
        </p:spPr>
        <p:txBody>
          <a:bodyPr wrap="square">
            <a:spAutoFit/>
          </a:bodyPr>
          <a:lstStyle/>
          <a:p>
            <a:pPr fontAlgn="base"/>
            <a:r>
              <a:rPr lang="en-US" sz="2800" dirty="0"/>
              <a:t>Market segmentation provides an opportunity to understand needs and wants of different segments of the market. This can help in formulating marketing mix/</a:t>
            </a:r>
            <a:r>
              <a:rPr lang="en-US" sz="2800" dirty="0" err="1"/>
              <a:t>programme</a:t>
            </a:r>
            <a:r>
              <a:rPr lang="en-US" sz="2800" dirty="0"/>
              <a:t> more meaningfully. Company can gain a maximum market response</a:t>
            </a:r>
            <a:r>
              <a:rPr lang="en-US" sz="2800" dirty="0" smtClean="0"/>
              <a:t>.</a:t>
            </a:r>
          </a:p>
          <a:p>
            <a:pPr fontAlgn="base"/>
            <a:endParaRPr lang="en-US" sz="2800" dirty="0" smtClean="0"/>
          </a:p>
          <a:p>
            <a:pPr fontAlgn="base"/>
            <a:endParaRPr lang="en-US" sz="2800" dirty="0"/>
          </a:p>
          <a:p>
            <a:pPr fontAlgn="base"/>
            <a:r>
              <a:rPr lang="en-US" sz="2800" b="1" dirty="0"/>
              <a:t>4. Essence of Modern Marketing:</a:t>
            </a:r>
          </a:p>
          <a:p>
            <a:pPr fontAlgn="base"/>
            <a:r>
              <a:rPr lang="en-US" sz="2800" dirty="0"/>
              <a:t>Market segmentation strategy fits with modern marketing philosophy. If the marketer wants to satisfy his valued consumers, market segmentation is the only option. It is an essential condition for the successful modern marketing practice.</a:t>
            </a:r>
          </a:p>
          <a:p>
            <a:r>
              <a:rPr lang="en-US" sz="2800" dirty="0" smtClean="0"/>
              <a:t/>
            </a:r>
            <a:br>
              <a:rPr lang="en-US" sz="2800" dirty="0" smtClean="0"/>
            </a:br>
            <a:endParaRPr 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458200" cy="5693866"/>
          </a:xfrm>
          <a:prstGeom prst="rect">
            <a:avLst/>
          </a:prstGeom>
        </p:spPr>
        <p:txBody>
          <a:bodyPr wrap="square">
            <a:spAutoFit/>
          </a:bodyPr>
          <a:lstStyle/>
          <a:p>
            <a:pPr algn="just" fontAlgn="base"/>
            <a:r>
              <a:rPr lang="en-US" sz="2800" b="1" dirty="0"/>
              <a:t>5. Improved Profitability:</a:t>
            </a:r>
          </a:p>
          <a:p>
            <a:pPr algn="just" fontAlgn="base"/>
            <a:r>
              <a:rPr lang="en-US" sz="2800" dirty="0"/>
              <a:t>On the basis of the study on needs of specific group of buyers, the products are manufactured. Company can attract distinct groups of buyers and can increase sales. An increased sale has positive impact on its profitability</a:t>
            </a:r>
            <a:r>
              <a:rPr lang="en-US" sz="2800" dirty="0" smtClean="0"/>
              <a:t>.</a:t>
            </a:r>
          </a:p>
          <a:p>
            <a:pPr algn="just" fontAlgn="base"/>
            <a:endParaRPr lang="en-US" sz="2800" dirty="0"/>
          </a:p>
          <a:p>
            <a:pPr algn="just" fontAlgn="base"/>
            <a:r>
              <a:rPr lang="en-US" sz="2800" b="1" dirty="0"/>
              <a:t>6. Optimum Use of Productive Resources:</a:t>
            </a:r>
          </a:p>
          <a:p>
            <a:pPr algn="just" fontAlgn="base"/>
            <a:r>
              <a:rPr lang="en-US" sz="2800" dirty="0"/>
              <a:t>Market segmentation leads to effective use of the valuable resources. Resources are allocated and used exactly as per market needs, avoiding mismatching between what marketer offers and what the market needs. So, valuable resources like man, money, material, space, technology, time, etc., can be utilized more effectively.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1999" cy="3416320"/>
          </a:xfrm>
          <a:prstGeom prst="rect">
            <a:avLst/>
          </a:prstGeom>
        </p:spPr>
        <p:txBody>
          <a:bodyPr wrap="square">
            <a:spAutoFit/>
          </a:bodyPr>
          <a:lstStyle/>
          <a:p>
            <a:pPr fontAlgn="base"/>
            <a:endParaRPr lang="en-US" sz="5400" b="1" dirty="0" smtClean="0"/>
          </a:p>
          <a:p>
            <a:pPr fontAlgn="base"/>
            <a:endParaRPr lang="en-US" sz="5400" b="1" dirty="0" smtClean="0"/>
          </a:p>
          <a:p>
            <a:pPr fontAlgn="base"/>
            <a:endParaRPr lang="en-US" sz="5400" b="1" dirty="0" smtClean="0"/>
          </a:p>
          <a:p>
            <a:pPr fontAlgn="base"/>
            <a:r>
              <a:rPr lang="en-US" sz="5400" b="1" dirty="0" smtClean="0"/>
              <a:t>7</a:t>
            </a:r>
            <a:r>
              <a:rPr lang="en-US" sz="5400" b="1" dirty="0"/>
              <a:t>. Benefit of Specialization: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6124754"/>
          </a:xfrm>
          <a:prstGeom prst="rect">
            <a:avLst/>
          </a:prstGeom>
        </p:spPr>
        <p:txBody>
          <a:bodyPr wrap="square">
            <a:spAutoFit/>
          </a:bodyPr>
          <a:lstStyle/>
          <a:p>
            <a:pPr algn="just" fontAlgn="base"/>
            <a:r>
              <a:rPr lang="en-US" sz="2800" dirty="0"/>
              <a:t>It is easy to direct marketing efforts more clearly and specifically. Company designs its marketing </a:t>
            </a:r>
            <a:r>
              <a:rPr lang="en-US" sz="2800" dirty="0" err="1"/>
              <a:t>programme</a:t>
            </a:r>
            <a:r>
              <a:rPr lang="en-US" sz="2800" dirty="0"/>
              <a:t> for different products and for various groups of buyers. Specialization in production and marketing can offer a lot of benefits to the company</a:t>
            </a:r>
            <a:r>
              <a:rPr lang="en-US" sz="2800" dirty="0" smtClean="0"/>
              <a:t>.</a:t>
            </a:r>
          </a:p>
          <a:p>
            <a:pPr algn="just" fontAlgn="base"/>
            <a:endParaRPr lang="en-US" sz="2800" dirty="0" smtClean="0"/>
          </a:p>
          <a:p>
            <a:pPr algn="just" fontAlgn="base"/>
            <a:endParaRPr lang="en-US" sz="2800" dirty="0"/>
          </a:p>
          <a:p>
            <a:pPr algn="just" fontAlgn="base"/>
            <a:r>
              <a:rPr lang="en-US" sz="2800" b="1" dirty="0"/>
              <a:t>8. High Competitiveness:</a:t>
            </a:r>
          </a:p>
          <a:p>
            <a:pPr algn="just" fontAlgn="base"/>
            <a:r>
              <a:rPr lang="en-US" sz="2800" dirty="0"/>
              <a:t>As a result of market segmentation, a company can treat its consumers more effectively than competitors. It improves competitive strength of the company. Company can respond strongly to the competitor; can prevent the entry of competitors; or can defeat competitors. Company can create and maintain the loyal consumers for long period of time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458200" cy="5632311"/>
          </a:xfrm>
          <a:prstGeom prst="rect">
            <a:avLst/>
          </a:prstGeom>
        </p:spPr>
        <p:txBody>
          <a:bodyPr wrap="square">
            <a:spAutoFit/>
          </a:bodyPr>
          <a:lstStyle/>
          <a:p>
            <a:pPr fontAlgn="base"/>
            <a:r>
              <a:rPr lang="en-US" sz="3600" b="1" dirty="0"/>
              <a:t>9. Collection of Valuable Information:</a:t>
            </a:r>
          </a:p>
          <a:p>
            <a:pPr fontAlgn="base"/>
            <a:r>
              <a:rPr lang="en-US" sz="3600" dirty="0"/>
              <a:t>Market segmentation process elicits a lot of valuable information for the company. </a:t>
            </a:r>
            <a:endParaRPr lang="en-US" sz="3600" dirty="0" smtClean="0"/>
          </a:p>
          <a:p>
            <a:pPr fontAlgn="base"/>
            <a:endParaRPr lang="en-US" sz="3600" dirty="0" smtClean="0"/>
          </a:p>
          <a:p>
            <a:pPr fontAlgn="base"/>
            <a:r>
              <a:rPr lang="en-US" sz="3600" dirty="0" smtClean="0"/>
              <a:t>Such </a:t>
            </a:r>
            <a:r>
              <a:rPr lang="en-US" sz="3600" dirty="0"/>
              <a:t>information is instrumental for marketing research, product development, and evaluation of marketing activities. </a:t>
            </a:r>
            <a:endParaRPr lang="en-US" sz="3600" dirty="0" smtClean="0"/>
          </a:p>
          <a:p>
            <a:pPr fontAlgn="base"/>
            <a:endParaRPr lang="en-US" sz="3600" dirty="0" smtClean="0"/>
          </a:p>
          <a:p>
            <a:pPr fontAlgn="base"/>
            <a:r>
              <a:rPr lang="en-US" sz="3600" dirty="0" smtClean="0"/>
              <a:t>It </a:t>
            </a:r>
            <a:r>
              <a:rPr lang="en-US" sz="3600" dirty="0"/>
              <a:t>is also useful for measuring effectiveness of sales and distribution facilities.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13</TotalTime>
  <Words>767</Words>
  <Application>Microsoft Office PowerPoint</Application>
  <PresentationFormat>On-screen Show (4:3)</PresentationFormat>
  <Paragraphs>82</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Equity</vt:lpstr>
      <vt:lpstr>Benefits of Market Segmentation </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Benefits of Market Segmentation </dc:title>
  <dc:creator>Ashutosh</dc:creator>
  <cp:lastModifiedBy>Ashutosh</cp:lastModifiedBy>
  <cp:revision>4</cp:revision>
  <dcterms:created xsi:type="dcterms:W3CDTF">2020-04-23T14:15:01Z</dcterms:created>
  <dcterms:modified xsi:type="dcterms:W3CDTF">2020-04-25T04:46:45Z</dcterms:modified>
</cp:coreProperties>
</file>