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5AEC9065-A021-4AF2-AF8A-19AE25C06172}" type="datetimeFigureOut">
              <a:rPr lang="en-US" smtClean="0"/>
              <a:pPr/>
              <a:t>5/7/2020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DEBB5B34-0EF7-41F7-9120-E794300A24FA}"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AEC9065-A021-4AF2-AF8A-19AE25C06172}" type="datetimeFigureOut">
              <a:rPr lang="en-US" smtClean="0"/>
              <a:pPr/>
              <a:t>5/7/2020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BB5B34-0EF7-41F7-9120-E794300A24F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AEC9065-A021-4AF2-AF8A-19AE25C06172}" type="datetimeFigureOut">
              <a:rPr lang="en-US" smtClean="0"/>
              <a:pPr/>
              <a:t>5/7/2020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BB5B34-0EF7-41F7-9120-E794300A24F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5AEC9065-A021-4AF2-AF8A-19AE25C06172}" type="datetimeFigureOut">
              <a:rPr lang="en-US" smtClean="0"/>
              <a:pPr/>
              <a:t>5/7/2020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BB5B34-0EF7-41F7-9120-E794300A24FA}"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5AEC9065-A021-4AF2-AF8A-19AE25C06172}" type="datetimeFigureOut">
              <a:rPr lang="en-US" smtClean="0"/>
              <a:pPr/>
              <a:t>5/7/2020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DEBB5B34-0EF7-41F7-9120-E794300A24FA}"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5AEC9065-A021-4AF2-AF8A-19AE25C06172}" type="datetimeFigureOut">
              <a:rPr lang="en-US" smtClean="0"/>
              <a:pPr/>
              <a:t>5/7/2020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BB5B34-0EF7-41F7-9120-E794300A24FA}"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5AEC9065-A021-4AF2-AF8A-19AE25C06172}" type="datetimeFigureOut">
              <a:rPr lang="en-US" smtClean="0"/>
              <a:pPr/>
              <a:t>5/7/2020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EBB5B34-0EF7-41F7-9120-E794300A24FA}"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5AEC9065-A021-4AF2-AF8A-19AE25C06172}" type="datetimeFigureOut">
              <a:rPr lang="en-US" smtClean="0"/>
              <a:pPr/>
              <a:t>5/7/2020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EBB5B34-0EF7-41F7-9120-E794300A24F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AEC9065-A021-4AF2-AF8A-19AE25C06172}" type="datetimeFigureOut">
              <a:rPr lang="en-US" smtClean="0"/>
              <a:pPr/>
              <a:t>5/7/2020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EBB5B34-0EF7-41F7-9120-E794300A24F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5AEC9065-A021-4AF2-AF8A-19AE25C06172}" type="datetimeFigureOut">
              <a:rPr lang="en-US" smtClean="0"/>
              <a:pPr/>
              <a:t>5/7/2020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BB5B34-0EF7-41F7-9120-E794300A24FA}"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5AEC9065-A021-4AF2-AF8A-19AE25C06172}" type="datetimeFigureOut">
              <a:rPr lang="en-US" smtClean="0"/>
              <a:pPr/>
              <a:t>5/7/2020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DEBB5B34-0EF7-41F7-9120-E794300A24FA}"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5AEC9065-A021-4AF2-AF8A-19AE25C06172}" type="datetimeFigureOut">
              <a:rPr lang="en-US" smtClean="0"/>
              <a:pPr/>
              <a:t>5/7/2020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DEBB5B34-0EF7-41F7-9120-E794300A24F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educba.com/10-awesome-business-development-strategies/"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hyperlink" Target="https://www.educba.com/service-marketing-strategies/" TargetMode="External"/><Relationship Id="rId2" Type="http://schemas.openxmlformats.org/officeDocument/2006/relationships/hyperlink" Target="https://www.educba.com/course/tracking-color-correction-natron/" TargetMode="Externa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hyperlink" Target="https://www.educba.com/insurance-agent-vs-insurance-broker/"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hyperlink" Target="https://www.educba.com/course/how-to-name-your-brand/" TargetMode="External"/><Relationship Id="rId2" Type="http://schemas.openxmlformats.org/officeDocument/2006/relationships/hyperlink" Target="https://www.educba.com/customer-support/" TargetMode="Externa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hyperlink" Target="https://www.educba.com/course/inventory-management/" TargetMode="Externa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hyperlink" Target="https://www.educba.com/global-marketing-strategy/" TargetMode="Externa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hyperlink" Target="https://www.educba.com/course/commercial-banking-module-2-bank-customer-relationship-management/"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hyperlink" Target="https://www.educba.com/marketing-strategies-in-business/"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 y="3200400"/>
            <a:ext cx="7391400" cy="3276600"/>
          </a:xfrm>
        </p:spPr>
        <p:txBody>
          <a:bodyPr>
            <a:normAutofit fontScale="92500" lnSpcReduction="1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lstStyle/>
          <a:p>
            <a:r>
              <a:rPr lang="en-US" dirty="0" smtClean="0"/>
              <a:t>Unlocking Rural </a:t>
            </a:r>
            <a:r>
              <a:rPr lang="en-US" smtClean="0"/>
              <a:t>Market Potential </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799"/>
            <a:ext cx="8534400" cy="5509200"/>
          </a:xfrm>
          <a:prstGeom prst="rect">
            <a:avLst/>
          </a:prstGeom>
        </p:spPr>
        <p:txBody>
          <a:bodyPr wrap="square">
            <a:spAutoFit/>
          </a:bodyPr>
          <a:lstStyle/>
          <a:p>
            <a:pPr algn="just"/>
            <a:r>
              <a:rPr lang="en-US" sz="3200" b="1" dirty="0" smtClean="0"/>
              <a:t>Step #4. Developing Rural Marketing </a:t>
            </a:r>
            <a:r>
              <a:rPr lang="en-US" sz="3200" b="1" dirty="0" smtClean="0"/>
              <a:t>Strategies</a:t>
            </a:r>
          </a:p>
          <a:p>
            <a:pPr algn="just"/>
            <a:endParaRPr lang="en-US" sz="3200" b="1" dirty="0" smtClean="0"/>
          </a:p>
          <a:p>
            <a:pPr algn="just"/>
            <a:r>
              <a:rPr lang="en-US" sz="3200" dirty="0" smtClean="0"/>
              <a:t>One should focus on the rural market development of organizational and </a:t>
            </a:r>
            <a:r>
              <a:rPr lang="en-US" sz="3200" dirty="0" smtClean="0">
                <a:hlinkClick r:id="rId2"/>
              </a:rPr>
              <a:t>management strategies</a:t>
            </a:r>
            <a:r>
              <a:rPr lang="en-US" sz="3200" dirty="0" smtClean="0"/>
              <a:t> to make one’s business in rural areas. This may include building a special division to look after the matters of the rural area marketing; development of regional units in the rural areas; identify rural talent and train and develop them into potential marketing executives, as they are from the rural background and understand the mindset of the rural population better than anyone else. </a:t>
            </a:r>
            <a:endParaRPr lang="en-US" sz="32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534400" cy="6001643"/>
          </a:xfrm>
          <a:prstGeom prst="rect">
            <a:avLst/>
          </a:prstGeom>
        </p:spPr>
        <p:txBody>
          <a:bodyPr wrap="square">
            <a:spAutoFit/>
          </a:bodyPr>
          <a:lstStyle/>
          <a:p>
            <a:pPr algn="just"/>
            <a:r>
              <a:rPr lang="en-US" sz="3200" dirty="0" smtClean="0"/>
              <a:t>They are locals who know the area well, therefore can move around with much comfort and ease. Dedicate and define the job of every person, who does what and how to maintain coordination between the different employees and departments of the company. An </a:t>
            </a:r>
            <a:r>
              <a:rPr lang="en-US" sz="3200" dirty="0" smtClean="0">
                <a:hlinkClick r:id="rId2"/>
              </a:rPr>
              <a:t>efficient tracking system</a:t>
            </a:r>
            <a:r>
              <a:rPr lang="en-US" sz="3200" dirty="0" smtClean="0"/>
              <a:t> should be developed to track the performance of every co-worker. And there should regular updating of the progress made; about new technological advancements; </a:t>
            </a:r>
            <a:r>
              <a:rPr lang="en-US" sz="3200" dirty="0" smtClean="0">
                <a:hlinkClick r:id="rId3"/>
              </a:rPr>
              <a:t>new marketing strategies</a:t>
            </a:r>
            <a:r>
              <a:rPr lang="en-US" sz="3200" dirty="0" smtClean="0"/>
              <a:t>. The various problems encountered and how they were resolved. Rural marketing strategies should be developed to predict future sales and profit.</a:t>
            </a:r>
            <a:endParaRPr lang="en-US" sz="32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599"/>
            <a:ext cx="8610600" cy="6247864"/>
          </a:xfrm>
          <a:prstGeom prst="rect">
            <a:avLst/>
          </a:prstGeom>
        </p:spPr>
        <p:txBody>
          <a:bodyPr wrap="square">
            <a:spAutoFit/>
          </a:bodyPr>
          <a:lstStyle/>
          <a:p>
            <a:pPr algn="just"/>
            <a:r>
              <a:rPr lang="en-US" sz="4000" b="1" dirty="0" smtClean="0"/>
              <a:t>Step #5. Approach the locals</a:t>
            </a:r>
          </a:p>
          <a:p>
            <a:pPr algn="just"/>
            <a:r>
              <a:rPr lang="en-US" sz="4000" dirty="0" smtClean="0"/>
              <a:t>Another effective way to tap potential customers is with the help of local people in the rural areas. One can train them in their business, marketing strategies and provide them with employment at the same time. You can develop a team of rural youth or </a:t>
            </a:r>
            <a:r>
              <a:rPr lang="en-US" sz="4000" dirty="0" err="1" smtClean="0"/>
              <a:t>Grameen</a:t>
            </a:r>
            <a:r>
              <a:rPr lang="en-US" sz="4000" dirty="0" smtClean="0"/>
              <a:t> </a:t>
            </a:r>
            <a:r>
              <a:rPr lang="en-US" sz="4000" dirty="0" err="1" smtClean="0"/>
              <a:t>mitras</a:t>
            </a:r>
            <a:r>
              <a:rPr lang="en-US" sz="4000" dirty="0" smtClean="0"/>
              <a:t>, who can go to the remote areas with your rural market and services and identify and add potential customers. </a:t>
            </a:r>
            <a:endParaRPr lang="en-US" sz="40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610600" cy="6124754"/>
          </a:xfrm>
          <a:prstGeom prst="rect">
            <a:avLst/>
          </a:prstGeom>
        </p:spPr>
        <p:txBody>
          <a:bodyPr wrap="square">
            <a:spAutoFit/>
          </a:bodyPr>
          <a:lstStyle/>
          <a:p>
            <a:pPr algn="just"/>
            <a:r>
              <a:rPr lang="en-US" sz="2800" dirty="0" smtClean="0"/>
              <a:t>These</a:t>
            </a:r>
            <a:r>
              <a:rPr lang="en-US" sz="2800" dirty="0" smtClean="0">
                <a:hlinkClick r:id="rId2"/>
              </a:rPr>
              <a:t> people can be insurance agents</a:t>
            </a:r>
            <a:r>
              <a:rPr lang="en-US" sz="2800" dirty="0" smtClean="0"/>
              <a:t>, bank </a:t>
            </a:r>
            <a:r>
              <a:rPr lang="en-US" sz="2800" dirty="0" err="1" smtClean="0"/>
              <a:t>mitras</a:t>
            </a:r>
            <a:r>
              <a:rPr lang="en-US" sz="2800" dirty="0" smtClean="0"/>
              <a:t>, local teachers, social workers, </a:t>
            </a:r>
            <a:r>
              <a:rPr lang="en-US" sz="2800" dirty="0" err="1" smtClean="0"/>
              <a:t>krishak</a:t>
            </a:r>
            <a:r>
              <a:rPr lang="en-US" sz="2800" dirty="0" smtClean="0"/>
              <a:t> </a:t>
            </a:r>
            <a:r>
              <a:rPr lang="en-US" sz="2800" dirty="0" err="1" smtClean="0"/>
              <a:t>mitras</a:t>
            </a:r>
            <a:r>
              <a:rPr lang="en-US" sz="2800" dirty="0" smtClean="0"/>
              <a:t> or anyone who already cover the rural population for their own business. Some companies have adopted the village entrepreneur model, wherein they empower the local small-scale businessmen and provide them with mini-stores or minimum rural market infrastructure to function</a:t>
            </a:r>
            <a:r>
              <a:rPr lang="en-US" sz="2800" dirty="0" smtClean="0"/>
              <a:t>.</a:t>
            </a:r>
          </a:p>
          <a:p>
            <a:pPr algn="just"/>
            <a:r>
              <a:rPr lang="en-US" sz="2800" dirty="0" smtClean="0"/>
              <a:t> </a:t>
            </a:r>
            <a:r>
              <a:rPr lang="en-US" sz="2800" dirty="0" smtClean="0"/>
              <a:t>Similarly, various financial institutions like banks, have provided employment to the unemployed youth in the form of bank </a:t>
            </a:r>
            <a:r>
              <a:rPr lang="en-US" sz="2800" dirty="0" err="1" smtClean="0"/>
              <a:t>mitras</a:t>
            </a:r>
            <a:r>
              <a:rPr lang="en-US" sz="2800" dirty="0" smtClean="0"/>
              <a:t>, these bank </a:t>
            </a:r>
            <a:r>
              <a:rPr lang="en-US" sz="2800" dirty="0" err="1" smtClean="0"/>
              <a:t>mitras</a:t>
            </a:r>
            <a:r>
              <a:rPr lang="en-US" sz="2800" dirty="0" smtClean="0"/>
              <a:t> identify potential clients for loans, the opening of bank accounts and sale of insurance policies. The companies provide the bank </a:t>
            </a:r>
            <a:r>
              <a:rPr lang="en-US" sz="2800" dirty="0" err="1" smtClean="0"/>
              <a:t>mitras</a:t>
            </a:r>
            <a:r>
              <a:rPr lang="en-US" sz="2800" dirty="0" smtClean="0"/>
              <a:t> with the appropriate technology and information, which they use to tap new customers.</a:t>
            </a:r>
            <a:endParaRPr lang="en-US" sz="28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5262979"/>
          </a:xfrm>
          <a:prstGeom prst="rect">
            <a:avLst/>
          </a:prstGeom>
        </p:spPr>
        <p:txBody>
          <a:bodyPr wrap="square">
            <a:spAutoFit/>
          </a:bodyPr>
          <a:lstStyle/>
          <a:p>
            <a:pPr algn="just"/>
            <a:r>
              <a:rPr lang="en-US" sz="2800" b="1" dirty="0" smtClean="0"/>
              <a:t>Step #6. Connect with Channel </a:t>
            </a:r>
            <a:r>
              <a:rPr lang="en-US" sz="2800" b="1" dirty="0" smtClean="0"/>
              <a:t>Partners</a:t>
            </a:r>
          </a:p>
          <a:p>
            <a:pPr algn="just"/>
            <a:endParaRPr lang="en-US" sz="2800" b="1" dirty="0" smtClean="0"/>
          </a:p>
          <a:p>
            <a:pPr algn="just"/>
            <a:r>
              <a:rPr lang="en-US" sz="2800" dirty="0" smtClean="0"/>
              <a:t>Another important factor that needs to be considered is developing a bond with channel partners. This can be done by understanding the diverse needs and requirements of the distributors and retailers in the rural areas. They should be then trained in the fields of shop management; efficient distribution strategies; efficient sales strategies; management of stock; how to tap potential customers and how to retain the existing ones; how to identify new requirements and customer trends and work accordingly; and; </a:t>
            </a:r>
            <a:r>
              <a:rPr lang="en-US" sz="2800" dirty="0" smtClean="0">
                <a:hlinkClick r:id="rId2"/>
              </a:rPr>
              <a:t>customer satisfaction</a:t>
            </a:r>
            <a:r>
              <a:rPr lang="en-US" sz="2800" dirty="0" smtClean="0"/>
              <a:t> and </a:t>
            </a:r>
            <a:r>
              <a:rPr lang="en-US" sz="2800" dirty="0" smtClean="0">
                <a:hlinkClick r:id="rId3"/>
              </a:rPr>
              <a:t>how to carry the brand name forward</a:t>
            </a:r>
            <a:r>
              <a:rPr lang="en-US" sz="2800" dirty="0" smtClean="0"/>
              <a:t>.</a:t>
            </a:r>
            <a:endParaRPr lang="en-US" sz="28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5693866"/>
          </a:xfrm>
          <a:prstGeom prst="rect">
            <a:avLst/>
          </a:prstGeom>
        </p:spPr>
        <p:txBody>
          <a:bodyPr wrap="square">
            <a:spAutoFit/>
          </a:bodyPr>
          <a:lstStyle/>
          <a:p>
            <a:pPr algn="just"/>
            <a:r>
              <a:rPr lang="en-US" sz="2800" b="1" dirty="0" smtClean="0"/>
              <a:t>Step #7. Identify Key Areas</a:t>
            </a:r>
          </a:p>
          <a:p>
            <a:pPr algn="just"/>
            <a:r>
              <a:rPr lang="en-US" sz="2800" dirty="0" smtClean="0"/>
              <a:t>Companies planning to enter the rural market products should identify the key areas where they can provide the best services to satisfy their rural customers. What are the requirements of the rural dwellers, for example, education, high standard of living at a low cost, health, sanitation, nutrition and so on</a:t>
            </a:r>
            <a:r>
              <a:rPr lang="en-US" sz="2800" dirty="0" smtClean="0"/>
              <a:t>?</a:t>
            </a:r>
          </a:p>
          <a:p>
            <a:pPr algn="just"/>
            <a:r>
              <a:rPr lang="en-US" sz="2800" dirty="0" smtClean="0"/>
              <a:t> </a:t>
            </a:r>
            <a:r>
              <a:rPr lang="en-US" sz="2800" dirty="0" smtClean="0"/>
              <a:t>For example in rural areas the electricity services are inappropriate, therefore the rural market development of appliance that can work on solar or any other alternative energy source; nutritional supplements at low cost to take care of malnutrition problems in women and children, production of easy and low cost sanitary products like sanitary napkins and so on.</a:t>
            </a:r>
            <a:endParaRPr lang="en-US" sz="28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6001643"/>
          </a:xfrm>
          <a:prstGeom prst="rect">
            <a:avLst/>
          </a:prstGeom>
        </p:spPr>
        <p:txBody>
          <a:bodyPr wrap="square">
            <a:spAutoFit/>
          </a:bodyPr>
          <a:lstStyle/>
          <a:p>
            <a:pPr algn="just"/>
            <a:r>
              <a:rPr lang="en-US" sz="4800" dirty="0" smtClean="0"/>
              <a:t> One can also develop teams of youth from the rural areas to educate the rural masses regarding these issues and how they can be tackled with the use of the rural market products manufactured by the company.</a:t>
            </a:r>
          </a:p>
          <a:p>
            <a:pPr algn="just"/>
            <a:r>
              <a:rPr lang="en-US" sz="4800" dirty="0" smtClean="0"/>
              <a:t/>
            </a:r>
            <a:br>
              <a:rPr lang="en-US" sz="4800" dirty="0" smtClean="0"/>
            </a:br>
            <a:endParaRPr lang="en-US" sz="48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458200" cy="6001643"/>
          </a:xfrm>
          <a:prstGeom prst="rect">
            <a:avLst/>
          </a:prstGeom>
        </p:spPr>
        <p:txBody>
          <a:bodyPr wrap="square">
            <a:spAutoFit/>
          </a:bodyPr>
          <a:lstStyle/>
          <a:p>
            <a:pPr algn="just"/>
            <a:r>
              <a:rPr lang="en-US" sz="3200" b="1" dirty="0" smtClean="0"/>
              <a:t>Step #8. Develop Service </a:t>
            </a:r>
            <a:r>
              <a:rPr lang="en-US" sz="3200" b="1" dirty="0" smtClean="0"/>
              <a:t>Infrastructures</a:t>
            </a:r>
          </a:p>
          <a:p>
            <a:pPr algn="just"/>
            <a:endParaRPr lang="en-US" sz="3200" b="1" dirty="0" smtClean="0"/>
          </a:p>
          <a:p>
            <a:pPr algn="just"/>
            <a:r>
              <a:rPr lang="en-US" sz="3200" dirty="0" smtClean="0"/>
              <a:t>As rural areas are inaccessible and remote, a company trying to tap the rural market products should develop adequate and efficient service infrastructures. This can be done by hiring locals for no-frills support in the villages. Efforts should also be made to deliver the services at a low cost. This can be done by training the locals in the repair and maintenance services. Spares parts should be easily available at affordable prices. Or the mobile van strategy can also be used to cater to the servicing problems of the rural dwellers.</a:t>
            </a:r>
            <a:endParaRPr lang="en-US" sz="32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1"/>
            <a:ext cx="8686800" cy="5016758"/>
          </a:xfrm>
          <a:prstGeom prst="rect">
            <a:avLst/>
          </a:prstGeom>
        </p:spPr>
        <p:txBody>
          <a:bodyPr wrap="square">
            <a:spAutoFit/>
          </a:bodyPr>
          <a:lstStyle/>
          <a:p>
            <a:pPr algn="just"/>
            <a:r>
              <a:rPr lang="en-US" sz="4000" b="1" dirty="0" smtClean="0"/>
              <a:t>Step #9. Develop Community rural market </a:t>
            </a:r>
            <a:r>
              <a:rPr lang="en-US" sz="4000" b="1" dirty="0" smtClean="0"/>
              <a:t>Infrastructures</a:t>
            </a:r>
          </a:p>
          <a:p>
            <a:pPr algn="just"/>
            <a:endParaRPr lang="en-US" sz="4000" b="1" dirty="0" smtClean="0"/>
          </a:p>
          <a:p>
            <a:pPr algn="just"/>
            <a:r>
              <a:rPr lang="en-US" sz="4000" dirty="0" smtClean="0"/>
              <a:t>A company can also develop a long-lasting relationship with their customers by developing community infrastructures and facilities for the development of the community as a whole. </a:t>
            </a:r>
            <a:endParaRPr lang="en-US" sz="40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1"/>
            <a:ext cx="8534400" cy="5632311"/>
          </a:xfrm>
          <a:prstGeom prst="rect">
            <a:avLst/>
          </a:prstGeom>
        </p:spPr>
        <p:txBody>
          <a:bodyPr wrap="square">
            <a:spAutoFit/>
          </a:bodyPr>
          <a:lstStyle/>
          <a:p>
            <a:pPr algn="just"/>
            <a:r>
              <a:rPr lang="en-US" sz="4000" dirty="0" smtClean="0"/>
              <a:t>For example of the construction of dispensaries, health care programmes, providing scholarships or financial aid to the bright deserving students. Providing employment to the unemployed rural youth, organizing workshops for better harvests, modern technologies, how to best utilize the available resources, how to conserve them; or various issues specific to the rural population</a:t>
            </a:r>
            <a:endParaRPr lang="en-US" sz="4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610600" cy="5632311"/>
          </a:xfrm>
          <a:prstGeom prst="rect">
            <a:avLst/>
          </a:prstGeom>
        </p:spPr>
        <p:txBody>
          <a:bodyPr wrap="square">
            <a:spAutoFit/>
          </a:bodyPr>
          <a:lstStyle/>
          <a:p>
            <a:r>
              <a:rPr lang="en-US" sz="6000" dirty="0" smtClean="0"/>
              <a:t>Rural market products in India have great potential. </a:t>
            </a:r>
            <a:endParaRPr lang="en-US" sz="6000" dirty="0" smtClean="0"/>
          </a:p>
          <a:p>
            <a:endParaRPr lang="en-US" sz="6000" dirty="0" smtClean="0"/>
          </a:p>
          <a:p>
            <a:r>
              <a:rPr lang="en-US" sz="6000" dirty="0" smtClean="0"/>
              <a:t>The </a:t>
            </a:r>
            <a:r>
              <a:rPr lang="en-US" sz="6000" dirty="0" smtClean="0"/>
              <a:t>following steps can facilitate the unlocking of the rural market potential:</a:t>
            </a:r>
            <a:endParaRPr lang="en-US" sz="60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610600" cy="5016758"/>
          </a:xfrm>
          <a:prstGeom prst="rect">
            <a:avLst/>
          </a:prstGeom>
        </p:spPr>
        <p:txBody>
          <a:bodyPr wrap="square">
            <a:spAutoFit/>
          </a:bodyPr>
          <a:lstStyle/>
          <a:p>
            <a:pPr algn="just"/>
            <a:r>
              <a:rPr lang="en-US" sz="3200" b="1" dirty="0" smtClean="0"/>
              <a:t>Step #10. Inventory Management</a:t>
            </a:r>
          </a:p>
          <a:p>
            <a:pPr algn="just"/>
            <a:r>
              <a:rPr lang="en-US" sz="3200" dirty="0" smtClean="0">
                <a:hlinkClick r:id="rId2"/>
              </a:rPr>
              <a:t>Inventory management</a:t>
            </a:r>
            <a:r>
              <a:rPr lang="en-US" sz="3200" dirty="0" smtClean="0"/>
              <a:t> is an important aspect for the success of any rural business. One needs to have a regular update of the rural market products which need ordering; update of which rural market products are most in demand and popular; information about which product is popular in which age group; Information about which rural market products work efficiently without any problems, and which rural market products require regular servicing and replacement of spare parts. </a:t>
            </a:r>
            <a:endParaRPr lang="en-US" sz="32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6247864"/>
          </a:xfrm>
          <a:prstGeom prst="rect">
            <a:avLst/>
          </a:prstGeom>
        </p:spPr>
        <p:txBody>
          <a:bodyPr wrap="square">
            <a:spAutoFit/>
          </a:bodyPr>
          <a:lstStyle/>
          <a:p>
            <a:pPr algn="just"/>
            <a:r>
              <a:rPr lang="en-US" sz="4000" dirty="0" smtClean="0"/>
              <a:t>Which rural market products are more cost-effective and fulfill the satisfaction level of the customers. All these aspects provide a transparent view of the products of the company; how they can be improved to cater to the needs of the customers; what modifications are required in the production, sales and marketing strategies to attract potential customers and retain the existing ones.</a:t>
            </a:r>
            <a:endParaRPr lang="en-US" sz="40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6186309"/>
          </a:xfrm>
          <a:prstGeom prst="rect">
            <a:avLst/>
          </a:prstGeom>
        </p:spPr>
        <p:txBody>
          <a:bodyPr wrap="square">
            <a:spAutoFit/>
          </a:bodyPr>
          <a:lstStyle/>
          <a:p>
            <a:pPr algn="just"/>
            <a:r>
              <a:rPr lang="en-US" sz="3600" dirty="0" smtClean="0"/>
              <a:t>With the growth in the </a:t>
            </a:r>
            <a:r>
              <a:rPr lang="en-US" sz="3600" dirty="0" smtClean="0">
                <a:hlinkClick r:id="rId2"/>
              </a:rPr>
              <a:t>global market</a:t>
            </a:r>
            <a:r>
              <a:rPr lang="en-US" sz="3600" dirty="0" smtClean="0"/>
              <a:t>, the rural market has also grown at a drastic rate. It is estimated that the rural dwellers have a high rate of consumption as compared to the urban counterparts. There is the vast difference in the rural market </a:t>
            </a:r>
            <a:r>
              <a:rPr lang="en-US" sz="3600" dirty="0" err="1" smtClean="0"/>
              <a:t>vs</a:t>
            </a:r>
            <a:r>
              <a:rPr lang="en-US" sz="3600" dirty="0" smtClean="0"/>
              <a:t> urban market pattern. It is very difficult to establish oneself in the rural market; as there are a lot of problems associated with it, like inadequate infrastructure, lack of electricity, inappropriate distribution channels, mass illiteracy and so on. </a:t>
            </a:r>
            <a:endParaRPr lang="en-US" sz="36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5632311"/>
          </a:xfrm>
          <a:prstGeom prst="rect">
            <a:avLst/>
          </a:prstGeom>
        </p:spPr>
        <p:txBody>
          <a:bodyPr wrap="square">
            <a:spAutoFit/>
          </a:bodyPr>
          <a:lstStyle/>
          <a:p>
            <a:pPr algn="just"/>
            <a:r>
              <a:rPr lang="en-US" sz="3600" dirty="0" smtClean="0"/>
              <a:t>One needs to develop numerous creative rural marketing strategies to attract the rural customers; proper distribution channels need to be identifies; rural market research needs to be done to identify potential customers and techniques need to be developed to retain the existing customers; Local resource persons or talents need to be identified who can carry your message and image of the product among the rural population, so that they are able to identify with your product or services.</a:t>
            </a:r>
            <a:endParaRPr lang="en-US" sz="36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0"/>
            <a:ext cx="8534400" cy="6247864"/>
          </a:xfrm>
          <a:prstGeom prst="rect">
            <a:avLst/>
          </a:prstGeom>
        </p:spPr>
        <p:txBody>
          <a:bodyPr wrap="square">
            <a:spAutoFit/>
          </a:bodyPr>
          <a:lstStyle/>
          <a:p>
            <a:r>
              <a:rPr lang="en-US" sz="4000" b="1" dirty="0" smtClean="0"/>
              <a:t>Step #1. Developing an appropriate distribution </a:t>
            </a:r>
            <a:r>
              <a:rPr lang="en-US" sz="4000" b="1" dirty="0" smtClean="0"/>
              <a:t>channel</a:t>
            </a:r>
          </a:p>
          <a:p>
            <a:endParaRPr lang="en-US" sz="4000" b="1" dirty="0" smtClean="0"/>
          </a:p>
          <a:p>
            <a:r>
              <a:rPr lang="en-US" sz="4000" dirty="0" smtClean="0"/>
              <a:t>For this one needs to identify efficient ways to take their goods and services to the rural population. Companies should focus on the building of distribution channels in such a way that every individual in the rural setting is able to access their rural market products and services. </a:t>
            </a:r>
            <a:endParaRPr lang="en-US" sz="4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458200" cy="5632311"/>
          </a:xfrm>
          <a:prstGeom prst="rect">
            <a:avLst/>
          </a:prstGeom>
        </p:spPr>
        <p:txBody>
          <a:bodyPr wrap="square">
            <a:spAutoFit/>
          </a:bodyPr>
          <a:lstStyle/>
          <a:p>
            <a:pPr algn="just"/>
            <a:r>
              <a:rPr lang="en-US" sz="4000" dirty="0" smtClean="0"/>
              <a:t>This can be done by developing a multilayer distribution system. Different methods can be used to reach the diverse rural dwellers, it can be conventional distribution, or the goods and services can be distributed by small sub-distributors; or the goods can be distributed through van or vehicular delivery, this distribution channel is very effective in inaccessible out of reach areas. </a:t>
            </a:r>
            <a:endParaRPr lang="en-US" sz="4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52401"/>
            <a:ext cx="8382000" cy="6986528"/>
          </a:xfrm>
          <a:prstGeom prst="rect">
            <a:avLst/>
          </a:prstGeom>
        </p:spPr>
        <p:txBody>
          <a:bodyPr wrap="square">
            <a:spAutoFit/>
          </a:bodyPr>
          <a:lstStyle/>
          <a:p>
            <a:pPr algn="just"/>
            <a:r>
              <a:rPr lang="en-US" sz="3200" dirty="0" smtClean="0"/>
              <a:t>Retailers order through mobiles or other telecommunication technologies to order, and these can deliver the rural market products to these destinations. Still inaccessible and smaller rural micro markets, with low population and no proper road connectivity can be reached by two or three wheelers. </a:t>
            </a:r>
            <a:endParaRPr lang="en-US" sz="3200" dirty="0" smtClean="0"/>
          </a:p>
          <a:p>
            <a:pPr algn="just"/>
            <a:r>
              <a:rPr lang="en-US" sz="3200" dirty="0" smtClean="0"/>
              <a:t>These </a:t>
            </a:r>
            <a:r>
              <a:rPr lang="en-US" sz="3200" dirty="0" smtClean="0"/>
              <a:t>vehicles can make two or three visits to these retail kiosks for distribution of the goods whichever way the goods are distributed, one needs to build and develop an effective distribution strategy with diverse action plans to cater to the diverse needs and population in the rural areas.</a:t>
            </a:r>
          </a:p>
          <a:p>
            <a:pPr algn="just"/>
            <a:r>
              <a:rPr lang="en-US" sz="3200" dirty="0" smtClean="0"/>
              <a:t/>
            </a:r>
            <a:br>
              <a:rPr lang="en-US" sz="3200" dirty="0" smtClean="0"/>
            </a:br>
            <a:endParaRPr lang="en-US" sz="32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610600" cy="5693866"/>
          </a:xfrm>
          <a:prstGeom prst="rect">
            <a:avLst/>
          </a:prstGeom>
        </p:spPr>
        <p:txBody>
          <a:bodyPr wrap="square">
            <a:spAutoFit/>
          </a:bodyPr>
          <a:lstStyle/>
          <a:p>
            <a:r>
              <a:rPr lang="en-US" sz="2800" b="1" dirty="0" smtClean="0"/>
              <a:t>Step #2. Identify Prospective </a:t>
            </a:r>
            <a:r>
              <a:rPr lang="en-US" sz="2800" b="1" dirty="0" smtClean="0"/>
              <a:t>Clients</a:t>
            </a:r>
          </a:p>
          <a:p>
            <a:endParaRPr lang="en-US" sz="2800" b="1" dirty="0" smtClean="0"/>
          </a:p>
          <a:p>
            <a:r>
              <a:rPr lang="en-US" sz="2800" dirty="0" smtClean="0"/>
              <a:t>Identifying the prospective customers or clients is an important aspect, for the success of any business. This includes identification of customers who possess the highest rural market potential. A great deal of researching needs to be done in this process. One needs to identify the target group for each product; one needs to </a:t>
            </a:r>
            <a:r>
              <a:rPr lang="en-US" sz="2800" dirty="0" err="1" smtClean="0"/>
              <a:t>analyse</a:t>
            </a:r>
            <a:r>
              <a:rPr lang="en-US" sz="2800" dirty="0" smtClean="0"/>
              <a:t> the purchasing power of the family as a whole; the income level and the average finance or percentage of savings utilized for purchase of goods and services; the employment, under-employed and unemployment scenario of that area; identify the particular age group, class and their choices of the types of goods and rural products and so on.</a:t>
            </a:r>
            <a:endParaRPr lang="en-US" sz="2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610600" cy="6186309"/>
          </a:xfrm>
          <a:prstGeom prst="rect">
            <a:avLst/>
          </a:prstGeom>
        </p:spPr>
        <p:txBody>
          <a:bodyPr wrap="square">
            <a:spAutoFit/>
          </a:bodyPr>
          <a:lstStyle/>
          <a:p>
            <a:r>
              <a:rPr lang="en-US" sz="4400" b="1" dirty="0" smtClean="0"/>
              <a:t>Step #3. Gain </a:t>
            </a:r>
            <a:r>
              <a:rPr lang="en-US" sz="4400" b="1" dirty="0" smtClean="0"/>
              <a:t>Trust</a:t>
            </a:r>
          </a:p>
          <a:p>
            <a:endParaRPr lang="en-US" sz="4400" b="1" dirty="0" smtClean="0"/>
          </a:p>
          <a:p>
            <a:r>
              <a:rPr lang="en-US" sz="4400" dirty="0" smtClean="0"/>
              <a:t>One should focus on building trust among the masses rather than only focus on profit making. Once the trust is gained customers automatically become patrons for that particular good and service. They prefer to purchase goods under the same brand name. </a:t>
            </a:r>
            <a:endParaRPr lang="en-US" sz="4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686800" cy="5509200"/>
          </a:xfrm>
          <a:prstGeom prst="rect">
            <a:avLst/>
          </a:prstGeom>
        </p:spPr>
        <p:txBody>
          <a:bodyPr wrap="square">
            <a:spAutoFit/>
          </a:bodyPr>
          <a:lstStyle/>
          <a:p>
            <a:r>
              <a:rPr lang="en-US" sz="3200" dirty="0" smtClean="0"/>
              <a:t>One should focus on </a:t>
            </a:r>
            <a:r>
              <a:rPr lang="en-US" sz="3200" dirty="0" smtClean="0">
                <a:hlinkClick r:id="rId2"/>
              </a:rPr>
              <a:t>developing a long-term relationship with their customers</a:t>
            </a:r>
            <a:r>
              <a:rPr lang="en-US" sz="3200" dirty="0" smtClean="0"/>
              <a:t>, this can be done by providing them efficient, reliable and consistent services, the goods should be cost effective as well as the quality should be the best as compared to other such goods in the market. One should develop action plans to attract future prospective customers and also to retain the existing customers. This can be done in a number of ways, by giving the discount, giving special privileges to existing customers, providing them with cash back schemes and so on. </a:t>
            </a:r>
            <a:endParaRPr lang="en-US" sz="32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1"/>
            <a:ext cx="8610600" cy="5632311"/>
          </a:xfrm>
          <a:prstGeom prst="rect">
            <a:avLst/>
          </a:prstGeom>
        </p:spPr>
        <p:txBody>
          <a:bodyPr wrap="square">
            <a:spAutoFit/>
          </a:bodyPr>
          <a:lstStyle/>
          <a:p>
            <a:pPr algn="just"/>
            <a:r>
              <a:rPr lang="en-US" sz="4000" dirty="0" smtClean="0"/>
              <a:t>One can use the mobile van strategy to reach out to people in the far-flung areas where access to shops or outlets is not possible. Your rural </a:t>
            </a:r>
            <a:r>
              <a:rPr lang="en-US" sz="4000" dirty="0" smtClean="0">
                <a:hlinkClick r:id="rId2"/>
              </a:rPr>
              <a:t>marketing strategies</a:t>
            </a:r>
            <a:r>
              <a:rPr lang="en-US" sz="4000" dirty="0" smtClean="0"/>
              <a:t> should be such that people get satisfied with your services and can identify themselves with your company, and they refer your goods and services to others. Focus on building durable ties with your customers.</a:t>
            </a:r>
            <a:endParaRPr lang="en-US" sz="40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15</TotalTime>
  <Words>576</Words>
  <Application>Microsoft Office PowerPoint</Application>
  <PresentationFormat>On-screen Show (4:3)</PresentationFormat>
  <Paragraphs>86</Paragraphs>
  <Slides>23</Slides>
  <Notes>0</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Equity</vt:lpstr>
      <vt:lpstr>Unlocking Rural Market Potential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Rural Market Products </dc:title>
  <dc:creator>Ashutosh</dc:creator>
  <cp:lastModifiedBy>Ashutosh</cp:lastModifiedBy>
  <cp:revision>4</cp:revision>
  <dcterms:created xsi:type="dcterms:W3CDTF">2020-04-30T14:32:46Z</dcterms:created>
  <dcterms:modified xsi:type="dcterms:W3CDTF">2020-05-07T07:04:18Z</dcterms:modified>
</cp:coreProperties>
</file>