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32BAA479-7933-45BC-A219-EC711EB59EA6}"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E970754A-7971-4737-BA1D-B6FCA86CC219}"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2BAA479-7933-45BC-A219-EC711EB59EA6}"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0754A-7971-4737-BA1D-B6FCA86CC21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2BAA479-7933-45BC-A219-EC711EB59EA6}"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0754A-7971-4737-BA1D-B6FCA86CC21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2BAA479-7933-45BC-A219-EC711EB59EA6}"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0754A-7971-4737-BA1D-B6FCA86CC219}"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2BAA479-7933-45BC-A219-EC711EB59EA6}"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E970754A-7971-4737-BA1D-B6FCA86CC21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2BAA479-7933-45BC-A219-EC711EB59EA6}"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70754A-7971-4737-BA1D-B6FCA86CC219}"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2BAA479-7933-45BC-A219-EC711EB59EA6}"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70754A-7971-4737-BA1D-B6FCA86CC219}"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2BAA479-7933-45BC-A219-EC711EB59EA6}"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970754A-7971-4737-BA1D-B6FCA86CC21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AA479-7933-45BC-A219-EC711EB59EA6}"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970754A-7971-4737-BA1D-B6FCA86CC21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2BAA479-7933-45BC-A219-EC711EB59EA6}"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70754A-7971-4737-BA1D-B6FCA86CC219}"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2BAA479-7933-45BC-A219-EC711EB59EA6}"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E970754A-7971-4737-BA1D-B6FCA86CC219}"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32BAA479-7933-45BC-A219-EC711EB59EA6}"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E970754A-7971-4737-BA1D-B6FCA86CC21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4724400"/>
            <a:ext cx="7543800" cy="1752600"/>
          </a:xfrm>
        </p:spPr>
        <p:txBody>
          <a:bodyPr>
            <a:normAutofit fontScale="92500" lnSpcReduction="10000"/>
          </a:bodyPr>
          <a:lstStyle/>
          <a:p>
            <a:pPr algn="l"/>
            <a:r>
              <a:rPr lang="en-US" b="1" dirty="0" smtClean="0"/>
              <a:t>Prof(Dr</a:t>
            </a:r>
            <a:r>
              <a:rPr lang="en-US" b="1" dirty="0" smtClean="0"/>
              <a:t>)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b="1" dirty="0" smtClean="0"/>
              <a:t>Types of market segmentation</a:t>
            </a:r>
            <a:br>
              <a:rPr lang="en-US" b="1" dirty="0" smtClean="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7109639"/>
          </a:xfrm>
          <a:prstGeom prst="rect">
            <a:avLst/>
          </a:prstGeom>
        </p:spPr>
        <p:txBody>
          <a:bodyPr wrap="square">
            <a:spAutoFit/>
          </a:bodyPr>
          <a:lstStyle/>
          <a:p>
            <a:pPr fontAlgn="base"/>
            <a:r>
              <a:rPr lang="en-US" sz="2400" b="1" dirty="0" smtClean="0"/>
              <a:t>But people prefer different cars because they seek different benefits</a:t>
            </a:r>
            <a:r>
              <a:rPr lang="en-US" sz="2400" b="1" dirty="0" smtClean="0"/>
              <a:t>:</a:t>
            </a:r>
          </a:p>
          <a:p>
            <a:pPr fontAlgn="base"/>
            <a:endParaRPr lang="en-US" sz="2400" dirty="0" smtClean="0"/>
          </a:p>
          <a:p>
            <a:pPr fontAlgn="base"/>
            <a:r>
              <a:rPr lang="en-US" sz="2400" b="1" dirty="0" smtClean="0"/>
              <a:t>(а) Quality:</a:t>
            </a:r>
            <a:endParaRPr lang="en-US" sz="2400" dirty="0" smtClean="0"/>
          </a:p>
          <a:p>
            <a:pPr fontAlgn="base"/>
            <a:r>
              <a:rPr lang="en-US" sz="2400" dirty="0" smtClean="0"/>
              <a:t>There are people for whom the quality is important: they buy Mercedes Benz, Skoda Octavia</a:t>
            </a:r>
            <a:r>
              <a:rPr lang="en-US" sz="2400" dirty="0" smtClean="0"/>
              <a:t>.</a:t>
            </a:r>
          </a:p>
          <a:p>
            <a:pPr fontAlgn="base"/>
            <a:endParaRPr lang="en-US" sz="2400" dirty="0" smtClean="0"/>
          </a:p>
          <a:p>
            <a:pPr fontAlgn="base"/>
            <a:r>
              <a:rPr lang="en-US" sz="2400" b="1" dirty="0" smtClean="0"/>
              <a:t>(b) Service:</a:t>
            </a:r>
            <a:endParaRPr lang="en-US" sz="2400" dirty="0" smtClean="0"/>
          </a:p>
          <a:p>
            <a:pPr fontAlgn="base"/>
            <a:r>
              <a:rPr lang="en-US" sz="2400" dirty="0" smtClean="0"/>
              <a:t>People buy things to avail some specific service: they buy Ambassador Bullet-proof car</a:t>
            </a:r>
            <a:r>
              <a:rPr lang="en-US" sz="2400" dirty="0" smtClean="0"/>
              <a:t>.</a:t>
            </a:r>
          </a:p>
          <a:p>
            <a:pPr fontAlgn="base"/>
            <a:endParaRPr lang="en-US" sz="2400" dirty="0" smtClean="0"/>
          </a:p>
          <a:p>
            <a:pPr fontAlgn="base"/>
            <a:r>
              <a:rPr lang="en-US" sz="2400" b="1" dirty="0" smtClean="0"/>
              <a:t>(c) Economy:</a:t>
            </a:r>
            <a:endParaRPr lang="en-US" sz="2400" dirty="0" smtClean="0"/>
          </a:p>
          <a:p>
            <a:pPr fontAlgn="base"/>
            <a:r>
              <a:rPr lang="en-US" sz="2400" dirty="0" smtClean="0"/>
              <a:t>The price may be important deciding factor in case of any purchase: they buy </a:t>
            </a:r>
            <a:r>
              <a:rPr lang="en-US" sz="2400" dirty="0" err="1" smtClean="0"/>
              <a:t>Maruti</a:t>
            </a:r>
            <a:r>
              <a:rPr lang="en-US" sz="2400" dirty="0" smtClean="0"/>
              <a:t> 800</a:t>
            </a:r>
            <a:r>
              <a:rPr lang="en-US" sz="2400" dirty="0" smtClean="0"/>
              <a:t>.</a:t>
            </a:r>
          </a:p>
          <a:p>
            <a:pPr fontAlgn="base"/>
            <a:endParaRPr lang="en-US" sz="2400" dirty="0" smtClean="0"/>
          </a:p>
          <a:p>
            <a:pPr fontAlgn="base"/>
            <a:r>
              <a:rPr lang="en-US" sz="2400" b="1" dirty="0" smtClean="0"/>
              <a:t>(d) Specialty:</a:t>
            </a:r>
            <a:endParaRPr lang="en-US" sz="2400" dirty="0" smtClean="0"/>
          </a:p>
          <a:p>
            <a:pPr fontAlgn="base"/>
            <a:r>
              <a:rPr lang="en-US" sz="2400" dirty="0" smtClean="0"/>
              <a:t>People can be adventurous and sporty in purchase decisions: they by </a:t>
            </a:r>
            <a:r>
              <a:rPr lang="en-US" sz="2400" dirty="0" err="1" smtClean="0"/>
              <a:t>Ferari</a:t>
            </a:r>
            <a:r>
              <a:rPr lang="en-US" sz="2400" dirty="0" smtClean="0"/>
              <a:t>.</a:t>
            </a:r>
          </a:p>
          <a:p>
            <a:r>
              <a:rPr lang="en-US" sz="2400" dirty="0" smtClean="0"/>
              <a:t/>
            </a:r>
            <a:br>
              <a:rPr lang="en-US" sz="2400" dirty="0" smtClean="0"/>
            </a:b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458200" cy="4832092"/>
          </a:xfrm>
          <a:prstGeom prst="rect">
            <a:avLst/>
          </a:prstGeom>
        </p:spPr>
        <p:txBody>
          <a:bodyPr wrap="square">
            <a:spAutoFit/>
          </a:bodyPr>
          <a:lstStyle/>
          <a:p>
            <a:pPr algn="just"/>
            <a:r>
              <a:rPr lang="en-US" sz="4400" dirty="0"/>
              <a:t>The consumer market can be segmented on the basis of following categories viz. geographic, demographic, consumer behavioral, psychographic, etc. </a:t>
            </a:r>
            <a:endParaRPr lang="en-US" sz="4400" dirty="0" smtClean="0"/>
          </a:p>
          <a:p>
            <a:pPr algn="just"/>
            <a:endParaRPr lang="en-US" sz="4400" dirty="0" smtClean="0"/>
          </a:p>
          <a:p>
            <a:pPr algn="just"/>
            <a:r>
              <a:rPr lang="en-US" sz="4400" dirty="0" smtClean="0"/>
              <a:t>The </a:t>
            </a:r>
            <a:r>
              <a:rPr lang="en-US" sz="4400" dirty="0"/>
              <a:t>following are the most common forms of market segmentation practices.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1"/>
            <a:ext cx="8229600" cy="5016758"/>
          </a:xfrm>
          <a:prstGeom prst="rect">
            <a:avLst/>
          </a:prstGeom>
        </p:spPr>
        <p:txBody>
          <a:bodyPr wrap="square">
            <a:spAutoFit/>
          </a:bodyPr>
          <a:lstStyle/>
          <a:p>
            <a:pPr algn="just"/>
            <a:r>
              <a:rPr lang="en-US" sz="3200" b="1" dirty="0"/>
              <a:t>Demographic </a:t>
            </a:r>
            <a:r>
              <a:rPr lang="en-US" sz="3200" b="1" dirty="0" smtClean="0"/>
              <a:t>Segmentation</a:t>
            </a:r>
          </a:p>
          <a:p>
            <a:pPr algn="just"/>
            <a:endParaRPr lang="en-US" sz="3200" b="1" dirty="0"/>
          </a:p>
          <a:p>
            <a:pPr algn="just"/>
            <a:r>
              <a:rPr lang="en-US" sz="3200" dirty="0"/>
              <a:t>Here, marketing manager differentiate the groups of customers on the basis of demographic variables viz. age, gender, ethnicity, family size, family life cycle, martial status, education, race, religion, language, income, occupation, etc. The variables used for demographic segmentation helps in dividing a large population into specific customer groups and helps an organization to target its consumers more accurately.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1"/>
            <a:ext cx="7772400" cy="5693866"/>
          </a:xfrm>
          <a:prstGeom prst="rect">
            <a:avLst/>
          </a:prstGeom>
        </p:spPr>
        <p:txBody>
          <a:bodyPr wrap="square">
            <a:spAutoFit/>
          </a:bodyPr>
          <a:lstStyle/>
          <a:p>
            <a:r>
              <a:rPr lang="en-US" sz="2800" dirty="0" smtClean="0"/>
              <a:t>With this type of segmentation, an organization can categorize the needs of consumers. Some of the advantages of Demographic basis are as follows</a:t>
            </a:r>
            <a:r>
              <a:rPr lang="en-US" sz="2800" dirty="0" smtClean="0"/>
              <a:t>:</a:t>
            </a:r>
          </a:p>
          <a:p>
            <a:endParaRPr lang="en-US" sz="2800" dirty="0" smtClean="0"/>
          </a:p>
          <a:p>
            <a:endParaRPr lang="en-US" sz="2800" dirty="0" smtClean="0"/>
          </a:p>
          <a:p>
            <a:r>
              <a:rPr lang="en-US" sz="2800" dirty="0" smtClean="0"/>
              <a:t>These are easy to recognize and easy to measure</a:t>
            </a:r>
            <a:r>
              <a:rPr lang="en-US" sz="2800" dirty="0" smtClean="0"/>
              <a:t>.</a:t>
            </a:r>
          </a:p>
          <a:p>
            <a:endParaRPr lang="en-US" sz="2800" dirty="0" smtClean="0"/>
          </a:p>
          <a:p>
            <a:endParaRPr lang="en-US" sz="2800" dirty="0" smtClean="0"/>
          </a:p>
          <a:p>
            <a:r>
              <a:rPr lang="en-US" sz="2800" dirty="0" smtClean="0"/>
              <a:t>Their data can be easily available</a:t>
            </a:r>
            <a:r>
              <a:rPr lang="en-US" sz="2800" dirty="0" smtClean="0"/>
              <a:t>.</a:t>
            </a:r>
          </a:p>
          <a:p>
            <a:endParaRPr lang="en-US" sz="2800" dirty="0" smtClean="0"/>
          </a:p>
          <a:p>
            <a:endParaRPr lang="en-US" sz="2800" dirty="0" smtClean="0"/>
          </a:p>
          <a:p>
            <a:r>
              <a:rPr lang="en-US" sz="2800" dirty="0" smtClean="0"/>
              <a:t>These can be easily correlated with sales and other marketing efforts</a:t>
            </a:r>
            <a:endParaRPr 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458200" cy="6186309"/>
          </a:xfrm>
          <a:prstGeom prst="rect">
            <a:avLst/>
          </a:prstGeom>
        </p:spPr>
        <p:txBody>
          <a:bodyPr wrap="square">
            <a:spAutoFit/>
          </a:bodyPr>
          <a:lstStyle/>
          <a:p>
            <a:r>
              <a:rPr lang="en-US" sz="3600" b="1" dirty="0"/>
              <a:t>Behavioral </a:t>
            </a:r>
            <a:r>
              <a:rPr lang="en-US" sz="3600" b="1" dirty="0" smtClean="0"/>
              <a:t>segmentation</a:t>
            </a:r>
          </a:p>
          <a:p>
            <a:endParaRPr lang="en-US" sz="3600" b="1" dirty="0"/>
          </a:p>
          <a:p>
            <a:r>
              <a:rPr lang="en-US" sz="3600" dirty="0"/>
              <a:t>Here, the marketing manager differentiate the groups of customers  according to their knowledge of, attitude towards, usage rate, response, loyalty status, and readiness stage to a product. </a:t>
            </a:r>
            <a:endParaRPr lang="en-US" sz="3600" dirty="0" smtClean="0"/>
          </a:p>
          <a:p>
            <a:endParaRPr lang="en-US" sz="3600" dirty="0" smtClean="0"/>
          </a:p>
          <a:p>
            <a:r>
              <a:rPr lang="en-US" sz="3600" dirty="0" smtClean="0"/>
              <a:t>Many </a:t>
            </a:r>
            <a:r>
              <a:rPr lang="en-US" sz="3600" dirty="0"/>
              <a:t>marketers believe that behavior variables are the best starting point for building market segments.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6494085"/>
          </a:xfrm>
          <a:prstGeom prst="rect">
            <a:avLst/>
          </a:prstGeom>
        </p:spPr>
        <p:txBody>
          <a:bodyPr wrap="square">
            <a:spAutoFit/>
          </a:bodyPr>
          <a:lstStyle/>
          <a:p>
            <a:pPr algn="just"/>
            <a:r>
              <a:rPr lang="en-US" sz="3200" b="1" dirty="0"/>
              <a:t>Geographic Segmentation</a:t>
            </a:r>
          </a:p>
          <a:p>
            <a:pPr algn="just"/>
            <a:r>
              <a:rPr lang="en-US" sz="3200" dirty="0"/>
              <a:t>It is one of the simplest methods of market segmentation. Here, marketers can segment the people according to the geographic criteria such as nations, states, regions, countries, cities, postal codes or neighborhoods. </a:t>
            </a:r>
            <a:endParaRPr lang="en-US" sz="3200" dirty="0" smtClean="0"/>
          </a:p>
          <a:p>
            <a:pPr algn="just"/>
            <a:endParaRPr lang="en-US" sz="3200" dirty="0" smtClean="0"/>
          </a:p>
          <a:p>
            <a:pPr algn="just"/>
            <a:r>
              <a:rPr lang="en-US" sz="3200" dirty="0" smtClean="0"/>
              <a:t>In </a:t>
            </a:r>
            <a:r>
              <a:rPr lang="en-US" sz="3200" dirty="0"/>
              <a:t>it, the regional differences in terms of topography, climate, population and its density may be considered as the base for market segmentation. The entire market of a production may be segmented on geographic basis. The whole market may be divided and sub-divided on area basis and geographic basis.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r>
              <a:rPr lang="en-US" sz="3200" b="1" dirty="0"/>
              <a:t>Psychographic </a:t>
            </a:r>
            <a:r>
              <a:rPr lang="en-US" sz="3200" b="1" dirty="0" smtClean="0"/>
              <a:t>Segmentation</a:t>
            </a:r>
          </a:p>
          <a:p>
            <a:endParaRPr lang="en-US" sz="3200" b="1" dirty="0"/>
          </a:p>
          <a:p>
            <a:r>
              <a:rPr lang="en-US" sz="3200" dirty="0"/>
              <a:t>It describes the human characteristics of consumers. To define a market segment, psychographic segmentation plays a crucial role. </a:t>
            </a:r>
            <a:endParaRPr lang="en-US" sz="3200" dirty="0" smtClean="0"/>
          </a:p>
          <a:p>
            <a:endParaRPr lang="en-US" sz="3200" dirty="0" smtClean="0"/>
          </a:p>
          <a:p>
            <a:r>
              <a:rPr lang="en-US" sz="3200" dirty="0" smtClean="0"/>
              <a:t>In </a:t>
            </a:r>
            <a:r>
              <a:rPr lang="en-US" sz="3200" dirty="0"/>
              <a:t>it, consumers are classified into market segments on the basis of their personality, attitude, values, self-image, interests, opinions, lifestyle, etc. According to attitude towards life, people may be classified as traditionalists, achievers, etc.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304800"/>
            <a:ext cx="8458200" cy="6494085"/>
          </a:xfrm>
          <a:prstGeom prst="rect">
            <a:avLst/>
          </a:prstGeom>
        </p:spPr>
        <p:txBody>
          <a:bodyPr wrap="square">
            <a:spAutoFit/>
          </a:bodyPr>
          <a:lstStyle/>
          <a:p>
            <a:r>
              <a:rPr lang="en-US" sz="3200" b="1" dirty="0"/>
              <a:t>Benefit segmentation</a:t>
            </a:r>
          </a:p>
          <a:p>
            <a:r>
              <a:rPr lang="en-US" sz="3200" dirty="0"/>
              <a:t>The benefit segmentation is a form of market segmentation based on the differences in specific benefits that different groups of consumers look for in a product. </a:t>
            </a:r>
            <a:endParaRPr lang="en-US" sz="3200" dirty="0" smtClean="0"/>
          </a:p>
          <a:p>
            <a:endParaRPr lang="en-US" sz="3200" dirty="0" smtClean="0"/>
          </a:p>
          <a:p>
            <a:r>
              <a:rPr lang="en-US" sz="3200" dirty="0" smtClean="0"/>
              <a:t>Here</a:t>
            </a:r>
            <a:r>
              <a:rPr lang="en-US" sz="3200" dirty="0"/>
              <a:t>, marketing manager can segment the market based upon quality, performance, customer service, special features, or other benefits.  </a:t>
            </a:r>
            <a:endParaRPr lang="en-US" sz="3200" dirty="0" smtClean="0"/>
          </a:p>
          <a:p>
            <a:endParaRPr lang="en-US" sz="3200" dirty="0" smtClean="0"/>
          </a:p>
          <a:p>
            <a:r>
              <a:rPr lang="en-US" sz="3200" dirty="0" smtClean="0"/>
              <a:t>Many </a:t>
            </a:r>
            <a:r>
              <a:rPr lang="en-US" sz="3200" dirty="0"/>
              <a:t>business enterprises use this type of segmentation such as auto, clothing, furniture, consumer electronics industries, etc.</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5632311"/>
          </a:xfrm>
          <a:prstGeom prst="rect">
            <a:avLst/>
          </a:prstGeom>
        </p:spPr>
        <p:txBody>
          <a:bodyPr wrap="square">
            <a:spAutoFit/>
          </a:bodyPr>
          <a:lstStyle/>
          <a:p>
            <a:pPr fontAlgn="base"/>
            <a:r>
              <a:rPr lang="en-US" sz="3600" dirty="0"/>
              <a:t>Buyers can be classified according to the benefits they seek. </a:t>
            </a:r>
            <a:endParaRPr lang="en-US" sz="3600" dirty="0" smtClean="0"/>
          </a:p>
          <a:p>
            <a:pPr fontAlgn="base"/>
            <a:endParaRPr lang="en-US" sz="3600" dirty="0" smtClean="0"/>
          </a:p>
          <a:p>
            <a:pPr fontAlgn="base"/>
            <a:r>
              <a:rPr lang="en-US" sz="3600" dirty="0" smtClean="0"/>
              <a:t>On </a:t>
            </a:r>
            <a:r>
              <a:rPr lang="en-US" sz="3600" dirty="0"/>
              <a:t>a purchase of same product, different customers look for different benefit because of which they buy products from different companies which satisfy their specific needs. </a:t>
            </a:r>
            <a:endParaRPr lang="en-US" sz="3600" dirty="0" smtClean="0"/>
          </a:p>
          <a:p>
            <a:pPr fontAlgn="base"/>
            <a:endParaRPr lang="en-US" sz="3600" dirty="0" smtClean="0"/>
          </a:p>
          <a:p>
            <a:pPr fontAlgn="base"/>
            <a:r>
              <a:rPr lang="en-US" sz="3600" dirty="0" smtClean="0"/>
              <a:t>Let </a:t>
            </a:r>
            <a:r>
              <a:rPr lang="en-US" sz="3600" dirty="0"/>
              <a:t>us take the example of a car. The basic function of a car is transportation</a:t>
            </a:r>
            <a:r>
              <a:rPr lang="en-US" sz="3600" dirty="0" smtClean="0"/>
              <a:t>.</a:t>
            </a:r>
            <a:endParaRPr lang="en-US" sz="3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13</TotalTime>
  <Words>551</Words>
  <Application>Microsoft Office PowerPoint</Application>
  <PresentationFormat>On-screen Show (4:3)</PresentationFormat>
  <Paragraphs>74</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Equity</vt:lpstr>
      <vt:lpstr>Types of market segmentation </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 of market segmentation </dc:title>
  <dc:creator>Ashutosh</dc:creator>
  <cp:lastModifiedBy>Ashutosh</cp:lastModifiedBy>
  <cp:revision>4</cp:revision>
  <dcterms:created xsi:type="dcterms:W3CDTF">2020-04-23T15:51:52Z</dcterms:created>
  <dcterms:modified xsi:type="dcterms:W3CDTF">2020-04-25T04:40:41Z</dcterms:modified>
</cp:coreProperties>
</file>