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380F4E2-963A-4135-AB20-FDA6CD7C5CEC}" type="datetimeFigureOut">
              <a:rPr lang="en-US" smtClean="0"/>
              <a:pPr/>
              <a:t>5/6/2020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06B1F75C-8E3C-4987-9069-6C30B236AE1D}"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380F4E2-963A-4135-AB20-FDA6CD7C5CEC}"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B1F75C-8E3C-4987-9069-6C30B236AE1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380F4E2-963A-4135-AB20-FDA6CD7C5CEC}"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B1F75C-8E3C-4987-9069-6C30B236AE1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380F4E2-963A-4135-AB20-FDA6CD7C5CEC}"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B1F75C-8E3C-4987-9069-6C30B236AE1D}"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380F4E2-963A-4135-AB20-FDA6CD7C5CEC}" type="datetimeFigureOut">
              <a:rPr lang="en-US" smtClean="0"/>
              <a:pPr/>
              <a:t>5/6/2020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06B1F75C-8E3C-4987-9069-6C30B236AE1D}"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380F4E2-963A-4135-AB20-FDA6CD7C5CEC}" type="datetimeFigureOut">
              <a:rPr lang="en-US" smtClean="0"/>
              <a:pPr/>
              <a:t>5/6/2020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B1F75C-8E3C-4987-9069-6C30B236AE1D}"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380F4E2-963A-4135-AB20-FDA6CD7C5CEC}" type="datetimeFigureOut">
              <a:rPr lang="en-US" smtClean="0"/>
              <a:pPr/>
              <a:t>5/6/2020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B1F75C-8E3C-4987-9069-6C30B236AE1D}"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380F4E2-963A-4135-AB20-FDA6CD7C5CEC}" type="datetimeFigureOut">
              <a:rPr lang="en-US" smtClean="0"/>
              <a:pPr/>
              <a:t>5/6/2020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B1F75C-8E3C-4987-9069-6C30B236AE1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80F4E2-963A-4135-AB20-FDA6CD7C5CEC}" type="datetimeFigureOut">
              <a:rPr lang="en-US" smtClean="0"/>
              <a:pPr/>
              <a:t>5/6/2020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6B1F75C-8E3C-4987-9069-6C30B236AE1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380F4E2-963A-4135-AB20-FDA6CD7C5CEC}" type="datetimeFigureOut">
              <a:rPr lang="en-US" smtClean="0"/>
              <a:pPr/>
              <a:t>5/6/2020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B1F75C-8E3C-4987-9069-6C30B236AE1D}"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380F4E2-963A-4135-AB20-FDA6CD7C5CEC}" type="datetimeFigureOut">
              <a:rPr lang="en-US" smtClean="0"/>
              <a:pPr/>
              <a:t>5/6/2020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06B1F75C-8E3C-4987-9069-6C30B236AE1D}"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380F4E2-963A-4135-AB20-FDA6CD7C5CEC}" type="datetimeFigureOut">
              <a:rPr lang="en-US" smtClean="0"/>
              <a:pPr/>
              <a:t>5/6/2020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6B1F75C-8E3C-4987-9069-6C30B236AE1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smtClean="0"/>
              <a:t>Challenges of Rural Market</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6186309"/>
          </a:xfrm>
          <a:prstGeom prst="rect">
            <a:avLst/>
          </a:prstGeom>
        </p:spPr>
        <p:txBody>
          <a:bodyPr wrap="square">
            <a:spAutoFit/>
          </a:bodyPr>
          <a:lstStyle/>
          <a:p>
            <a:pPr algn="just" fontAlgn="base"/>
            <a:r>
              <a:rPr lang="en-US" sz="4400" b="1" dirty="0"/>
              <a:t>(</a:t>
            </a:r>
            <a:r>
              <a:rPr lang="en-US" sz="4400" b="1" dirty="0" err="1"/>
              <a:t>i</a:t>
            </a:r>
            <a:r>
              <a:rPr lang="en-US" sz="4400" b="1" dirty="0"/>
              <a:t>) Promotional Strategy:</a:t>
            </a:r>
            <a:endParaRPr lang="en-US" sz="4400" dirty="0"/>
          </a:p>
          <a:p>
            <a:pPr algn="just" fontAlgn="base"/>
            <a:r>
              <a:rPr lang="en-US" sz="4400" dirty="0"/>
              <a:t>Television has an all-India exposure level of 27 per cent rural households. The exposure levels vary across the states between 15 and 38 per cent. Press exposure levels are less than 15 per cent Radio reaches relatively more people and its penetration level has grown significantly</a:t>
            </a:r>
            <a:r>
              <a:rPr lang="en-US" sz="4400" dirty="0" smtClean="0"/>
              <a:t>.</a:t>
            </a:r>
            <a:endParaRPr lang="en-US" sz="4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pPr algn="just" fontAlgn="base"/>
            <a:r>
              <a:rPr lang="en-US" sz="3600" dirty="0" smtClean="0"/>
              <a:t>Keeping these and the regional variations in language, literacy, per capital income, and living, standards in mind, the communication strategy that can be followed is that of turning the content and pattern of the advertising to the regional requirement, instead of a national release</a:t>
            </a:r>
            <a:r>
              <a:rPr lang="en-US" sz="3600" dirty="0" smtClean="0"/>
              <a:t>.</a:t>
            </a:r>
          </a:p>
          <a:p>
            <a:pPr algn="just" fontAlgn="base"/>
            <a:endParaRPr lang="en-US" sz="3600" dirty="0" smtClean="0"/>
          </a:p>
          <a:p>
            <a:pPr algn="just" fontAlgn="base"/>
            <a:r>
              <a:rPr lang="en-US" sz="3600" dirty="0" smtClean="0"/>
              <a:t>During the postharvest period, farmers become cash rich, and are in the right frame of mind to go in for buying new products.</a:t>
            </a:r>
            <a:endParaRPr lang="en-US" sz="3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693866"/>
          </a:xfrm>
          <a:prstGeom prst="rect">
            <a:avLst/>
          </a:prstGeom>
        </p:spPr>
        <p:txBody>
          <a:bodyPr wrap="square">
            <a:spAutoFit/>
          </a:bodyPr>
          <a:lstStyle/>
          <a:p>
            <a:pPr fontAlgn="base"/>
            <a:r>
              <a:rPr lang="en-US" sz="2800" b="1" dirty="0"/>
              <a:t>Local promotion activities should be given due emphasis which </a:t>
            </a:r>
            <a:r>
              <a:rPr lang="en-US" sz="2800" b="1" dirty="0" err="1"/>
              <a:t>interalia</a:t>
            </a:r>
            <a:r>
              <a:rPr lang="en-US" sz="2800" b="1" dirty="0"/>
              <a:t> may include</a:t>
            </a:r>
            <a:r>
              <a:rPr lang="en-US" sz="2800" b="1" dirty="0" smtClean="0"/>
              <a:t>:</a:t>
            </a:r>
          </a:p>
          <a:p>
            <a:pPr fontAlgn="base"/>
            <a:endParaRPr lang="en-US" sz="2800" dirty="0"/>
          </a:p>
          <a:p>
            <a:pPr marL="342900" indent="-342900" fontAlgn="base">
              <a:buAutoNum type="arabicPeriod"/>
            </a:pPr>
            <a:r>
              <a:rPr lang="en-US" sz="2800" dirty="0" smtClean="0"/>
              <a:t>Wall </a:t>
            </a:r>
            <a:r>
              <a:rPr lang="en-US" sz="2800" dirty="0"/>
              <a:t>paintings and posters</a:t>
            </a:r>
            <a:r>
              <a:rPr lang="en-US" sz="2800" dirty="0" smtClean="0"/>
              <a:t>,</a:t>
            </a:r>
          </a:p>
          <a:p>
            <a:pPr marL="342900" indent="-342900" fontAlgn="base">
              <a:buAutoNum type="arabicPeriod"/>
            </a:pPr>
            <a:endParaRPr lang="en-US" sz="2800" dirty="0"/>
          </a:p>
          <a:p>
            <a:pPr fontAlgn="base"/>
            <a:r>
              <a:rPr lang="en-US" sz="2800" dirty="0"/>
              <a:t>2. Publicity vans induce brand trial</a:t>
            </a:r>
            <a:r>
              <a:rPr lang="en-US" sz="2800" dirty="0" smtClean="0"/>
              <a:t>.</a:t>
            </a:r>
          </a:p>
          <a:p>
            <a:pPr fontAlgn="base"/>
            <a:endParaRPr lang="en-US" sz="2800" dirty="0"/>
          </a:p>
          <a:p>
            <a:pPr fontAlgn="base"/>
            <a:r>
              <a:rPr lang="en-US" sz="2800" dirty="0"/>
              <a:t>3. Stalls, hoardings and audio-visual publicity at local fairs</a:t>
            </a:r>
            <a:r>
              <a:rPr lang="en-US" sz="2800" dirty="0" smtClean="0"/>
              <a:t>.</a:t>
            </a:r>
          </a:p>
          <a:p>
            <a:pPr fontAlgn="base"/>
            <a:endParaRPr lang="en-US" sz="2800" dirty="0"/>
          </a:p>
          <a:p>
            <a:pPr fontAlgn="base"/>
            <a:r>
              <a:rPr lang="en-US" sz="2800" dirty="0"/>
              <a:t>4. Mobile retailing-cum-merchandising units to operate in individual villages</a:t>
            </a:r>
            <a:r>
              <a:rPr lang="en-US" sz="2800" dirty="0" smtClean="0"/>
              <a:t>.</a:t>
            </a:r>
          </a:p>
          <a:p>
            <a:pPr fontAlgn="base"/>
            <a:endParaRPr lang="en-US" sz="2800" dirty="0"/>
          </a:p>
          <a:p>
            <a:pPr fontAlgn="base"/>
            <a:r>
              <a:rPr lang="en-US" sz="2800" dirty="0"/>
              <a:t>5. Promotion sales supported by merchandising at </a:t>
            </a:r>
            <a:r>
              <a:rPr lang="en-US" sz="2800" dirty="0" err="1"/>
              <a:t>baat</a:t>
            </a:r>
            <a:r>
              <a:rPr lang="en-US" sz="2800" dirty="0"/>
              <a:t> markets.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52400"/>
            <a:ext cx="8686800" cy="5509200"/>
          </a:xfrm>
          <a:prstGeom prst="rect">
            <a:avLst/>
          </a:prstGeom>
        </p:spPr>
        <p:txBody>
          <a:bodyPr wrap="square">
            <a:spAutoFit/>
          </a:bodyPr>
          <a:lstStyle/>
          <a:p>
            <a:pPr fontAlgn="base"/>
            <a:r>
              <a:rPr lang="en-US" sz="3200" b="1" dirty="0"/>
              <a:t>However, rural marketing is confronted with some challenges and they are given below:</a:t>
            </a:r>
            <a:endParaRPr lang="en-US" sz="3200" dirty="0"/>
          </a:p>
          <a:p>
            <a:pPr fontAlgn="base"/>
            <a:endParaRPr lang="en-US" sz="3200" b="1" dirty="0" smtClean="0"/>
          </a:p>
          <a:p>
            <a:pPr fontAlgn="base"/>
            <a:r>
              <a:rPr lang="en-US" sz="3200" b="1" dirty="0" smtClean="0"/>
              <a:t>(a) Widely </a:t>
            </a:r>
            <a:r>
              <a:rPr lang="en-US" sz="3200" b="1" dirty="0"/>
              <a:t>Scattered Villages</a:t>
            </a:r>
            <a:r>
              <a:rPr lang="en-US" sz="3200" b="1" dirty="0" smtClean="0"/>
              <a:t>:</a:t>
            </a:r>
            <a:endParaRPr lang="en-US" sz="3200" dirty="0"/>
          </a:p>
          <a:p>
            <a:pPr fontAlgn="base"/>
            <a:r>
              <a:rPr lang="en-US" sz="3200" dirty="0"/>
              <a:t>The distribution of the Indian consumer market, comprising a population of 84.5 </a:t>
            </a:r>
            <a:r>
              <a:rPr lang="en-US" sz="3200" dirty="0" err="1"/>
              <a:t>crore</a:t>
            </a:r>
            <a:r>
              <a:rPr lang="en-US" sz="3200" dirty="0"/>
              <a:t> is very peculiar. The rural sector, covering 75 per cent of the population, is widely spread in more than five </a:t>
            </a:r>
            <a:r>
              <a:rPr lang="en-US" sz="3200" dirty="0" err="1"/>
              <a:t>lakh</a:t>
            </a:r>
            <a:r>
              <a:rPr lang="en-US" sz="3200" dirty="0"/>
              <a:t> villages. Low density of population and inaccessibility make the problem of marketing not only difficult but also uneconomical</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86800" cy="5632311"/>
          </a:xfrm>
          <a:prstGeom prst="rect">
            <a:avLst/>
          </a:prstGeom>
        </p:spPr>
        <p:txBody>
          <a:bodyPr wrap="square">
            <a:spAutoFit/>
          </a:bodyPr>
          <a:lstStyle/>
          <a:p>
            <a:pPr algn="just" fontAlgn="base"/>
            <a:r>
              <a:rPr lang="en-US" sz="3600" b="1" dirty="0"/>
              <a:t>(b) Proper Segmentation Difficult:</a:t>
            </a:r>
            <a:endParaRPr lang="en-US" sz="3600" dirty="0"/>
          </a:p>
          <a:p>
            <a:pPr algn="just" fontAlgn="base"/>
            <a:r>
              <a:rPr lang="en-US" sz="3600" dirty="0"/>
              <a:t>Demand for products varies for people living in different areas with different climatic conditions, occupations, their level of literacy, their outlook towards life, and their exposure to modern sophisticated goods and services. The income differences between the wealthy few and the common masses also create differences in the demand, customs, beliefs, etc. All these make proper segmentation difficult</a:t>
            </a:r>
            <a:r>
              <a:rPr lang="en-US" sz="3600" dirty="0" smtClean="0"/>
              <a:t>.</a:t>
            </a:r>
            <a:endParaRPr lang="en-US" sz="3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534400" cy="5016758"/>
          </a:xfrm>
          <a:prstGeom prst="rect">
            <a:avLst/>
          </a:prstGeom>
        </p:spPr>
        <p:txBody>
          <a:bodyPr wrap="square">
            <a:spAutoFit/>
          </a:bodyPr>
          <a:lstStyle/>
          <a:p>
            <a:pPr algn="just" fontAlgn="base"/>
            <a:r>
              <a:rPr lang="en-US" sz="4000" b="1" dirty="0" smtClean="0"/>
              <a:t>(c) Low Occurrence of Retail Outlets:</a:t>
            </a:r>
            <a:endParaRPr lang="en-US" sz="4000" dirty="0" smtClean="0"/>
          </a:p>
          <a:p>
            <a:pPr algn="just" fontAlgn="base"/>
            <a:r>
              <a:rPr lang="en-US" sz="4000" dirty="0" smtClean="0"/>
              <a:t>This is another important constraint in effective marketing by urban producers in rural areas. It is estimated that 42 families were served per retail outlet in rural areas, while in urban areas 14 households were served per outlet (1971 Census). The position now could well be the same</a:t>
            </a:r>
            <a:endParaRPr lang="en-US" sz="4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632311"/>
          </a:xfrm>
          <a:prstGeom prst="rect">
            <a:avLst/>
          </a:prstGeom>
        </p:spPr>
        <p:txBody>
          <a:bodyPr wrap="square">
            <a:spAutoFit/>
          </a:bodyPr>
          <a:lstStyle/>
          <a:p>
            <a:pPr algn="just" fontAlgn="base"/>
            <a:r>
              <a:rPr lang="en-US" sz="4000" b="1" dirty="0"/>
              <a:t>(d) Problem of Marketing Communication</a:t>
            </a:r>
            <a:r>
              <a:rPr lang="en-US" sz="4000" b="1" dirty="0" smtClean="0"/>
              <a:t>:</a:t>
            </a:r>
            <a:endParaRPr lang="en-US" sz="4000" dirty="0" smtClean="0"/>
          </a:p>
          <a:p>
            <a:pPr algn="just" fontAlgn="base"/>
            <a:r>
              <a:rPr lang="en-US" sz="4000" dirty="0" smtClean="0"/>
              <a:t>The </a:t>
            </a:r>
            <a:r>
              <a:rPr lang="en-US" sz="4000" dirty="0"/>
              <a:t>low level of literacy in rural areas poses a practically </a:t>
            </a:r>
            <a:r>
              <a:rPr lang="en-US" sz="4000" dirty="0" err="1"/>
              <a:t>unsurmountable</a:t>
            </a:r>
            <a:r>
              <a:rPr lang="en-US" sz="4000" dirty="0"/>
              <a:t> problem of communication. On account of this, many mass-media, which are </a:t>
            </a:r>
            <a:r>
              <a:rPr lang="en-US" sz="4000" dirty="0" err="1"/>
              <a:t>utilised</a:t>
            </a:r>
            <a:r>
              <a:rPr lang="en-US" sz="4000" dirty="0"/>
              <a:t> and are successful in urban areas for creating a primary demand, cannot be effectively used in rural areas</a:t>
            </a:r>
            <a:r>
              <a:rPr lang="en-US" sz="4000" dirty="0" smtClean="0"/>
              <a:t>.</a:t>
            </a:r>
            <a:endParaRPr lang="en-US" sz="4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534400" cy="6494085"/>
          </a:xfrm>
          <a:prstGeom prst="rect">
            <a:avLst/>
          </a:prstGeom>
        </p:spPr>
        <p:txBody>
          <a:bodyPr wrap="square">
            <a:spAutoFit/>
          </a:bodyPr>
          <a:lstStyle/>
          <a:p>
            <a:pPr algn="just" fontAlgn="base"/>
            <a:r>
              <a:rPr lang="en-US" sz="3200" b="1" dirty="0" smtClean="0"/>
              <a:t>(e) Inadequate Bank and Credit Facilities:</a:t>
            </a:r>
            <a:endParaRPr lang="en-US" sz="3200" dirty="0" smtClean="0"/>
          </a:p>
          <a:p>
            <a:pPr algn="just" fontAlgn="base"/>
            <a:r>
              <a:rPr lang="en-US" sz="3200" dirty="0" smtClean="0"/>
              <a:t>A large majority of the villages, especially those with 2,000 population or less do not enjoy banking facilities. Whatever RRBs are operating under the various </a:t>
            </a:r>
            <a:r>
              <a:rPr lang="en-US" sz="3200" dirty="0" err="1" smtClean="0"/>
              <a:t>nationalised</a:t>
            </a:r>
            <a:r>
              <a:rPr lang="en-US" sz="3200" dirty="0" smtClean="0"/>
              <a:t> commercial banks might be quantitatively satisfactory, but service-wise, their performance is not up to </a:t>
            </a:r>
            <a:r>
              <a:rPr lang="en-US" sz="3200" dirty="0" smtClean="0"/>
              <a:t>expectations</a:t>
            </a:r>
          </a:p>
          <a:p>
            <a:pPr algn="just" fontAlgn="base"/>
            <a:r>
              <a:rPr lang="en-US" sz="3200" dirty="0" smtClean="0"/>
              <a:t>.</a:t>
            </a:r>
            <a:endParaRPr lang="en-US" sz="3200" dirty="0" smtClean="0"/>
          </a:p>
          <a:p>
            <a:pPr algn="just" fontAlgn="base"/>
            <a:r>
              <a:rPr lang="en-US" sz="3200" dirty="0" smtClean="0"/>
              <a:t>In the process, the rural retailers experience several problems not only in financing their business operations, but also in making payments to the suppliers. For want of credit facilities, retailers are unable to carry enough stocks with them</a:t>
            </a:r>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534400" cy="5509200"/>
          </a:xfrm>
          <a:prstGeom prst="rect">
            <a:avLst/>
          </a:prstGeom>
        </p:spPr>
        <p:txBody>
          <a:bodyPr wrap="square">
            <a:spAutoFit/>
          </a:bodyPr>
          <a:lstStyle/>
          <a:p>
            <a:pPr algn="just" fontAlgn="base"/>
            <a:r>
              <a:rPr lang="en-US" sz="3200" b="1" dirty="0"/>
              <a:t>(f) Transport Still Erratic:</a:t>
            </a:r>
            <a:endParaRPr lang="en-US" sz="3200" dirty="0"/>
          </a:p>
          <a:p>
            <a:pPr algn="just" fontAlgn="base"/>
            <a:r>
              <a:rPr lang="en-US" sz="3200" dirty="0"/>
              <a:t>Though road transport facilities are improving, they are yet not adequate. Only 10 per cent of the total number of villages were connected by all- weather roads, while 60 per cent of the villages were connected by only fair-weather roads, or had no roads</a:t>
            </a:r>
            <a:r>
              <a:rPr lang="en-US" sz="3200" dirty="0" smtClean="0"/>
              <a:t>.</a:t>
            </a:r>
          </a:p>
          <a:p>
            <a:pPr algn="just" fontAlgn="base"/>
            <a:endParaRPr lang="en-US" sz="3200" dirty="0"/>
          </a:p>
          <a:p>
            <a:pPr algn="just" fontAlgn="base"/>
            <a:r>
              <a:rPr lang="en-US" sz="3200" dirty="0"/>
              <a:t>About 1.69 </a:t>
            </a:r>
            <a:r>
              <a:rPr lang="en-US" sz="3200" dirty="0" err="1"/>
              <a:t>lakh</a:t>
            </a:r>
            <a:r>
              <a:rPr lang="en-US" sz="3200" dirty="0"/>
              <a:t> villages were connected by all-weather roads, and 92,800 had fair-weather roads. Due to all these, retailers are put to many difficulties in procuring goods from the </a:t>
            </a:r>
            <a:r>
              <a:rPr lang="en-US" sz="3200" dirty="0" err="1"/>
              <a:t>neighbouring</a:t>
            </a:r>
            <a:r>
              <a:rPr lang="en-US" sz="3200" dirty="0"/>
              <a:t> towns.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5509200"/>
          </a:xfrm>
          <a:prstGeom prst="rect">
            <a:avLst/>
          </a:prstGeom>
        </p:spPr>
        <p:txBody>
          <a:bodyPr wrap="square">
            <a:spAutoFit/>
          </a:bodyPr>
          <a:lstStyle/>
          <a:p>
            <a:pPr algn="just" fontAlgn="base"/>
            <a:r>
              <a:rPr lang="en-US" sz="3200" b="1" dirty="0"/>
              <a:t>(g) Towards Effective Rural Marketing:</a:t>
            </a:r>
            <a:endParaRPr lang="en-US" sz="3200" dirty="0"/>
          </a:p>
          <a:p>
            <a:pPr algn="just" fontAlgn="base"/>
            <a:r>
              <a:rPr lang="en-US" sz="3200" dirty="0"/>
              <a:t>Some Strategies. Rural literacy is expected to improve consequent upon the launching of the Total Literacy Campaigns (TLCs), and adult education programmes. Improvement in agricultural prosperity has been responsible for an increase in rural incomes and consequent increase in rural spending</a:t>
            </a:r>
            <a:r>
              <a:rPr lang="en-US" sz="3200" dirty="0" smtClean="0"/>
              <a:t>.</a:t>
            </a:r>
          </a:p>
          <a:p>
            <a:pPr algn="just" fontAlgn="base"/>
            <a:endParaRPr lang="en-US" sz="3200" dirty="0"/>
          </a:p>
          <a:p>
            <a:pPr algn="just" fontAlgn="base"/>
            <a:r>
              <a:rPr lang="en-US" sz="3200" dirty="0"/>
              <a:t>The rural share in many products is more, compared to the urban share. The rural market still remains untapped. A few strategies for tapping it in an effective manner </a:t>
            </a:r>
            <a:r>
              <a:rPr lang="en-US" sz="3200" dirty="0" err="1"/>
              <a:t>ar</a:t>
            </a:r>
            <a:endParaRPr lang="en-US"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509200"/>
          </a:xfrm>
          <a:prstGeom prst="rect">
            <a:avLst/>
          </a:prstGeom>
        </p:spPr>
        <p:txBody>
          <a:bodyPr wrap="square">
            <a:spAutoFit/>
          </a:bodyPr>
          <a:lstStyle/>
          <a:p>
            <a:pPr algn="just" fontAlgn="base"/>
            <a:r>
              <a:rPr lang="en-US" sz="3200" b="1" dirty="0"/>
              <a:t>(h) Storage and Warehousing:</a:t>
            </a:r>
            <a:endParaRPr lang="en-US" sz="3200" dirty="0"/>
          </a:p>
          <a:p>
            <a:pPr algn="just" fontAlgn="base"/>
            <a:r>
              <a:rPr lang="en-US" sz="3200" dirty="0"/>
              <a:t>Rural outlets in many parts of India find it difficult to get suitable </a:t>
            </a:r>
            <a:r>
              <a:rPr lang="en-US" sz="3200" dirty="0" err="1"/>
              <a:t>godowns</a:t>
            </a:r>
            <a:r>
              <a:rPr lang="en-US" sz="3200" dirty="0"/>
              <a:t>. No public warehousing agencies exist in rural India. The Central Warehousing Corporation (CWC) and the state </a:t>
            </a:r>
            <a:endParaRPr lang="en-US" sz="3200" dirty="0" smtClean="0"/>
          </a:p>
          <a:p>
            <a:pPr algn="just" fontAlgn="base"/>
            <a:r>
              <a:rPr lang="en-US" sz="3200" dirty="0" smtClean="0"/>
              <a:t>Warehousing </a:t>
            </a:r>
            <a:r>
              <a:rPr lang="en-US" sz="3200" dirty="0"/>
              <a:t>Corporations (SWCs) do not extend their network of warehouses to the rural parts.</a:t>
            </a:r>
          </a:p>
          <a:p>
            <a:pPr algn="just" fontAlgn="base"/>
            <a:r>
              <a:rPr lang="en-US" sz="3200" dirty="0"/>
              <a:t>They go only </a:t>
            </a:r>
            <a:r>
              <a:rPr lang="en-US" sz="3200" dirty="0" err="1"/>
              <a:t>upto</a:t>
            </a:r>
            <a:r>
              <a:rPr lang="en-US" sz="3200" dirty="0"/>
              <a:t> the nodal points or major market </a:t>
            </a:r>
            <a:r>
              <a:rPr lang="en-US" sz="3200" dirty="0" err="1"/>
              <a:t>centres</a:t>
            </a:r>
            <a:r>
              <a:rPr lang="en-US" sz="3200" dirty="0"/>
              <a:t>. It is not possible to service the interior outlets effectively with the existing network of CWC/SWC warehouses.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7</TotalTime>
  <Words>840</Words>
  <Application>Microsoft Office PowerPoint</Application>
  <PresentationFormat>On-screen Show (4:3)</PresentationFormat>
  <Paragraphs>100</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Equity</vt:lpstr>
      <vt:lpstr>Challenges of Rural Market</vt:lpstr>
      <vt:lpstr>Slide 2</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Challenges of Rural Market</dc:title>
  <dc:creator>Ashutosh</dc:creator>
  <cp:lastModifiedBy>Ashutosh</cp:lastModifiedBy>
  <cp:revision>4</cp:revision>
  <dcterms:created xsi:type="dcterms:W3CDTF">2020-05-05T13:54:39Z</dcterms:created>
  <dcterms:modified xsi:type="dcterms:W3CDTF">2020-05-06T06:30:14Z</dcterms:modified>
</cp:coreProperties>
</file>