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B65019A-FE98-4110-B6CF-9E2381295F16}"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41D704C-1BAC-498A-BEC0-D353856B076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5019A-FE98-4110-B6CF-9E2381295F1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D704C-1BAC-498A-BEC0-D353856B07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5019A-FE98-4110-B6CF-9E2381295F1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D704C-1BAC-498A-BEC0-D353856B076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B65019A-FE98-4110-B6CF-9E2381295F1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D704C-1BAC-498A-BEC0-D353856B076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B65019A-FE98-4110-B6CF-9E2381295F16}"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41D704C-1BAC-498A-BEC0-D353856B076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B65019A-FE98-4110-B6CF-9E2381295F1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1D704C-1BAC-498A-BEC0-D353856B076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B65019A-FE98-4110-B6CF-9E2381295F16}"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1D704C-1BAC-498A-BEC0-D353856B076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65019A-FE98-4110-B6CF-9E2381295F16}"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1D704C-1BAC-498A-BEC0-D353856B076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65019A-FE98-4110-B6CF-9E2381295F16}"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1D704C-1BAC-498A-BEC0-D353856B076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5019A-FE98-4110-B6CF-9E2381295F1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1D704C-1BAC-498A-BEC0-D353856B076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5019A-FE98-4110-B6CF-9E2381295F16}"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41D704C-1BAC-498A-BEC0-D353856B076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B65019A-FE98-4110-B6CF-9E2381295F16}"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41D704C-1BAC-498A-BEC0-D353856B076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267200"/>
            <a:ext cx="7467600" cy="2286000"/>
          </a:xfrm>
        </p:spPr>
        <p:txBody>
          <a:bodyPr>
            <a:normAutofit/>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Elements of Product Mix</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6124754"/>
          </a:xfrm>
          <a:prstGeom prst="rect">
            <a:avLst/>
          </a:prstGeom>
        </p:spPr>
        <p:txBody>
          <a:bodyPr wrap="square">
            <a:spAutoFit/>
          </a:bodyPr>
          <a:lstStyle/>
          <a:p>
            <a:pPr algn="just"/>
            <a:r>
              <a:rPr lang="en-US" sz="2800" dirty="0"/>
              <a:t>The </a:t>
            </a:r>
            <a:r>
              <a:rPr lang="en-US" sz="2800" b="1" dirty="0"/>
              <a:t>Consistency of a product mix</a:t>
            </a:r>
            <a:r>
              <a:rPr lang="en-US" sz="2800" dirty="0"/>
              <a:t> shows the extent to which the product lines are closely related to each other in terms of their end-use, distribution requirements, production requirements, price ranges, advertising media, etc. </a:t>
            </a:r>
            <a:endParaRPr lang="en-US" sz="2800" dirty="0" smtClean="0"/>
          </a:p>
          <a:p>
            <a:pPr algn="just"/>
            <a:endParaRPr lang="en-US" sz="2800" dirty="0" smtClean="0"/>
          </a:p>
          <a:p>
            <a:pPr algn="just"/>
            <a:r>
              <a:rPr lang="en-US" sz="2800" dirty="0" smtClean="0"/>
              <a:t>In </a:t>
            </a:r>
            <a:r>
              <a:rPr lang="en-US" sz="2800" dirty="0"/>
              <a:t>the above example, it is clear that ITC’s product lines are less consistent as these perform different functions for the buyers.</a:t>
            </a:r>
          </a:p>
          <a:p>
            <a:pPr algn="just"/>
            <a:r>
              <a:rPr lang="en-US" sz="2800" dirty="0"/>
              <a:t>These terms in a product assortment help the firm to take a decision regarding the addition or removal of the product items in the product lines. Generally, the firms introduce a new product item into the existing product line as it is easy to gain the customer support for the new product due to the customer’s familiarity with the existing product 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5016758"/>
          </a:xfrm>
          <a:prstGeom prst="rect">
            <a:avLst/>
          </a:prstGeom>
        </p:spPr>
        <p:txBody>
          <a:bodyPr wrap="square">
            <a:spAutoFit/>
          </a:bodyPr>
          <a:lstStyle/>
          <a:p>
            <a:pPr algn="just"/>
            <a:r>
              <a:rPr lang="en-US" sz="4000" dirty="0"/>
              <a:t>Product </a:t>
            </a:r>
            <a:r>
              <a:rPr lang="en-US" sz="4000" dirty="0" smtClean="0"/>
              <a:t>Mix</a:t>
            </a:r>
          </a:p>
          <a:p>
            <a:pPr algn="just"/>
            <a:endParaRPr lang="en-US" sz="4000" dirty="0"/>
          </a:p>
          <a:p>
            <a:pPr algn="just"/>
            <a:r>
              <a:rPr lang="en-US" sz="4000" b="1" dirty="0" smtClean="0"/>
              <a:t>Definition:</a:t>
            </a:r>
            <a:r>
              <a:rPr lang="en-US" sz="4000" dirty="0" smtClean="0"/>
              <a:t> The </a:t>
            </a:r>
            <a:r>
              <a:rPr lang="en-US" sz="4000" b="1" dirty="0" smtClean="0"/>
              <a:t>Product Mix </a:t>
            </a:r>
            <a:r>
              <a:rPr lang="en-US" sz="4000" dirty="0" smtClean="0"/>
              <a:t>also called as</a:t>
            </a:r>
            <a:r>
              <a:rPr lang="en-US" sz="4000" b="1" dirty="0" smtClean="0"/>
              <a:t> Product Assortment,</a:t>
            </a:r>
            <a:r>
              <a:rPr lang="en-US" sz="4000" dirty="0" smtClean="0"/>
              <a:t> refers to the complete range of products that is offered for sale by the company. In other words, the number of </a:t>
            </a:r>
            <a:r>
              <a:rPr lang="en-US" sz="4000" b="1" dirty="0" smtClean="0"/>
              <a:t>product lines</a:t>
            </a:r>
            <a:r>
              <a:rPr lang="en-US" sz="4000" dirty="0" smtClean="0"/>
              <a:t> that a company has for its customers is called as product mix</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016758"/>
          </a:xfrm>
          <a:prstGeom prst="rect">
            <a:avLst/>
          </a:prstGeom>
        </p:spPr>
        <p:txBody>
          <a:bodyPr wrap="square">
            <a:spAutoFit/>
          </a:bodyPr>
          <a:lstStyle/>
          <a:p>
            <a:pPr algn="just"/>
            <a:r>
              <a:rPr lang="en-US" sz="3200" dirty="0"/>
              <a:t>The Product Line refers to the list of all the related products manufactured or marketed by a single firm. </a:t>
            </a:r>
            <a:endParaRPr lang="en-US" sz="3200" dirty="0" smtClean="0"/>
          </a:p>
          <a:p>
            <a:pPr algn="just"/>
            <a:endParaRPr lang="en-US" sz="3200" dirty="0" smtClean="0"/>
          </a:p>
          <a:p>
            <a:pPr algn="just"/>
            <a:r>
              <a:rPr lang="en-US" sz="3200" dirty="0" smtClean="0"/>
              <a:t>The </a:t>
            </a:r>
            <a:r>
              <a:rPr lang="en-US" sz="3200" dirty="0"/>
              <a:t>number of products within the product line are called as the items, and these might be similar in terms of technology used, channel employed, customer’s needs and preferences or any other aspect. </a:t>
            </a:r>
            <a:endParaRPr lang="en-US" sz="3200" dirty="0" smtClean="0"/>
          </a:p>
          <a:p>
            <a:pPr algn="just"/>
            <a:endParaRPr lang="en-US" sz="3200" dirty="0" smtClean="0"/>
          </a:p>
          <a:p>
            <a:pPr algn="just"/>
            <a:r>
              <a:rPr lang="en-US" sz="3200" dirty="0" smtClean="0"/>
              <a:t>For </a:t>
            </a:r>
            <a:r>
              <a:rPr lang="en-US" sz="3200" dirty="0"/>
              <a:t>example, the product lines of ITC are FMCG, Hotels, Paper Board and Packaging, Agribusiness.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001643"/>
          </a:xfrm>
          <a:prstGeom prst="rect">
            <a:avLst/>
          </a:prstGeom>
        </p:spPr>
        <p:txBody>
          <a:bodyPr wrap="square">
            <a:spAutoFit/>
          </a:bodyPr>
          <a:lstStyle/>
          <a:p>
            <a:pPr algn="just"/>
            <a:r>
              <a:rPr lang="en-US" sz="3200" dirty="0"/>
              <a:t>The product mix has four dimensions: </a:t>
            </a:r>
            <a:r>
              <a:rPr lang="en-US" sz="3200" b="1" dirty="0"/>
              <a:t>Breadth</a:t>
            </a:r>
            <a:r>
              <a:rPr lang="en-US" sz="3200" dirty="0"/>
              <a:t>, </a:t>
            </a:r>
            <a:r>
              <a:rPr lang="en-US" sz="3200" b="1" dirty="0"/>
              <a:t>Length,</a:t>
            </a:r>
            <a:r>
              <a:rPr lang="en-US" sz="3200" dirty="0"/>
              <a:t> </a:t>
            </a:r>
            <a:r>
              <a:rPr lang="en-US" sz="3200" b="1" dirty="0"/>
              <a:t>Depth</a:t>
            </a:r>
            <a:r>
              <a:rPr lang="en-US" sz="3200" dirty="0"/>
              <a:t>, and </a:t>
            </a:r>
            <a:r>
              <a:rPr lang="en-US" sz="3200" b="1" dirty="0"/>
              <a:t>Consistency</a:t>
            </a:r>
            <a:r>
              <a:rPr lang="en-US" sz="3200" dirty="0"/>
              <a:t>. </a:t>
            </a:r>
            <a:endParaRPr lang="en-US" sz="3200" dirty="0" smtClean="0"/>
          </a:p>
          <a:p>
            <a:pPr algn="just"/>
            <a:endParaRPr lang="en-US" sz="3200" dirty="0" smtClean="0"/>
          </a:p>
          <a:p>
            <a:pPr algn="just"/>
            <a:r>
              <a:rPr lang="en-US" sz="3200" dirty="0" smtClean="0"/>
              <a:t>The</a:t>
            </a:r>
            <a:r>
              <a:rPr lang="en-US" sz="3200" dirty="0"/>
              <a:t> </a:t>
            </a:r>
            <a:r>
              <a:rPr lang="en-US" sz="3200" b="1" dirty="0"/>
              <a:t>Breadth of a product mix</a:t>
            </a:r>
            <a:r>
              <a:rPr lang="en-US" sz="3200" dirty="0"/>
              <a:t> shows the different kinds of product lines that firm carries. Simply, it shows the number of items in the product line. </a:t>
            </a:r>
            <a:endParaRPr lang="en-US" sz="3200" dirty="0" smtClean="0"/>
          </a:p>
          <a:p>
            <a:pPr algn="just"/>
            <a:endParaRPr lang="en-US" sz="3200" dirty="0" smtClean="0"/>
          </a:p>
          <a:p>
            <a:pPr algn="just"/>
            <a:r>
              <a:rPr lang="en-US" sz="3200" dirty="0" smtClean="0"/>
              <a:t>This </a:t>
            </a:r>
            <a:r>
              <a:rPr lang="en-US" sz="3200" dirty="0"/>
              <a:t>dimension of the product mix represents the extent to which the activities of the firm are diversified. In the example below, there are 4 product lines that show the width of the ITC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1676400"/>
            <a:ext cx="8229600" cy="395763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4524315"/>
          </a:xfrm>
          <a:prstGeom prst="rect">
            <a:avLst/>
          </a:prstGeom>
        </p:spPr>
        <p:txBody>
          <a:bodyPr wrap="square">
            <a:spAutoFit/>
          </a:bodyPr>
          <a:lstStyle/>
          <a:p>
            <a:r>
              <a:rPr lang="en-US" sz="3600" dirty="0"/>
              <a:t>The</a:t>
            </a:r>
            <a:r>
              <a:rPr lang="en-US" sz="3600" b="1" dirty="0"/>
              <a:t> Length of a Product mix</a:t>
            </a:r>
            <a:r>
              <a:rPr lang="en-US" sz="3600" dirty="0"/>
              <a:t> refers to the number of items in the product mix. </a:t>
            </a:r>
            <a:endParaRPr lang="en-US" sz="3600" dirty="0" smtClean="0"/>
          </a:p>
          <a:p>
            <a:endParaRPr lang="en-US" sz="3600" dirty="0" smtClean="0"/>
          </a:p>
          <a:p>
            <a:r>
              <a:rPr lang="en-US" sz="3600" dirty="0" smtClean="0"/>
              <a:t>In </a:t>
            </a:r>
            <a:r>
              <a:rPr lang="en-US" sz="3600" dirty="0"/>
              <a:t>the example below the length is 11. </a:t>
            </a:r>
            <a:endParaRPr lang="en-US" sz="3600" dirty="0" smtClean="0"/>
          </a:p>
          <a:p>
            <a:endParaRPr lang="en-US" sz="3600" dirty="0" smtClean="0"/>
          </a:p>
          <a:p>
            <a:r>
              <a:rPr lang="en-US" sz="3600" dirty="0" smtClean="0"/>
              <a:t>As </a:t>
            </a:r>
            <a:r>
              <a:rPr lang="en-US" sz="3600" dirty="0"/>
              <a:t>in the foods line, the number of items is 3, in cigarettes is 3 and so on.. On adding all the items, we get the length of a product.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1000" y="685800"/>
            <a:ext cx="8077200" cy="54102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4524315"/>
          </a:xfrm>
          <a:prstGeom prst="rect">
            <a:avLst/>
          </a:prstGeom>
        </p:spPr>
        <p:txBody>
          <a:bodyPr wrap="square">
            <a:spAutoFit/>
          </a:bodyPr>
          <a:lstStyle/>
          <a:p>
            <a:endParaRPr lang="en-US" sz="3600" dirty="0" smtClean="0"/>
          </a:p>
          <a:p>
            <a:endParaRPr lang="en-US" sz="3600" dirty="0" smtClean="0"/>
          </a:p>
          <a:p>
            <a:r>
              <a:rPr lang="en-US" sz="3600" dirty="0" smtClean="0"/>
              <a:t>The</a:t>
            </a:r>
            <a:r>
              <a:rPr lang="en-US" sz="3600" dirty="0"/>
              <a:t> </a:t>
            </a:r>
            <a:r>
              <a:rPr lang="en-US" sz="3600" b="1" dirty="0"/>
              <a:t>Depth of a product mix</a:t>
            </a:r>
            <a:r>
              <a:rPr lang="en-US" sz="3600" dirty="0"/>
              <a:t> refers to the variants of each product in the product line</a:t>
            </a:r>
            <a:r>
              <a:rPr lang="en-US" sz="3600" dirty="0" smtClean="0"/>
              <a:t>.</a:t>
            </a:r>
          </a:p>
          <a:p>
            <a:endParaRPr lang="en-US" sz="3600" dirty="0" smtClean="0"/>
          </a:p>
          <a:p>
            <a:r>
              <a:rPr lang="en-US" sz="3600" dirty="0" smtClean="0"/>
              <a:t> </a:t>
            </a:r>
            <a:r>
              <a:rPr lang="en-US" sz="3600" dirty="0"/>
              <a:t>For example, in the example below, curry, pastes, </a:t>
            </a:r>
            <a:r>
              <a:rPr lang="en-US" sz="3600" dirty="0" err="1"/>
              <a:t>biryanis</a:t>
            </a:r>
            <a:r>
              <a:rPr lang="en-US" sz="3600" dirty="0"/>
              <a:t>, conserves, etc. shows the depth of the foods product line.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57200" y="457200"/>
            <a:ext cx="8229600" cy="57912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106</Words>
  <Application>Microsoft Office PowerPoint</Application>
  <PresentationFormat>On-screen Show (4:3)</PresentationFormat>
  <Paragraphs>43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Elements of Product Mix</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Elements of Product Mix</dc:title>
  <dc:creator>Ashutosh</dc:creator>
  <cp:lastModifiedBy>Ashutosh</cp:lastModifiedBy>
  <cp:revision>3</cp:revision>
  <dcterms:created xsi:type="dcterms:W3CDTF">2020-04-23T12:14:24Z</dcterms:created>
  <dcterms:modified xsi:type="dcterms:W3CDTF">2020-04-25T04:27:43Z</dcterms:modified>
</cp:coreProperties>
</file>