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9BF6CD2-11EA-4005-9788-5FC807271FCF}"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B220F6D-058A-4F60-B6AB-1E09449ACE3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9BF6CD2-11EA-4005-9788-5FC807271FCF}"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220F6D-058A-4F60-B6AB-1E09449ACE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9BF6CD2-11EA-4005-9788-5FC807271FCF}"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220F6D-058A-4F60-B6AB-1E09449ACE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9BF6CD2-11EA-4005-9788-5FC807271FCF}"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220F6D-058A-4F60-B6AB-1E09449ACE3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9BF6CD2-11EA-4005-9788-5FC807271FCF}"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B220F6D-058A-4F60-B6AB-1E09449ACE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9BF6CD2-11EA-4005-9788-5FC807271FCF}"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220F6D-058A-4F60-B6AB-1E09449ACE3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9BF6CD2-11EA-4005-9788-5FC807271FCF}"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220F6D-058A-4F60-B6AB-1E09449ACE3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9BF6CD2-11EA-4005-9788-5FC807271FCF}"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220F6D-058A-4F60-B6AB-1E09449ACE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BF6CD2-11EA-4005-9788-5FC807271FCF}"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220F6D-058A-4F60-B6AB-1E09449ACE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9BF6CD2-11EA-4005-9788-5FC807271FCF}"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220F6D-058A-4F60-B6AB-1E09449ACE3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9BF6CD2-11EA-4005-9788-5FC807271FCF}"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B220F6D-058A-4F60-B6AB-1E09449ACE3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9BF6CD2-11EA-4005-9788-5FC807271FCF}"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B220F6D-058A-4F60-B6AB-1E09449ACE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googlesir.com/techniques-of-motivation-research/"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qualtrics.com/au/market-research/customer-needs-research/"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googlesir.com/applications-of-marketing-research/"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6670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normAutofit fontScale="90000"/>
          </a:bodyPr>
          <a:lstStyle/>
          <a:p>
            <a:r>
              <a:rPr lang="en-US" dirty="0"/>
              <a:t>Needs and Characteristics of Motivation Research</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6247864"/>
          </a:xfrm>
          <a:prstGeom prst="rect">
            <a:avLst/>
          </a:prstGeom>
        </p:spPr>
        <p:txBody>
          <a:bodyPr wrap="square">
            <a:spAutoFit/>
          </a:bodyPr>
          <a:lstStyle/>
          <a:p>
            <a:pPr algn="just"/>
            <a:r>
              <a:rPr lang="en-US" sz="4000" dirty="0"/>
              <a:t>It is easier to identify the motives falling in the first and second category, but the most difficult motives to uncover are those of the third category. Consumers in the first category reveal their feelings, views and opinions openly</a:t>
            </a:r>
            <a:r>
              <a:rPr lang="en-US" sz="4000" dirty="0" smtClean="0"/>
              <a:t>.</a:t>
            </a:r>
          </a:p>
          <a:p>
            <a:pPr algn="just"/>
            <a:endParaRPr lang="en-US" sz="4000" dirty="0"/>
          </a:p>
          <a:p>
            <a:pPr algn="just"/>
            <a:r>
              <a:rPr lang="en-US" sz="4000" dirty="0"/>
              <a:t>The motives at the second and third levels may be identified only with the help of suitable </a:t>
            </a:r>
            <a:r>
              <a:rPr lang="en-US" sz="4000" dirty="0">
                <a:hlinkClick r:id="rId2"/>
              </a:rPr>
              <a:t>techniques of motivation research</a:t>
            </a:r>
            <a:r>
              <a:rPr lang="en-US" sz="4000" dirty="0" smtClean="0"/>
              <a:t>.</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382000" cy="6494085"/>
          </a:xfrm>
          <a:prstGeom prst="rect">
            <a:avLst/>
          </a:prstGeom>
        </p:spPr>
        <p:txBody>
          <a:bodyPr wrap="square">
            <a:spAutoFit/>
          </a:bodyPr>
          <a:lstStyle/>
          <a:p>
            <a:pPr algn="just"/>
            <a:r>
              <a:rPr lang="en-US" sz="3200" dirty="0" smtClean="0"/>
              <a:t>2. Psychoanalytical Understanding of Consumers </a:t>
            </a:r>
            <a:r>
              <a:rPr lang="en-US" sz="3200" dirty="0" smtClean="0"/>
              <a:t>Personality</a:t>
            </a:r>
          </a:p>
          <a:p>
            <a:pPr algn="just"/>
            <a:endParaRPr lang="en-US" sz="3200" dirty="0" smtClean="0"/>
          </a:p>
          <a:p>
            <a:pPr algn="just"/>
            <a:r>
              <a:rPr lang="en-US" sz="3200" dirty="0" smtClean="0"/>
              <a:t>The psychoanalytic school of thought, there are three parts of the mind – the ID, Ego and Superego. </a:t>
            </a:r>
            <a:endParaRPr lang="en-US" sz="3200" dirty="0" smtClean="0"/>
          </a:p>
          <a:p>
            <a:pPr algn="just"/>
            <a:endParaRPr lang="en-US" sz="3200" dirty="0" smtClean="0"/>
          </a:p>
          <a:p>
            <a:pPr algn="just"/>
            <a:r>
              <a:rPr lang="en-US" sz="3200" dirty="0" smtClean="0"/>
              <a:t>The </a:t>
            </a:r>
            <a:r>
              <a:rPr lang="en-US" sz="3200" dirty="0" smtClean="0"/>
              <a:t>ID houses the basic instinctive drives, many of them may be similar to animals</a:t>
            </a:r>
            <a:r>
              <a:rPr lang="en-US" sz="3200" dirty="0" smtClean="0"/>
              <a:t>.</a:t>
            </a:r>
          </a:p>
          <a:p>
            <a:pPr algn="just"/>
            <a:endParaRPr lang="en-US" sz="3200" dirty="0" smtClean="0"/>
          </a:p>
          <a:p>
            <a:pPr algn="just"/>
            <a:r>
              <a:rPr lang="en-US" sz="3200" dirty="0" smtClean="0"/>
              <a:t>The superego is our conscience, accepting moral standards and directing the instinctive motives into acceptable channels, to avoid feelings of guilt and shame.</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4000" dirty="0"/>
              <a:t>The id and super ego sometimes may be in conflict. The ego is the conscience, rational control centre which maintains a balance between the uninhibited motives of the id and the socially oriented constraining superego</a:t>
            </a:r>
            <a:r>
              <a:rPr lang="en-US" sz="4000" dirty="0" smtClean="0"/>
              <a:t>.</a:t>
            </a:r>
          </a:p>
          <a:p>
            <a:pPr algn="just"/>
            <a:endParaRPr lang="en-US" sz="4000" dirty="0"/>
          </a:p>
          <a:p>
            <a:pPr algn="just"/>
            <a:r>
              <a:rPr lang="en-US" sz="4000" dirty="0"/>
              <a:t>Study of ego is very important for marketing companies because it represents the practical side of human </a:t>
            </a:r>
            <a:r>
              <a:rPr lang="en-US" sz="4000" dirty="0" err="1"/>
              <a:t>behaviour</a:t>
            </a:r>
            <a:r>
              <a:rPr lang="en-US" sz="4000" dirty="0"/>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5262979"/>
          </a:xfrm>
          <a:prstGeom prst="rect">
            <a:avLst/>
          </a:prstGeom>
        </p:spPr>
        <p:txBody>
          <a:bodyPr wrap="square">
            <a:spAutoFit/>
          </a:bodyPr>
          <a:lstStyle/>
          <a:p>
            <a:pPr algn="just"/>
            <a:r>
              <a:rPr lang="en-US" sz="2800" dirty="0"/>
              <a:t>3. Study of the Unconscious Mind of Consumers</a:t>
            </a:r>
          </a:p>
          <a:p>
            <a:pPr algn="just"/>
            <a:r>
              <a:rPr lang="en-US" sz="2800" dirty="0"/>
              <a:t>Studies have shown that the unconscious mind may understand and respond to meaning and form of emotional responses and guide most actions largely independent of conscious awareness.</a:t>
            </a:r>
          </a:p>
          <a:p>
            <a:pPr algn="just"/>
            <a:r>
              <a:rPr lang="en-US" sz="2800" dirty="0"/>
              <a:t>The findings imply that despite the subjective belief of being in conscious control of their feelings, thoughts, decisions and actions, people are directed for more than they </a:t>
            </a:r>
            <a:r>
              <a:rPr lang="en-US" sz="2800" dirty="0" err="1"/>
              <a:t>realise</a:t>
            </a:r>
            <a:r>
              <a:rPr lang="en-US" sz="2800" dirty="0"/>
              <a:t> by their subconscious and unconscious mind</a:t>
            </a:r>
            <a:r>
              <a:rPr lang="en-US" sz="2800" dirty="0" smtClean="0"/>
              <a:t>.</a:t>
            </a:r>
          </a:p>
          <a:p>
            <a:pPr algn="just"/>
            <a:endParaRPr lang="en-US" sz="2800" dirty="0"/>
          </a:p>
          <a:p>
            <a:pPr algn="just"/>
            <a:r>
              <a:rPr lang="en-US" sz="2800" dirty="0"/>
              <a:t>With the help of motivation research, marketing companies may study the unconscious </a:t>
            </a:r>
            <a:r>
              <a:rPr lang="en-US" sz="2800" dirty="0">
                <a:hlinkClick r:id="rId2"/>
              </a:rPr>
              <a:t>mind of consumers</a:t>
            </a:r>
            <a:r>
              <a:rPr lang="en-US" sz="2800" dirty="0"/>
              <a:t> and anticipate prospective </a:t>
            </a:r>
            <a:r>
              <a:rPr lang="en-US" sz="2800" dirty="0" err="1"/>
              <a:t>behaviour</a:t>
            </a:r>
            <a:r>
              <a:rPr lang="en-US" sz="2800" dirty="0"/>
              <a:t> up to some extent.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algn="just"/>
            <a:r>
              <a:rPr lang="en-US" sz="4000" dirty="0"/>
              <a:t>4. Development of New Products</a:t>
            </a:r>
          </a:p>
          <a:p>
            <a:pPr algn="just"/>
            <a:r>
              <a:rPr lang="en-US" sz="4000" dirty="0"/>
              <a:t>Motivation research may provide a basic orientation for new product categories</a:t>
            </a:r>
            <a:r>
              <a:rPr lang="en-US" sz="4000" dirty="0" smtClean="0"/>
              <a:t>.</a:t>
            </a:r>
          </a:p>
          <a:p>
            <a:pPr algn="just"/>
            <a:endParaRPr lang="en-US" sz="4000" dirty="0"/>
          </a:p>
          <a:p>
            <a:pPr algn="just"/>
            <a:r>
              <a:rPr lang="en-US" sz="4000" i="1" dirty="0"/>
              <a:t>With the help of motivation research</a:t>
            </a:r>
            <a:r>
              <a:rPr lang="en-US" sz="4000" dirty="0"/>
              <a:t>, hidden needs of consumers may be identified and suitable products may be developed by the marketing company for this purpose</a:t>
            </a:r>
            <a:r>
              <a:rPr lang="en-US" sz="4000" dirty="0" smtClean="0"/>
              <a:t>.</a:t>
            </a:r>
            <a:endParaRPr lang="en-US" sz="4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016758"/>
          </a:xfrm>
          <a:prstGeom prst="rect">
            <a:avLst/>
          </a:prstGeom>
        </p:spPr>
        <p:txBody>
          <a:bodyPr wrap="square">
            <a:spAutoFit/>
          </a:bodyPr>
          <a:lstStyle/>
          <a:p>
            <a:pPr algn="just"/>
            <a:r>
              <a:rPr lang="en-US" sz="3200" dirty="0" smtClean="0"/>
              <a:t>5. Effective Promotional Campaign</a:t>
            </a:r>
          </a:p>
          <a:p>
            <a:pPr algn="just"/>
            <a:r>
              <a:rPr lang="en-US" sz="3200" dirty="0" smtClean="0"/>
              <a:t>On the basis of the findings of motivation research, the marketing company may design a good copy of advertisement consistent with appropriate appeals to motivate the consumers to purchase products</a:t>
            </a:r>
            <a:r>
              <a:rPr lang="en-US" sz="3200" dirty="0" smtClean="0"/>
              <a:t>.</a:t>
            </a:r>
          </a:p>
          <a:p>
            <a:pPr algn="just"/>
            <a:endParaRPr lang="en-US" sz="3200" dirty="0" smtClean="0"/>
          </a:p>
          <a:p>
            <a:pPr algn="just"/>
            <a:r>
              <a:rPr lang="en-US" sz="3200" b="1" dirty="0" smtClean="0"/>
              <a:t>Motivation research</a:t>
            </a:r>
            <a:r>
              <a:rPr lang="en-US" sz="3200" dirty="0" smtClean="0"/>
              <a:t> enables the marketing company to explore and identify the ideas, opinion, reactions of consumers regarding advertising copy and costly errors may be avoided at an early stage</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1"/>
            <a:ext cx="8610600" cy="7540526"/>
          </a:xfrm>
          <a:prstGeom prst="rect">
            <a:avLst/>
          </a:prstGeom>
        </p:spPr>
        <p:txBody>
          <a:bodyPr wrap="square">
            <a:spAutoFit/>
          </a:bodyPr>
          <a:lstStyle/>
          <a:p>
            <a:pPr algn="just"/>
            <a:r>
              <a:rPr lang="en-US" sz="4400" dirty="0"/>
              <a:t>Motivation is the driving force within individuals that impels them to action. This driving force is produced by a state of uncomfortable tension, which exists as a result of an unfulfilled need. All individuals have needs, wants and desires. </a:t>
            </a:r>
            <a:endParaRPr lang="en-US" sz="4400" dirty="0" smtClean="0"/>
          </a:p>
          <a:p>
            <a:pPr algn="just"/>
            <a:r>
              <a:rPr lang="en-US" sz="4400" b="1" dirty="0" smtClean="0"/>
              <a:t>Thus</a:t>
            </a:r>
            <a:r>
              <a:rPr lang="en-US" sz="4400" dirty="0"/>
              <a:t>, motives have a role in consumer </a:t>
            </a:r>
            <a:r>
              <a:rPr lang="en-US" sz="4400" dirty="0" err="1"/>
              <a:t>behaviour</a:t>
            </a:r>
            <a:r>
              <a:rPr lang="en-US" sz="4400" dirty="0"/>
              <a:t>.</a:t>
            </a:r>
          </a:p>
          <a:p>
            <a:pPr algn="just"/>
            <a:r>
              <a:rPr lang="en-US" sz="4400" dirty="0" smtClean="0"/>
              <a:t/>
            </a:r>
            <a:br>
              <a:rPr lang="en-US" sz="4400" dirty="0" smtClean="0"/>
            </a:b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509200"/>
          </a:xfrm>
          <a:prstGeom prst="rect">
            <a:avLst/>
          </a:prstGeom>
        </p:spPr>
        <p:txBody>
          <a:bodyPr wrap="square">
            <a:spAutoFit/>
          </a:bodyPr>
          <a:lstStyle/>
          <a:p>
            <a:pPr algn="just"/>
            <a:r>
              <a:rPr lang="en-US" sz="3200" dirty="0"/>
              <a:t>Although marketing research plays its important role for business firms to solve their marketing problems, it is confined to only the ‘what’ aspect of the problem and does not provide the answer to the ‘why’ aspect of the problem. </a:t>
            </a:r>
            <a:r>
              <a:rPr lang="en-US" sz="3200" b="1" dirty="0"/>
              <a:t>This answer is found in motivation research</a:t>
            </a:r>
            <a:r>
              <a:rPr lang="en-US" sz="3200" b="1" dirty="0" smtClean="0"/>
              <a:t>.</a:t>
            </a:r>
          </a:p>
          <a:p>
            <a:pPr algn="just"/>
            <a:endParaRPr lang="en-US" sz="3200" dirty="0"/>
          </a:p>
          <a:p>
            <a:pPr algn="just"/>
            <a:r>
              <a:rPr lang="en-US" sz="3200" dirty="0"/>
              <a:t>The term </a:t>
            </a:r>
            <a:r>
              <a:rPr lang="en-US" sz="3200" dirty="0">
                <a:hlinkClick r:id="rId2"/>
              </a:rPr>
              <a:t>Motivation research</a:t>
            </a:r>
            <a:r>
              <a:rPr lang="en-US" sz="3200" dirty="0"/>
              <a:t> includes all type of research into human motives, is generally used to refer to qualitative research design to uncover the consumers sub-conscience or hidden motivations.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909310"/>
          </a:xfrm>
          <a:prstGeom prst="rect">
            <a:avLst/>
          </a:prstGeom>
        </p:spPr>
        <p:txBody>
          <a:bodyPr wrap="square">
            <a:spAutoFit/>
          </a:bodyPr>
          <a:lstStyle/>
          <a:p>
            <a:pPr algn="just"/>
            <a:r>
              <a:rPr lang="en-US" sz="5400" dirty="0"/>
              <a:t>Characteristics of Motivation </a:t>
            </a:r>
            <a:r>
              <a:rPr lang="en-US" sz="5400" dirty="0" smtClean="0"/>
              <a:t>Research</a:t>
            </a:r>
          </a:p>
          <a:p>
            <a:pPr algn="just"/>
            <a:endParaRPr lang="en-US" sz="5400" dirty="0"/>
          </a:p>
          <a:p>
            <a:pPr algn="just"/>
            <a:r>
              <a:rPr lang="en-US" sz="5400" u="sng" dirty="0"/>
              <a:t>The meaning of motivation research may be understood by the following main characteristics of motivation research.</a:t>
            </a:r>
            <a:endParaRPr lang="en-US" sz="5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153400" cy="6494085"/>
          </a:xfrm>
          <a:prstGeom prst="rect">
            <a:avLst/>
          </a:prstGeom>
        </p:spPr>
        <p:txBody>
          <a:bodyPr wrap="square">
            <a:spAutoFit/>
          </a:bodyPr>
          <a:lstStyle/>
          <a:p>
            <a:pPr algn="just"/>
            <a:r>
              <a:rPr lang="en-US" sz="3200" dirty="0"/>
              <a:t>Motivation research is concerned with human motives</a:t>
            </a:r>
            <a:r>
              <a:rPr lang="en-US" sz="3200" dirty="0" smtClean="0"/>
              <a:t>.</a:t>
            </a:r>
          </a:p>
          <a:p>
            <a:pPr algn="just"/>
            <a:endParaRPr lang="en-US" sz="3200" dirty="0"/>
          </a:p>
          <a:p>
            <a:pPr algn="just"/>
            <a:r>
              <a:rPr lang="en-US" sz="3200" dirty="0"/>
              <a:t>It is qualitative research, so it is very difficult to generalize the findings</a:t>
            </a:r>
            <a:r>
              <a:rPr lang="en-US" sz="3200" dirty="0" smtClean="0"/>
              <a:t>.</a:t>
            </a:r>
          </a:p>
          <a:p>
            <a:pPr algn="just"/>
            <a:endParaRPr lang="en-US" sz="3200" dirty="0"/>
          </a:p>
          <a:p>
            <a:pPr algn="just"/>
            <a:r>
              <a:rPr lang="en-US" sz="3200" dirty="0"/>
              <a:t>Motivation research operates on the premise that consumers are not always aware of the reasons for their actions</a:t>
            </a:r>
            <a:r>
              <a:rPr lang="en-US" sz="3200" dirty="0" smtClean="0"/>
              <a:t>.</a:t>
            </a:r>
          </a:p>
          <a:p>
            <a:pPr algn="just"/>
            <a:endParaRPr lang="en-US" sz="3200" dirty="0"/>
          </a:p>
          <a:p>
            <a:pPr algn="just"/>
            <a:r>
              <a:rPr lang="en-US" sz="3200" dirty="0"/>
              <a:t>Motivation research attempts to discover, underlying feelings, attitudes and emotions concerning product, service or brand use</a:t>
            </a:r>
            <a:r>
              <a:rPr lang="en-US" sz="3200" dirty="0" smtClean="0"/>
              <a:t>.</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algn="just"/>
            <a:r>
              <a:rPr lang="en-US" sz="3600" dirty="0" smtClean="0"/>
              <a:t>Motivation research is designed to uncover consumers of the subconscious or hidden motivation.</a:t>
            </a:r>
          </a:p>
          <a:p>
            <a:pPr algn="just"/>
            <a:r>
              <a:rPr lang="en-US" sz="3600" dirty="0" smtClean="0"/>
              <a:t>Marketing research is focused on what consumers do, but the focus of motivation research is on why they do it</a:t>
            </a:r>
            <a:r>
              <a:rPr lang="en-US" sz="3600" dirty="0" smtClean="0"/>
              <a:t>.</a:t>
            </a:r>
          </a:p>
          <a:p>
            <a:pPr algn="just"/>
            <a:endParaRPr lang="en-US" sz="3600" dirty="0" smtClean="0"/>
          </a:p>
          <a:p>
            <a:pPr algn="just"/>
            <a:r>
              <a:rPr lang="en-US" sz="3600" dirty="0" smtClean="0"/>
              <a:t>Motivation research is an interdisciplinary science, psychologists, sociologists and anthropologist have made valuable contributions to the understanding of why people act as they do in the Marketplace.</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247864"/>
          </a:xfrm>
          <a:prstGeom prst="rect">
            <a:avLst/>
          </a:prstGeom>
        </p:spPr>
        <p:txBody>
          <a:bodyPr wrap="square">
            <a:spAutoFit/>
          </a:bodyPr>
          <a:lstStyle/>
          <a:p>
            <a:pPr algn="just"/>
            <a:r>
              <a:rPr lang="en-US" sz="4000" dirty="0"/>
              <a:t>Needs of Motivation </a:t>
            </a:r>
            <a:r>
              <a:rPr lang="en-US" sz="4000" dirty="0" smtClean="0"/>
              <a:t>Research</a:t>
            </a:r>
          </a:p>
          <a:p>
            <a:pPr algn="just"/>
            <a:endParaRPr lang="en-US" sz="4000" dirty="0"/>
          </a:p>
          <a:p>
            <a:pPr algn="just"/>
            <a:r>
              <a:rPr lang="en-US" sz="4000" dirty="0"/>
              <a:t>Limitations of marketing research have led to the development of motivation research</a:t>
            </a:r>
            <a:r>
              <a:rPr lang="en-US" sz="4000" dirty="0" smtClean="0"/>
              <a:t>.</a:t>
            </a:r>
          </a:p>
          <a:p>
            <a:pPr algn="just"/>
            <a:endParaRPr lang="en-US" sz="4000" dirty="0"/>
          </a:p>
          <a:p>
            <a:pPr algn="just"/>
            <a:r>
              <a:rPr lang="en-US" sz="4000" dirty="0"/>
              <a:t>Marketing research may provide quantitative data and information with regard to various aspects of marketing operations but cannot furnish qualitative data concerned with its consumers.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262979"/>
          </a:xfrm>
          <a:prstGeom prst="rect">
            <a:avLst/>
          </a:prstGeom>
        </p:spPr>
        <p:txBody>
          <a:bodyPr wrap="square">
            <a:spAutoFit/>
          </a:bodyPr>
          <a:lstStyle/>
          <a:p>
            <a:pPr marL="342900" indent="-342900" algn="just">
              <a:buAutoNum type="arabicPeriod"/>
            </a:pPr>
            <a:r>
              <a:rPr lang="en-US" sz="4800" dirty="0" smtClean="0"/>
              <a:t>To </a:t>
            </a:r>
            <a:r>
              <a:rPr lang="en-US" sz="4800" dirty="0"/>
              <a:t>Understand Human </a:t>
            </a:r>
            <a:r>
              <a:rPr lang="en-US" sz="4800" dirty="0" smtClean="0"/>
              <a:t>Motives</a:t>
            </a:r>
          </a:p>
          <a:p>
            <a:pPr marL="342900" indent="-342900" algn="just">
              <a:buAutoNum type="arabicPeriod"/>
            </a:pPr>
            <a:endParaRPr lang="en-US" sz="4800" dirty="0"/>
          </a:p>
          <a:p>
            <a:pPr algn="just"/>
            <a:r>
              <a:rPr lang="en-US" sz="4800" dirty="0"/>
              <a:t>From the point of view of motives, human </a:t>
            </a:r>
            <a:r>
              <a:rPr lang="en-US" sz="4800" dirty="0" err="1"/>
              <a:t>behaviour</a:t>
            </a:r>
            <a:r>
              <a:rPr lang="en-US" sz="4800" dirty="0"/>
              <a:t> may be grouped into three categories.</a:t>
            </a:r>
          </a:p>
          <a:p>
            <a:pPr algn="just"/>
            <a:r>
              <a:rPr lang="en-US" sz="4800" dirty="0" smtClean="0"/>
              <a:t/>
            </a:r>
            <a:br>
              <a:rPr lang="en-US" sz="4800" dirty="0" smtClean="0"/>
            </a:br>
            <a:endParaRPr lang="en-US" sz="4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186309"/>
          </a:xfrm>
          <a:prstGeom prst="rect">
            <a:avLst/>
          </a:prstGeom>
        </p:spPr>
        <p:txBody>
          <a:bodyPr wrap="square">
            <a:spAutoFit/>
          </a:bodyPr>
          <a:lstStyle/>
          <a:p>
            <a:pPr algn="just"/>
            <a:r>
              <a:rPr lang="en-US" sz="3600" b="1" dirty="0"/>
              <a:t>At the first level</a:t>
            </a:r>
            <a:r>
              <a:rPr lang="en-US" sz="3600" dirty="0"/>
              <a:t>, consumers </a:t>
            </a:r>
            <a:r>
              <a:rPr lang="en-US" sz="3600" dirty="0" err="1"/>
              <a:t>recognise</a:t>
            </a:r>
            <a:r>
              <a:rPr lang="en-US" sz="3600" dirty="0"/>
              <a:t> and are quite willing to talk about their motives for buying a specific product</a:t>
            </a:r>
            <a:r>
              <a:rPr lang="en-US" sz="3600" dirty="0" smtClean="0"/>
              <a:t>.</a:t>
            </a:r>
          </a:p>
          <a:p>
            <a:pPr algn="just"/>
            <a:endParaRPr lang="en-US" sz="3600" dirty="0"/>
          </a:p>
          <a:p>
            <a:pPr algn="just"/>
            <a:r>
              <a:rPr lang="en-US" sz="3600" b="1" dirty="0"/>
              <a:t>At a second level</a:t>
            </a:r>
            <a:r>
              <a:rPr lang="en-US" sz="3600" dirty="0"/>
              <a:t>, they are aware of their reasons for buying, but will not admit them to others</a:t>
            </a:r>
            <a:r>
              <a:rPr lang="en-US" sz="3600" dirty="0" smtClean="0"/>
              <a:t>.</a:t>
            </a:r>
          </a:p>
          <a:p>
            <a:pPr algn="just"/>
            <a:endParaRPr lang="en-US" sz="3600" dirty="0"/>
          </a:p>
          <a:p>
            <a:pPr algn="just"/>
            <a:r>
              <a:rPr lang="en-US" sz="3600" b="1" dirty="0"/>
              <a:t>At the three Third Level</a:t>
            </a:r>
            <a:r>
              <a:rPr lang="en-US" sz="3600" dirty="0"/>
              <a:t>, there are consumers who themselves do not know the real factors motivating their buying actions.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746</Words>
  <Application>Microsoft Office PowerPoint</Application>
  <PresentationFormat>On-screen Show (4:3)</PresentationFormat>
  <Paragraphs>115</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Needs and Characteristics of Motivation Research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Needs and Characteristics of Motivation Research </dc:title>
  <dc:creator>Ashutosh</dc:creator>
  <cp:lastModifiedBy>Ashutosh</cp:lastModifiedBy>
  <cp:revision>3</cp:revision>
  <dcterms:created xsi:type="dcterms:W3CDTF">2020-05-04T12:36:30Z</dcterms:created>
  <dcterms:modified xsi:type="dcterms:W3CDTF">2020-05-10T04:44:03Z</dcterms:modified>
</cp:coreProperties>
</file>