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96381-5D28-49B0-9726-E8783262BB4D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DE20BE0-BEB3-4D96-ACEA-83D55EA541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96381-5D28-49B0-9726-E8783262BB4D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0BE0-BEB3-4D96-ACEA-83D55EA541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96381-5D28-49B0-9726-E8783262BB4D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0BE0-BEB3-4D96-ACEA-83D55EA541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96381-5D28-49B0-9726-E8783262BB4D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0BE0-BEB3-4D96-ACEA-83D55EA541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96381-5D28-49B0-9726-E8783262BB4D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DE20BE0-BEB3-4D96-ACEA-83D55EA541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96381-5D28-49B0-9726-E8783262BB4D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0BE0-BEB3-4D96-ACEA-83D55EA541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96381-5D28-49B0-9726-E8783262BB4D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0BE0-BEB3-4D96-ACEA-83D55EA541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96381-5D28-49B0-9726-E8783262BB4D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0BE0-BEB3-4D96-ACEA-83D55EA541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96381-5D28-49B0-9726-E8783262BB4D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0BE0-BEB3-4D96-ACEA-83D55EA541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96381-5D28-49B0-9726-E8783262BB4D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0BE0-BEB3-4D96-ACEA-83D55EA541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96381-5D28-49B0-9726-E8783262BB4D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DE20BE0-BEB3-4D96-ACEA-83D55EA541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F996381-5D28-49B0-9726-E8783262BB4D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DE20BE0-BEB3-4D96-ACEA-83D55EA5413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needs-and-characteristics-of-motivation-research/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ssignmentpoint.com/business/international-business/term-paper-on-international-marketing-planning.html" TargetMode="External"/><Relationship Id="rId2" Type="http://schemas.openxmlformats.org/officeDocument/2006/relationships/hyperlink" Target="https://www.googlesir.com/components-or-elements-of-planning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sir.com/salesforce-promotion-techniques/" TargetMode="External"/><Relationship Id="rId2" Type="http://schemas.openxmlformats.org/officeDocument/2006/relationships/hyperlink" Target="https://www.googlesir.com/benefits-importance-marketing-research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886200"/>
            <a:ext cx="7543800" cy="2667000"/>
          </a:xfrm>
        </p:spPr>
        <p:txBody>
          <a:bodyPr>
            <a:normAutofit fontScale="77500" lnSpcReduction="20000"/>
          </a:bodyPr>
          <a:lstStyle/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Prof(Dr)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1"/>
            <a:ext cx="7772400" cy="2000250"/>
          </a:xfrm>
        </p:spPr>
        <p:txBody>
          <a:bodyPr>
            <a:normAutofit/>
          </a:bodyPr>
          <a:lstStyle/>
          <a:p>
            <a:r>
              <a:rPr lang="en-US" dirty="0"/>
              <a:t>Characteristics of Effective Marketing Control System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4582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/>
              <a:t>Flexibility makes control workable in the face of changes, plans, unforeseen circumstances or outright failures.</a:t>
            </a:r>
          </a:p>
          <a:p>
            <a:endParaRPr lang="en-US" sz="4400" dirty="0"/>
          </a:p>
          <a:p>
            <a:r>
              <a:rPr lang="en-US" sz="4400" dirty="0"/>
              <a:t>8. Corrective Actions</a:t>
            </a:r>
          </a:p>
          <a:p>
            <a:pPr algn="just"/>
            <a:r>
              <a:rPr lang="en-US" sz="4400" dirty="0"/>
              <a:t>Control should lead to corrective action. It must be perspective and </a:t>
            </a:r>
            <a:r>
              <a:rPr lang="en-US" sz="4400" dirty="0" smtClean="0"/>
              <a:t>operation</a:t>
            </a:r>
            <a:endParaRPr lang="en-US" sz="4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It must disclose where failures are occupying, who is responsible for them and what should be done about them.</a:t>
            </a:r>
          </a:p>
          <a:p>
            <a:pPr algn="just"/>
            <a:r>
              <a:rPr lang="en-US" sz="2800" dirty="0"/>
              <a:t>It must focus on action rather than on information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9. Motivate People for High Performance</a:t>
            </a:r>
          </a:p>
          <a:p>
            <a:pPr algn="just"/>
            <a:r>
              <a:rPr lang="en-US" sz="2800" dirty="0"/>
              <a:t>Marketing control </a:t>
            </a:r>
            <a:r>
              <a:rPr lang="en-US" sz="2800" dirty="0">
                <a:hlinkClick r:id="rId2"/>
              </a:rPr>
              <a:t>motivates people for high-performance</a:t>
            </a:r>
            <a:r>
              <a:rPr lang="en-US" sz="2800" dirty="0"/>
              <a:t>. Most people respond to challenges positively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Successful accomplishment of challenging standards provides them a sense of accomplishment than meeting easy standards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b="1" dirty="0"/>
              <a:t>However</a:t>
            </a:r>
            <a:r>
              <a:rPr lang="en-US" sz="2800" dirty="0"/>
              <a:t>, standards that are too difficult May likely to discourage them resulting in a decline in performance.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6106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10. Forward-Looking</a:t>
            </a:r>
          </a:p>
          <a:p>
            <a:r>
              <a:rPr lang="en-US" sz="3200" b="1" dirty="0"/>
              <a:t>Effective marketing control</a:t>
            </a:r>
            <a:r>
              <a:rPr lang="en-US" sz="3200" dirty="0"/>
              <a:t> should not confine to post mortem of events or things.</a:t>
            </a:r>
          </a:p>
          <a:p>
            <a:r>
              <a:rPr lang="en-US" sz="3200" dirty="0"/>
              <a:t>It should always aim at the future. It should provide a framework for </a:t>
            </a:r>
            <a:r>
              <a:rPr lang="en-US" sz="3200" dirty="0">
                <a:hlinkClick r:id="rId2"/>
              </a:rPr>
              <a:t>future planning</a:t>
            </a:r>
            <a:r>
              <a:rPr lang="en-US" sz="3200" dirty="0" smtClean="0"/>
              <a:t>.</a:t>
            </a:r>
          </a:p>
          <a:p>
            <a:endParaRPr lang="en-US" sz="3200" dirty="0"/>
          </a:p>
          <a:p>
            <a:r>
              <a:rPr lang="en-US" sz="3200" dirty="0"/>
              <a:t>11. Periodic Reviews</a:t>
            </a:r>
          </a:p>
          <a:p>
            <a:r>
              <a:rPr lang="en-US" sz="3200" dirty="0"/>
              <a:t>The </a:t>
            </a:r>
            <a:r>
              <a:rPr lang="en-US" sz="3200" dirty="0">
                <a:hlinkClick r:id="rId3"/>
              </a:rPr>
              <a:t>marketing control</a:t>
            </a:r>
            <a:r>
              <a:rPr lang="en-US" sz="3200" dirty="0"/>
              <a:t> system must be reviewed periodically. Such a review ensures its applicability.</a:t>
            </a:r>
          </a:p>
          <a:p>
            <a:endParaRPr lang="en-US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7201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6600" dirty="0"/>
              <a:t>Marketing managers should employ an effective control system to make sure that activities and results confirm plans.</a:t>
            </a:r>
          </a:p>
          <a:p>
            <a:pPr algn="just"/>
            <a:r>
              <a:rPr lang="en-US" sz="6600" dirty="0" smtClean="0"/>
              <a:t/>
            </a:r>
            <a:br>
              <a:rPr lang="en-US" sz="6600" dirty="0" smtClean="0"/>
            </a:br>
            <a:endParaRPr lang="en-US" sz="6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6106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/>
              <a:t>Characteristics of Effective Marketing Control System</a:t>
            </a:r>
          </a:p>
          <a:p>
            <a:pPr algn="just"/>
            <a:r>
              <a:rPr lang="en-US" sz="3600" u="sng" dirty="0"/>
              <a:t>The effective marketing control system should be based on the following features.</a:t>
            </a:r>
            <a:endParaRPr lang="en-US" sz="3600" dirty="0"/>
          </a:p>
          <a:p>
            <a:pPr algn="just"/>
            <a:endParaRPr lang="en-US" sz="3600" dirty="0" smtClean="0"/>
          </a:p>
          <a:p>
            <a:pPr algn="just"/>
            <a:r>
              <a:rPr lang="en-US" sz="3600" dirty="0" smtClean="0"/>
              <a:t>1</a:t>
            </a:r>
            <a:r>
              <a:rPr lang="en-US" sz="3600" dirty="0"/>
              <a:t>. Suitability</a:t>
            </a:r>
          </a:p>
          <a:p>
            <a:pPr algn="just"/>
            <a:r>
              <a:rPr lang="en-US" sz="3600" dirty="0"/>
              <a:t>The marketing control system should be appropriately designed to suit the nature and needs of the activities to be controlled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52400"/>
            <a:ext cx="85344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This means that different types of activities require different types of control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b="1" dirty="0"/>
              <a:t>For example</a:t>
            </a:r>
            <a:r>
              <a:rPr lang="en-US" sz="3200" dirty="0"/>
              <a:t>, control techniques for </a:t>
            </a:r>
            <a:r>
              <a:rPr lang="en-US" sz="3200" dirty="0">
                <a:hlinkClick r:id="rId2"/>
              </a:rPr>
              <a:t>marketing research</a:t>
            </a:r>
            <a:r>
              <a:rPr lang="en-US" sz="3200" dirty="0"/>
              <a:t>; advertising campaigns and </a:t>
            </a:r>
            <a:r>
              <a:rPr lang="en-US" sz="3200" dirty="0">
                <a:hlinkClick r:id="rId3"/>
              </a:rPr>
              <a:t>performance of sales force</a:t>
            </a:r>
            <a:r>
              <a:rPr lang="en-US" sz="3200" dirty="0"/>
              <a:t> need </a:t>
            </a:r>
            <a:r>
              <a:rPr lang="en-US" sz="3200" b="1" dirty="0"/>
              <a:t>different types of control systems</a:t>
            </a:r>
            <a:r>
              <a:rPr lang="en-US" sz="3200" b="1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2. </a:t>
            </a:r>
            <a:r>
              <a:rPr lang="en-US" sz="3200" dirty="0" smtClean="0"/>
              <a:t>Understandable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The marketing manager must understand what the control system is attempting to do.</a:t>
            </a:r>
          </a:p>
          <a:p>
            <a:pPr algn="just"/>
            <a:r>
              <a:rPr lang="en-US" sz="3200" dirty="0"/>
              <a:t>They must have thorough knowledge before </a:t>
            </a:r>
            <a:r>
              <a:rPr lang="en-US" sz="3200" b="1" dirty="0"/>
              <a:t>operating the technique.</a:t>
            </a:r>
            <a:endParaRPr lang="en-US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1"/>
            <a:ext cx="85344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Without a proper understanding of the technique if the manager uses sophisticated control tools which will have adverse consequences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3. Prompt </a:t>
            </a:r>
            <a:r>
              <a:rPr lang="en-US" sz="2800" dirty="0" smtClean="0"/>
              <a:t>Reporting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The marketing control system should report deviations promptly so that corrective action is effected with minimum cost and inconveniences. Timeliness is the essence of control.</a:t>
            </a:r>
          </a:p>
          <a:p>
            <a:pPr algn="just"/>
            <a:r>
              <a:rPr lang="en-US" sz="2800" dirty="0"/>
              <a:t>Even the best information has little value it is outdated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A </a:t>
            </a:r>
            <a:r>
              <a:rPr lang="en-US" sz="2800" b="1" dirty="0"/>
              <a:t>good marketing control system</a:t>
            </a:r>
            <a:r>
              <a:rPr lang="en-US" sz="2800" dirty="0"/>
              <a:t> is one that gets relevant information at a proper time before the crisis occurs.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382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6600" dirty="0"/>
              <a:t>4. Economic</a:t>
            </a:r>
          </a:p>
          <a:p>
            <a:pPr algn="just"/>
            <a:r>
              <a:rPr lang="en-US" sz="6600" dirty="0"/>
              <a:t>The </a:t>
            </a:r>
            <a:r>
              <a:rPr lang="en-US" sz="6600" b="1" dirty="0"/>
              <a:t>marketing Control system</a:t>
            </a:r>
            <a:r>
              <a:rPr lang="en-US" sz="6600" dirty="0"/>
              <a:t> should be the control technique must justify the expenses </a:t>
            </a:r>
            <a:r>
              <a:rPr lang="en-US" sz="6600" dirty="0" smtClean="0"/>
              <a:t>involved</a:t>
            </a:r>
            <a:endParaRPr lang="en-US" sz="6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534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800" dirty="0"/>
              <a:t>The ratio of cost to the benefit must be low for the control system to be justified</a:t>
            </a:r>
            <a:r>
              <a:rPr lang="en-US" sz="4800" dirty="0" smtClean="0"/>
              <a:t>.</a:t>
            </a:r>
          </a:p>
          <a:p>
            <a:pPr algn="just"/>
            <a:endParaRPr lang="en-US" sz="4800" dirty="0"/>
          </a:p>
          <a:p>
            <a:pPr algn="just"/>
            <a:r>
              <a:rPr lang="en-US" sz="4800" dirty="0"/>
              <a:t>5. Pointing Out Exceptions</a:t>
            </a:r>
          </a:p>
          <a:p>
            <a:pPr algn="just"/>
            <a:r>
              <a:rPr lang="en-US" sz="4800" dirty="0"/>
              <a:t>The marketing manager cannot control everything that goes on a firm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dirty="0"/>
              <a:t>Instead</a:t>
            </a:r>
            <a:r>
              <a:rPr lang="en-US" sz="3200" dirty="0"/>
              <a:t>, marketing manager should pay adequate attention to key and strategic points that are key to success. This is known as ‘control by exception’.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6. </a:t>
            </a:r>
            <a:r>
              <a:rPr lang="en-US" sz="3200" dirty="0" smtClean="0"/>
              <a:t>Objectives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The Control system should be objective. Subjective control may influence </a:t>
            </a:r>
            <a:r>
              <a:rPr lang="en-US" sz="3200" dirty="0" err="1"/>
              <a:t>judgements</a:t>
            </a:r>
            <a:r>
              <a:rPr lang="en-US" sz="3200" dirty="0"/>
              <a:t> hence there may be an element of bias in decisions leading to </a:t>
            </a:r>
            <a:r>
              <a:rPr lang="en-US" sz="3200" b="1" dirty="0"/>
              <a:t>ineffective performance</a:t>
            </a:r>
            <a:r>
              <a:rPr lang="en-US" sz="3200" b="1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b="1" dirty="0"/>
              <a:t>Therefore</a:t>
            </a:r>
            <a:r>
              <a:rPr lang="en-US" sz="3200" dirty="0"/>
              <a:t>, marketing control must be objective, clearly quantifiable and verifiable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6600" dirty="0"/>
              <a:t>7. Flexibility</a:t>
            </a:r>
          </a:p>
          <a:p>
            <a:pPr algn="just"/>
            <a:r>
              <a:rPr lang="en-US" sz="6600" dirty="0"/>
              <a:t>Marketing control system should be flexible so that it can be adjusted to suit the needs of any change in the environment.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</TotalTime>
  <Words>359</Words>
  <Application>Microsoft Office PowerPoint</Application>
  <PresentationFormat>On-screen Show (4:3)</PresentationFormat>
  <Paragraphs>151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Equity</vt:lpstr>
      <vt:lpstr>Characteristics of Effective Marketing Control System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Characteristics of Effective Marketing Control System </dc:title>
  <dc:creator>Ashutosh</dc:creator>
  <cp:lastModifiedBy>Ashutosh</cp:lastModifiedBy>
  <cp:revision>3</cp:revision>
  <dcterms:created xsi:type="dcterms:W3CDTF">2020-05-10T16:42:25Z</dcterms:created>
  <dcterms:modified xsi:type="dcterms:W3CDTF">2020-05-12T04:52:22Z</dcterms:modified>
</cp:coreProperties>
</file>