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72" r:id="rId13"/>
    <p:sldId id="267" r:id="rId14"/>
    <p:sldId id="268" r:id="rId15"/>
    <p:sldId id="269" r:id="rId16"/>
    <p:sldId id="270" r:id="rId17"/>
    <p:sldId id="271" r:id="rId18"/>
    <p:sldId id="273"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34"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C128A8E4-3139-4E66-9A05-094D84D71843}" type="datetimeFigureOut">
              <a:rPr lang="en-US" smtClean="0"/>
              <a:pPr/>
              <a:t>4/24/2020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E7F1AB43-DB8F-4D38-8155-716252AE8BBD}"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128A8E4-3139-4E66-9A05-094D84D71843}" type="datetimeFigureOut">
              <a:rPr lang="en-US" smtClean="0"/>
              <a:pPr/>
              <a:t>4/24/2020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7F1AB43-DB8F-4D38-8155-716252AE8BBD}"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128A8E4-3139-4E66-9A05-094D84D71843}" type="datetimeFigureOut">
              <a:rPr lang="en-US" smtClean="0"/>
              <a:pPr/>
              <a:t>4/24/2020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7F1AB43-DB8F-4D38-8155-716252AE8BBD}"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C128A8E4-3139-4E66-9A05-094D84D71843}" type="datetimeFigureOut">
              <a:rPr lang="en-US" smtClean="0"/>
              <a:pPr/>
              <a:t>4/24/2020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7F1AB43-DB8F-4D38-8155-716252AE8BBD}"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C128A8E4-3139-4E66-9A05-094D84D71843}" type="datetimeFigureOut">
              <a:rPr lang="en-US" smtClean="0"/>
              <a:pPr/>
              <a:t>4/24/2020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E7F1AB43-DB8F-4D38-8155-716252AE8BBD}"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C128A8E4-3139-4E66-9A05-094D84D71843}" type="datetimeFigureOut">
              <a:rPr lang="en-US" smtClean="0"/>
              <a:pPr/>
              <a:t>4/24/2020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7F1AB43-DB8F-4D38-8155-716252AE8BBD}"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C128A8E4-3139-4E66-9A05-094D84D71843}" type="datetimeFigureOut">
              <a:rPr lang="en-US" smtClean="0"/>
              <a:pPr/>
              <a:t>4/24/2020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7F1AB43-DB8F-4D38-8155-716252AE8BBD}"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C128A8E4-3139-4E66-9A05-094D84D71843}" type="datetimeFigureOut">
              <a:rPr lang="en-US" smtClean="0"/>
              <a:pPr/>
              <a:t>4/24/2020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7F1AB43-DB8F-4D38-8155-716252AE8BBD}"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128A8E4-3139-4E66-9A05-094D84D71843}" type="datetimeFigureOut">
              <a:rPr lang="en-US" smtClean="0"/>
              <a:pPr/>
              <a:t>4/24/2020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7F1AB43-DB8F-4D38-8155-716252AE8BBD}"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C128A8E4-3139-4E66-9A05-094D84D71843}" type="datetimeFigureOut">
              <a:rPr lang="en-US" smtClean="0"/>
              <a:pPr/>
              <a:t>4/24/2020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7F1AB43-DB8F-4D38-8155-716252AE8BBD}"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C128A8E4-3139-4E66-9A05-094D84D71843}" type="datetimeFigureOut">
              <a:rPr lang="en-US" smtClean="0"/>
              <a:pPr/>
              <a:t>4/24/2020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E7F1AB43-DB8F-4D38-8155-716252AE8BBD}"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C128A8E4-3139-4E66-9A05-094D84D71843}" type="datetimeFigureOut">
              <a:rPr lang="en-US" smtClean="0"/>
              <a:pPr/>
              <a:t>4/24/2020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E7F1AB43-DB8F-4D38-8155-716252AE8BBD}"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81000" y="3886200"/>
            <a:ext cx="7391400" cy="1752600"/>
          </a:xfrm>
        </p:spPr>
        <p:txBody>
          <a:bodyPr>
            <a:normAutofit fontScale="92500" lnSpcReduction="10000"/>
          </a:bodyPr>
          <a:lstStyle/>
          <a:p>
            <a:pPr algn="l"/>
            <a:r>
              <a:rPr lang="en-US" b="1" dirty="0" smtClean="0"/>
              <a:t>Prof(Dr)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a:p>
        </p:txBody>
      </p:sp>
      <p:sp>
        <p:nvSpPr>
          <p:cNvPr id="2" name="Title 1"/>
          <p:cNvSpPr>
            <a:spLocks noGrp="1"/>
          </p:cNvSpPr>
          <p:nvPr>
            <p:ph type="ctrTitle"/>
          </p:nvPr>
        </p:nvSpPr>
        <p:spPr/>
        <p:txBody>
          <a:bodyPr/>
          <a:lstStyle/>
          <a:p>
            <a:r>
              <a:rPr lang="en-US" b="1" dirty="0"/>
              <a:t>Factors of Micro Environment </a:t>
            </a:r>
            <a:br>
              <a:rPr lang="en-US" b="1" dirty="0"/>
            </a:b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1"/>
            <a:ext cx="8534400" cy="6494085"/>
          </a:xfrm>
          <a:prstGeom prst="rect">
            <a:avLst/>
          </a:prstGeom>
        </p:spPr>
        <p:txBody>
          <a:bodyPr wrap="square">
            <a:spAutoFit/>
          </a:bodyPr>
          <a:lstStyle/>
          <a:p>
            <a:pPr fontAlgn="base"/>
            <a:r>
              <a:rPr lang="en-US" sz="3200" b="1" dirty="0"/>
              <a:t>4. Public</a:t>
            </a:r>
            <a:r>
              <a:rPr lang="en-US" sz="3200" b="1" dirty="0" smtClean="0"/>
              <a:t>:</a:t>
            </a:r>
          </a:p>
          <a:p>
            <a:pPr fontAlgn="base"/>
            <a:endParaRPr lang="en-US" sz="3200" b="1" dirty="0"/>
          </a:p>
          <a:p>
            <a:pPr fontAlgn="base"/>
            <a:r>
              <a:rPr lang="en-US" sz="3200" dirty="0"/>
              <a:t>Literally word ‘public’ refers to people in general. </a:t>
            </a:r>
            <a:endParaRPr lang="en-US" sz="3200" dirty="0" smtClean="0"/>
          </a:p>
          <a:p>
            <a:pPr fontAlgn="base"/>
            <a:endParaRPr lang="en-US" sz="3200" dirty="0" smtClean="0"/>
          </a:p>
          <a:p>
            <a:pPr fontAlgn="base"/>
            <a:r>
              <a:rPr lang="en-US" sz="3200" dirty="0" smtClean="0"/>
              <a:t>According </a:t>
            </a:r>
            <a:r>
              <a:rPr lang="en-US" sz="3200" dirty="0"/>
              <a:t>to Philip </a:t>
            </a:r>
            <a:r>
              <a:rPr lang="en-US" sz="3200" dirty="0" err="1"/>
              <a:t>Kotler</a:t>
            </a:r>
            <a:r>
              <a:rPr lang="en-US" sz="3200" dirty="0"/>
              <a:t>, </a:t>
            </a:r>
            <a:endParaRPr lang="en-US" sz="3200" dirty="0" smtClean="0"/>
          </a:p>
          <a:p>
            <a:pPr fontAlgn="base"/>
            <a:endParaRPr lang="en-US" sz="3200" dirty="0" smtClean="0"/>
          </a:p>
          <a:p>
            <a:pPr fontAlgn="base"/>
            <a:r>
              <a:rPr lang="en-US" sz="3200" dirty="0" smtClean="0"/>
              <a:t>“</a:t>
            </a:r>
            <a:r>
              <a:rPr lang="en-US" sz="3200" dirty="0"/>
              <a:t>A public is any group that has an actual or potential interest in or impact on a company’s ability to achieve its objectives.” </a:t>
            </a:r>
            <a:endParaRPr lang="en-US" sz="3200" dirty="0" smtClean="0"/>
          </a:p>
          <a:p>
            <a:pPr fontAlgn="base"/>
            <a:endParaRPr lang="en-US" sz="3200" dirty="0" smtClean="0"/>
          </a:p>
          <a:p>
            <a:pPr fontAlgn="base"/>
            <a:r>
              <a:rPr lang="en-US" sz="3200" dirty="0" smtClean="0"/>
              <a:t>The </a:t>
            </a:r>
            <a:r>
              <a:rPr lang="en-US" sz="3200" dirty="0"/>
              <a:t>environmentalists, consumer protection groups, media persons and local people are some of the well-known examples of publics.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382000" cy="5078313"/>
          </a:xfrm>
          <a:prstGeom prst="rect">
            <a:avLst/>
          </a:prstGeom>
        </p:spPr>
        <p:txBody>
          <a:bodyPr wrap="square">
            <a:spAutoFit/>
          </a:bodyPr>
          <a:lstStyle/>
          <a:p>
            <a:pPr fontAlgn="base"/>
            <a:r>
              <a:rPr lang="en-US" sz="3600" dirty="0"/>
              <a:t>The company has a duty to satisfy the people at large along with competitors and the consumers. </a:t>
            </a:r>
            <a:endParaRPr lang="en-US" sz="3600" dirty="0" smtClean="0"/>
          </a:p>
          <a:p>
            <a:pPr fontAlgn="base"/>
            <a:endParaRPr lang="en-US" sz="3600" dirty="0" smtClean="0"/>
          </a:p>
          <a:p>
            <a:pPr fontAlgn="base"/>
            <a:r>
              <a:rPr lang="en-US" sz="3600" dirty="0" smtClean="0"/>
              <a:t>It </a:t>
            </a:r>
            <a:r>
              <a:rPr lang="en-US" sz="3600" dirty="0"/>
              <a:t>is an exercise which has a larger impact on the well-being of the company for tomorrow s stay and growth. </a:t>
            </a:r>
            <a:endParaRPr lang="en-US" sz="3600" dirty="0" smtClean="0"/>
          </a:p>
          <a:p>
            <a:pPr fontAlgn="base"/>
            <a:endParaRPr lang="en-US" sz="3600" dirty="0" smtClean="0"/>
          </a:p>
          <a:p>
            <a:pPr fontAlgn="base"/>
            <a:r>
              <a:rPr lang="en-US" sz="3600" dirty="0" smtClean="0"/>
              <a:t>Create </a:t>
            </a:r>
            <a:r>
              <a:rPr lang="en-US" sz="3600" dirty="0"/>
              <a:t>goodwill among public, help to get a </a:t>
            </a:r>
            <a:r>
              <a:rPr lang="en-US" sz="3600" dirty="0" err="1"/>
              <a:t>favourable</a:t>
            </a:r>
            <a:r>
              <a:rPr lang="en-US" sz="3600" dirty="0"/>
              <a:t> response for a company.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81000" y="381001"/>
            <a:ext cx="8382000" cy="6001643"/>
          </a:xfrm>
          <a:prstGeom prst="rect">
            <a:avLst/>
          </a:prstGeom>
        </p:spPr>
        <p:txBody>
          <a:bodyPr wrap="square">
            <a:spAutoFit/>
          </a:bodyPr>
          <a:lstStyle/>
          <a:p>
            <a:pPr fontAlgn="base"/>
            <a:r>
              <a:rPr lang="en-US" sz="2400" b="1" dirty="0" smtClean="0"/>
              <a:t>Every company is surrounded by seven types of public, as shown below</a:t>
            </a:r>
            <a:r>
              <a:rPr lang="en-US" sz="2400" b="1" dirty="0" smtClean="0"/>
              <a:t>:</a:t>
            </a:r>
          </a:p>
          <a:p>
            <a:pPr fontAlgn="base"/>
            <a:endParaRPr lang="en-US" sz="2400" dirty="0" smtClean="0"/>
          </a:p>
          <a:p>
            <a:pPr marL="342900" indent="-342900" fontAlgn="base">
              <a:buAutoNum type="arabicPeriod"/>
            </a:pPr>
            <a:r>
              <a:rPr lang="en-US" sz="2400" dirty="0" smtClean="0"/>
              <a:t>Financial—banks</a:t>
            </a:r>
            <a:r>
              <a:rPr lang="en-US" sz="2400" dirty="0" smtClean="0"/>
              <a:t>, stock-brokers, financial institutions</a:t>
            </a:r>
            <a:r>
              <a:rPr lang="en-US" sz="2400" dirty="0" smtClean="0"/>
              <a:t>.</a:t>
            </a:r>
          </a:p>
          <a:p>
            <a:pPr marL="342900" indent="-342900" fontAlgn="base"/>
            <a:endParaRPr lang="en-US" sz="2400" dirty="0" smtClean="0"/>
          </a:p>
          <a:p>
            <a:pPr fontAlgn="base"/>
            <a:r>
              <a:rPr lang="en-US" sz="2400" dirty="0" smtClean="0"/>
              <a:t>2. Media—Newspaper, magazines, TV</a:t>
            </a:r>
            <a:r>
              <a:rPr lang="en-US" sz="2400" dirty="0" smtClean="0"/>
              <a:t>.</a:t>
            </a:r>
          </a:p>
          <a:p>
            <a:pPr fontAlgn="base"/>
            <a:endParaRPr lang="en-US" sz="2400" dirty="0" smtClean="0"/>
          </a:p>
          <a:p>
            <a:pPr fontAlgn="base"/>
            <a:r>
              <a:rPr lang="en-US" sz="2400" dirty="0" smtClean="0"/>
              <a:t>3. Government—Government departments</a:t>
            </a:r>
            <a:r>
              <a:rPr lang="en-US" sz="2400" dirty="0" smtClean="0"/>
              <a:t>.</a:t>
            </a:r>
          </a:p>
          <a:p>
            <a:pPr fontAlgn="base"/>
            <a:endParaRPr lang="en-US" sz="2400" dirty="0" smtClean="0"/>
          </a:p>
          <a:p>
            <a:pPr fontAlgn="base"/>
            <a:r>
              <a:rPr lang="en-US" sz="2400" dirty="0" smtClean="0"/>
              <a:t>4. Citizen—Consumer </a:t>
            </a:r>
            <a:r>
              <a:rPr lang="en-US" sz="2400" dirty="0" err="1" smtClean="0"/>
              <a:t>Organisations</a:t>
            </a:r>
            <a:r>
              <a:rPr lang="en-US" sz="2400" dirty="0" smtClean="0"/>
              <a:t>; environment groups</a:t>
            </a:r>
            <a:r>
              <a:rPr lang="en-US" sz="2400" dirty="0" smtClean="0"/>
              <a:t>.</a:t>
            </a:r>
          </a:p>
          <a:p>
            <a:pPr fontAlgn="base"/>
            <a:endParaRPr lang="en-US" sz="2400" dirty="0" smtClean="0"/>
          </a:p>
          <a:p>
            <a:pPr fontAlgn="base"/>
            <a:r>
              <a:rPr lang="en-US" sz="2400" dirty="0" smtClean="0"/>
              <a:t>5. Local—</a:t>
            </a:r>
            <a:r>
              <a:rPr lang="en-US" sz="2400" dirty="0" err="1" smtClean="0"/>
              <a:t>neighbourhood</a:t>
            </a:r>
            <a:r>
              <a:rPr lang="en-US" sz="2400" dirty="0" smtClean="0"/>
              <a:t> residents, community groups</a:t>
            </a:r>
            <a:r>
              <a:rPr lang="en-US" sz="2400" dirty="0" smtClean="0"/>
              <a:t>.</a:t>
            </a:r>
          </a:p>
          <a:p>
            <a:pPr fontAlgn="base"/>
            <a:endParaRPr lang="en-US" sz="2400" dirty="0" smtClean="0"/>
          </a:p>
          <a:p>
            <a:pPr fontAlgn="base"/>
            <a:r>
              <a:rPr lang="en-US" sz="2400" dirty="0" smtClean="0"/>
              <a:t>6. General—General Public, public opinions</a:t>
            </a:r>
            <a:r>
              <a:rPr lang="en-US" sz="2400" dirty="0" smtClean="0"/>
              <a:t>.</a:t>
            </a:r>
          </a:p>
          <a:p>
            <a:pPr fontAlgn="base"/>
            <a:endParaRPr lang="en-US" sz="2400" dirty="0" smtClean="0"/>
          </a:p>
          <a:p>
            <a:pPr fontAlgn="base"/>
            <a:r>
              <a:rPr lang="en-US" sz="2400" dirty="0" smtClean="0"/>
              <a:t>7. Internal—Workers, officers, Board of Directors</a:t>
            </a:r>
            <a:endParaRPr lang="en-US" sz="24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1997839"/>
            <a:ext cx="4572000" cy="2862322"/>
          </a:xfrm>
          <a:prstGeom prst="rect">
            <a:avLst/>
          </a:prstGeom>
        </p:spPr>
        <p:txBody>
          <a:bodyPr>
            <a:spAutoFit/>
          </a:bodyPr>
          <a:lstStyle/>
          <a:p>
            <a:pPr fontAlgn="base"/>
            <a:r>
              <a:rPr lang="en-US" dirty="0" err="1" smtClean="0"/>
              <a:t>Kotler</a:t>
            </a:r>
            <a:r>
              <a:rPr lang="en-US" dirty="0" smtClean="0"/>
              <a:t> in this regard has viewed that.</a:t>
            </a:r>
          </a:p>
          <a:p>
            <a:pPr fontAlgn="base"/>
            <a:r>
              <a:rPr lang="en-US" dirty="0" smtClean="0"/>
              <a:t>“Companies must put their primary energy into effectively managing their relationships with their customers, distributors and suppliers. Their overall success will be affected by how other publics in the society view their activity. Companies would be wise to spend time monitoring all their public understanding their needs and opinions and dealing with then constructively.”</a:t>
            </a:r>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228600"/>
            <a:ext cx="8382000" cy="6001643"/>
          </a:xfrm>
          <a:prstGeom prst="rect">
            <a:avLst/>
          </a:prstGeom>
        </p:spPr>
        <p:txBody>
          <a:bodyPr wrap="square">
            <a:spAutoFit/>
          </a:bodyPr>
          <a:lstStyle/>
          <a:p>
            <a:pPr fontAlgn="base"/>
            <a:r>
              <a:rPr lang="en-US" sz="3200" b="1" dirty="0"/>
              <a:t>5. Marketing Intermediaries:</a:t>
            </a:r>
          </a:p>
          <a:p>
            <a:pPr fontAlgn="base"/>
            <a:r>
              <a:rPr lang="en-US" sz="3200" dirty="0"/>
              <a:t>Market intermediaries are either individuals or business houses who come to the aid of the company in promoting, selling and distributing the goods to the ultimate consumers. </a:t>
            </a:r>
            <a:endParaRPr lang="en-US" sz="3200" dirty="0" smtClean="0"/>
          </a:p>
          <a:p>
            <a:pPr fontAlgn="base"/>
            <a:endParaRPr lang="en-US" sz="3200" dirty="0" smtClean="0"/>
          </a:p>
          <a:p>
            <a:pPr fontAlgn="base"/>
            <a:r>
              <a:rPr lang="en-US" sz="3200" dirty="0" smtClean="0"/>
              <a:t>They </a:t>
            </a:r>
            <a:r>
              <a:rPr lang="en-US" sz="3200" dirty="0"/>
              <a:t>are Middlemen (wholesalers, retailers and agents), distributing agencies, market service agencies and financial institutions. Most of the companies find, it is too difficult to reach the consumers. In such a cases the agents and distribution firms help to reach the product to the consumer.</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382000" cy="5324535"/>
          </a:xfrm>
          <a:prstGeom prst="rect">
            <a:avLst/>
          </a:prstGeom>
        </p:spPr>
        <p:txBody>
          <a:bodyPr wrap="square">
            <a:spAutoFit/>
          </a:bodyPr>
          <a:lstStyle/>
          <a:p>
            <a:pPr fontAlgn="base"/>
            <a:r>
              <a:rPr lang="en-US" sz="2000" dirty="0"/>
              <a:t>Any type of intermediary the company must take into active consideration, the following aspects</a:t>
            </a:r>
            <a:r>
              <a:rPr lang="en-US" sz="2000" dirty="0" smtClean="0"/>
              <a:t>:</a:t>
            </a:r>
          </a:p>
          <a:p>
            <a:pPr fontAlgn="base"/>
            <a:endParaRPr lang="en-US" sz="2000" dirty="0"/>
          </a:p>
          <a:p>
            <a:pPr marL="400050" indent="-400050" fontAlgn="base">
              <a:buAutoNum type="romanLcParenBoth"/>
            </a:pPr>
            <a:r>
              <a:rPr lang="en-US" sz="2000" dirty="0" smtClean="0"/>
              <a:t>The </a:t>
            </a:r>
            <a:r>
              <a:rPr lang="en-US" sz="2000" dirty="0"/>
              <a:t>company has also to constantly review the performance of both middlemen and others helping its efforts periodically. If necessary, it may take recourse to replacement of those who no longer perform at the expected level</a:t>
            </a:r>
            <a:r>
              <a:rPr lang="en-US" sz="2000" dirty="0" smtClean="0"/>
              <a:t>.</a:t>
            </a:r>
          </a:p>
          <a:p>
            <a:pPr marL="400050" indent="-400050" fontAlgn="base"/>
            <a:endParaRPr lang="en-US" sz="2000" dirty="0"/>
          </a:p>
          <a:p>
            <a:pPr fontAlgn="base"/>
            <a:r>
              <a:rPr lang="en-US" sz="2000" dirty="0"/>
              <a:t>(ii) Middlemen come into being to help overcome the discrepancies in quantities place, time, assortment and possession that would otherwise exist in a given condition</a:t>
            </a:r>
            <a:r>
              <a:rPr lang="en-US" sz="2000" dirty="0" smtClean="0"/>
              <a:t>.</a:t>
            </a:r>
          </a:p>
          <a:p>
            <a:pPr fontAlgn="base"/>
            <a:endParaRPr lang="en-US" sz="2000" dirty="0" smtClean="0"/>
          </a:p>
          <a:p>
            <a:pPr fontAlgn="base"/>
            <a:endParaRPr lang="en-US" sz="2000" dirty="0"/>
          </a:p>
          <a:p>
            <a:pPr fontAlgn="base"/>
            <a:r>
              <a:rPr lang="en-US" sz="2000" dirty="0"/>
              <a:t>(iii) It is advantageous and also efficient to work through the established Marketing channels instead of creating one and thus going for experiments</a:t>
            </a:r>
            <a:r>
              <a:rPr lang="en-US" sz="2000" dirty="0" smtClean="0"/>
              <a:t>.</a:t>
            </a:r>
          </a:p>
          <a:p>
            <a:pPr fontAlgn="base"/>
            <a:endParaRPr lang="en-US" sz="2000" dirty="0" smtClean="0"/>
          </a:p>
          <a:p>
            <a:pPr fontAlgn="base"/>
            <a:endParaRPr lang="en-US" sz="2000" dirty="0"/>
          </a:p>
          <a:p>
            <a:pPr fontAlgn="base"/>
            <a:r>
              <a:rPr lang="en-US" sz="2000" dirty="0"/>
              <a:t>(iv) The manufacturer has to decide the most cost-effective method of intermediaries to reach the product to consumer that will help to increase the profit.</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799"/>
            <a:ext cx="8610600" cy="5509200"/>
          </a:xfrm>
          <a:prstGeom prst="rect">
            <a:avLst/>
          </a:prstGeom>
        </p:spPr>
        <p:txBody>
          <a:bodyPr wrap="square">
            <a:spAutoFit/>
          </a:bodyPr>
          <a:lstStyle/>
          <a:p>
            <a:pPr fontAlgn="base"/>
            <a:r>
              <a:rPr lang="en-US" sz="3200" b="1" dirty="0"/>
              <a:t>6. Workers and Their Union</a:t>
            </a:r>
            <a:r>
              <a:rPr lang="en-US" sz="3200" b="1" dirty="0" smtClean="0"/>
              <a:t>:</a:t>
            </a:r>
          </a:p>
          <a:p>
            <a:pPr fontAlgn="base"/>
            <a:endParaRPr lang="en-US" sz="3200" b="1" dirty="0"/>
          </a:p>
          <a:p>
            <a:pPr fontAlgn="base"/>
            <a:r>
              <a:rPr lang="en-US" sz="3200" dirty="0"/>
              <a:t>As per the production function theory, the </a:t>
            </a:r>
            <a:r>
              <a:rPr lang="en-US" sz="3200" dirty="0" err="1"/>
              <a:t>labour</a:t>
            </a:r>
            <a:r>
              <a:rPr lang="en-US" sz="3200" dirty="0"/>
              <a:t> gets more importance. He is also one of the pillars of the company. </a:t>
            </a:r>
            <a:endParaRPr lang="en-US" sz="3200" dirty="0" smtClean="0"/>
          </a:p>
          <a:p>
            <a:pPr fontAlgn="base"/>
            <a:r>
              <a:rPr lang="en-US" sz="3200" dirty="0" smtClean="0"/>
              <a:t>The </a:t>
            </a:r>
            <a:r>
              <a:rPr lang="en-US" sz="3200" dirty="0" err="1"/>
              <a:t>organised</a:t>
            </a:r>
            <a:r>
              <a:rPr lang="en-US" sz="3200" dirty="0"/>
              <a:t> </a:t>
            </a:r>
            <a:r>
              <a:rPr lang="en-US" sz="3200" dirty="0" err="1"/>
              <a:t>labours</a:t>
            </a:r>
            <a:r>
              <a:rPr lang="en-US" sz="3200" dirty="0"/>
              <a:t> is highly secured their position compare to </a:t>
            </a:r>
            <a:r>
              <a:rPr lang="en-US" sz="3200" dirty="0" err="1"/>
              <a:t>unorganised</a:t>
            </a:r>
            <a:r>
              <a:rPr lang="en-US" sz="3200" dirty="0"/>
              <a:t> workers </a:t>
            </a:r>
            <a:endParaRPr lang="en-US" sz="3200" dirty="0" smtClean="0"/>
          </a:p>
          <a:p>
            <a:pPr fontAlgn="base"/>
            <a:endParaRPr lang="en-US" sz="3200" dirty="0" smtClean="0"/>
          </a:p>
          <a:p>
            <a:pPr fontAlgn="base"/>
            <a:r>
              <a:rPr lang="en-US" sz="3200" dirty="0" smtClean="0"/>
              <a:t>So</a:t>
            </a:r>
            <a:r>
              <a:rPr lang="en-US" sz="3200" dirty="0"/>
              <a:t>, the workers now prefer to join </a:t>
            </a:r>
            <a:r>
              <a:rPr lang="en-US" sz="3200" dirty="0" err="1"/>
              <a:t>labour</a:t>
            </a:r>
            <a:r>
              <a:rPr lang="en-US" sz="3200" dirty="0"/>
              <a:t> unions which invariably resort to collective bargaining and thereby makes them less vulnerable to employer’s exploitation</a:t>
            </a:r>
            <a:r>
              <a:rPr lang="en-US" sz="3200" dirty="0" smtClean="0"/>
              <a:t>.</a:t>
            </a:r>
            <a:endParaRPr lang="en-US" sz="32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458200" cy="4832092"/>
          </a:xfrm>
          <a:prstGeom prst="rect">
            <a:avLst/>
          </a:prstGeom>
        </p:spPr>
        <p:txBody>
          <a:bodyPr wrap="square">
            <a:spAutoFit/>
          </a:bodyPr>
          <a:lstStyle/>
          <a:p>
            <a:pPr algn="just" fontAlgn="base"/>
            <a:r>
              <a:rPr lang="en-US" sz="4400" dirty="0" smtClean="0"/>
              <a:t>On the other hand, Trade Unions are a major component of a modern business. </a:t>
            </a:r>
            <a:endParaRPr lang="en-US" sz="4400" dirty="0" smtClean="0"/>
          </a:p>
          <a:p>
            <a:pPr algn="just" fontAlgn="base"/>
            <a:endParaRPr lang="en-US" sz="4400" dirty="0" smtClean="0"/>
          </a:p>
          <a:p>
            <a:pPr algn="just" fontAlgn="base"/>
            <a:r>
              <a:rPr lang="en-US" sz="4400" dirty="0" smtClean="0"/>
              <a:t>Trade </a:t>
            </a:r>
            <a:r>
              <a:rPr lang="en-US" sz="4400" dirty="0" smtClean="0"/>
              <a:t>Union of workers is an </a:t>
            </a:r>
            <a:r>
              <a:rPr lang="en-US" sz="4400" dirty="0" err="1" smtClean="0"/>
              <a:t>organisation</a:t>
            </a:r>
            <a:r>
              <a:rPr lang="en-US" sz="4400" dirty="0" smtClean="0"/>
              <a:t> formed by workers to protect their interests, improve their working conditions etc</a:t>
            </a:r>
            <a:r>
              <a:rPr lang="en-US" sz="4400" dirty="0" smtClean="0"/>
              <a:t>.</a:t>
            </a:r>
            <a:endParaRPr lang="en-US" sz="4400" dirty="0" smtClean="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0"/>
            <a:ext cx="8229600" cy="6001643"/>
          </a:xfrm>
          <a:prstGeom prst="rect">
            <a:avLst/>
          </a:prstGeom>
        </p:spPr>
        <p:txBody>
          <a:bodyPr wrap="square">
            <a:spAutoFit/>
          </a:bodyPr>
          <a:lstStyle/>
          <a:p>
            <a:pPr fontAlgn="base"/>
            <a:r>
              <a:rPr lang="en-US" sz="3200" dirty="0" smtClean="0"/>
              <a:t>All Trade Unions have objectives or goals to achieve, which are contained in their constitution, and each has its own strategy to reach those goals Trade Unions are now considered a sub-system, which seeks to serve the specific sub-group’ s interest (i.e. workers’) and also considers itself a part of the </a:t>
            </a:r>
            <a:r>
              <a:rPr lang="en-US" sz="3200" dirty="0" err="1" smtClean="0"/>
              <a:t>organisation</a:t>
            </a:r>
            <a:r>
              <a:rPr lang="en-US" sz="3200" dirty="0" smtClean="0"/>
              <a:t>.</a:t>
            </a:r>
          </a:p>
          <a:p>
            <a:pPr fontAlgn="base"/>
            <a:endParaRPr lang="en-US" sz="3200" dirty="0" smtClean="0"/>
          </a:p>
          <a:p>
            <a:pPr fontAlgn="base"/>
            <a:endParaRPr lang="en-US" sz="3200" dirty="0" smtClean="0"/>
          </a:p>
          <a:p>
            <a:pPr fontAlgn="base"/>
            <a:r>
              <a:rPr lang="en-US" sz="3200" dirty="0" smtClean="0"/>
              <a:t>From the point of view of the company, industrial relation is more important to improve the company, otherwise conflict between </a:t>
            </a:r>
            <a:r>
              <a:rPr lang="en-US" sz="3200" dirty="0" err="1" smtClean="0"/>
              <a:t>labour</a:t>
            </a:r>
            <a:r>
              <a:rPr lang="en-US" sz="3200" dirty="0" smtClean="0"/>
              <a:t> and management leads to Sick Unit.</a:t>
            </a:r>
            <a:endParaRPr lang="en-US" sz="32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0"/>
            <a:ext cx="8382000" cy="5632311"/>
          </a:xfrm>
          <a:prstGeom prst="rect">
            <a:avLst/>
          </a:prstGeom>
        </p:spPr>
        <p:txBody>
          <a:bodyPr wrap="square">
            <a:spAutoFit/>
          </a:bodyPr>
          <a:lstStyle/>
          <a:p>
            <a:r>
              <a:rPr lang="en-US" sz="3600" b="1" dirty="0"/>
              <a:t>Most important factors of micro environment of business are as follows</a:t>
            </a:r>
            <a:r>
              <a:rPr lang="en-US" sz="3600" b="1" dirty="0" smtClean="0"/>
              <a:t>:</a:t>
            </a:r>
          </a:p>
          <a:p>
            <a:endParaRPr lang="en-US" sz="3600" b="1" dirty="0" smtClean="0"/>
          </a:p>
          <a:p>
            <a:r>
              <a:rPr lang="en-US" sz="3600" b="1" dirty="0" smtClean="0"/>
              <a:t> </a:t>
            </a:r>
          </a:p>
          <a:p>
            <a:pPr marL="342900" indent="-342900">
              <a:buAutoNum type="arabicPeriod"/>
            </a:pPr>
            <a:r>
              <a:rPr lang="en-US" sz="3600" b="1" dirty="0" smtClean="0"/>
              <a:t>competitors,</a:t>
            </a:r>
          </a:p>
          <a:p>
            <a:pPr marL="342900" indent="-342900"/>
            <a:r>
              <a:rPr lang="en-US" sz="3600" b="1" dirty="0" smtClean="0"/>
              <a:t> </a:t>
            </a:r>
            <a:r>
              <a:rPr lang="en-US" sz="3600" b="1" dirty="0"/>
              <a:t>2. customers, </a:t>
            </a:r>
            <a:endParaRPr lang="en-US" sz="3600" b="1" dirty="0" smtClean="0"/>
          </a:p>
          <a:p>
            <a:pPr marL="342900" indent="-342900"/>
            <a:r>
              <a:rPr lang="en-US" sz="3600" b="1" dirty="0" smtClean="0"/>
              <a:t>3</a:t>
            </a:r>
            <a:r>
              <a:rPr lang="en-US" sz="3600" b="1" dirty="0"/>
              <a:t>. suppliers, </a:t>
            </a:r>
            <a:endParaRPr lang="en-US" sz="3600" b="1" dirty="0" smtClean="0"/>
          </a:p>
          <a:p>
            <a:pPr marL="342900" indent="-342900"/>
            <a:r>
              <a:rPr lang="en-US" sz="3600" b="1" dirty="0" smtClean="0"/>
              <a:t>4</a:t>
            </a:r>
            <a:r>
              <a:rPr lang="en-US" sz="3600" b="1" dirty="0"/>
              <a:t>. public, </a:t>
            </a:r>
            <a:endParaRPr lang="en-US" sz="3600" b="1" dirty="0" smtClean="0"/>
          </a:p>
          <a:p>
            <a:pPr marL="342900" indent="-342900"/>
            <a:r>
              <a:rPr lang="en-US" sz="3600" b="1" dirty="0" smtClean="0"/>
              <a:t>5</a:t>
            </a:r>
            <a:r>
              <a:rPr lang="en-US" sz="3600" b="1" dirty="0"/>
              <a:t>. marketing intermediaries, </a:t>
            </a:r>
            <a:endParaRPr lang="en-US" sz="3600" b="1" dirty="0" smtClean="0"/>
          </a:p>
          <a:p>
            <a:pPr marL="342900" indent="-342900"/>
            <a:r>
              <a:rPr lang="en-US" sz="3600" b="1" dirty="0" smtClean="0"/>
              <a:t>6</a:t>
            </a:r>
            <a:r>
              <a:rPr lang="en-US" sz="3600" b="1" dirty="0"/>
              <a:t>. workers and their union!</a:t>
            </a:r>
            <a:endParaRPr lang="en-US" sz="36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457200"/>
            <a:ext cx="8610600" cy="4524315"/>
          </a:xfrm>
          <a:prstGeom prst="rect">
            <a:avLst/>
          </a:prstGeom>
        </p:spPr>
        <p:txBody>
          <a:bodyPr wrap="square">
            <a:spAutoFit/>
          </a:bodyPr>
          <a:lstStyle/>
          <a:p>
            <a:pPr fontAlgn="base"/>
            <a:r>
              <a:rPr lang="en-US" sz="3200" b="1" dirty="0"/>
              <a:t>1. Competitors:</a:t>
            </a:r>
          </a:p>
          <a:p>
            <a:pPr fontAlgn="base"/>
            <a:r>
              <a:rPr lang="en-US" sz="3200" dirty="0"/>
              <a:t>The competitive environment consists of certain basic things which every firm has to take note of. No company, howsoever large it may be, enjoys monopoly. </a:t>
            </a:r>
            <a:endParaRPr lang="en-US" sz="3200" dirty="0" smtClean="0"/>
          </a:p>
          <a:p>
            <a:pPr fontAlgn="base"/>
            <a:endParaRPr lang="en-US" sz="3200" dirty="0" smtClean="0"/>
          </a:p>
          <a:p>
            <a:pPr fontAlgn="base"/>
            <a:r>
              <a:rPr lang="en-US" sz="3200" dirty="0" smtClean="0"/>
              <a:t>In </a:t>
            </a:r>
            <a:r>
              <a:rPr lang="en-US" sz="3200" dirty="0"/>
              <a:t>the original business world a company encounters various forms of competition. The most common competition which a company’s product now faces is from differentiated products of other companies.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458200" cy="6001643"/>
          </a:xfrm>
          <a:prstGeom prst="rect">
            <a:avLst/>
          </a:prstGeom>
        </p:spPr>
        <p:txBody>
          <a:bodyPr wrap="square">
            <a:spAutoFit/>
          </a:bodyPr>
          <a:lstStyle/>
          <a:p>
            <a:pPr fontAlgn="base"/>
            <a:r>
              <a:rPr lang="en-US" sz="3200" dirty="0"/>
              <a:t>For example, in the </a:t>
            </a:r>
            <a:r>
              <a:rPr lang="en-US" sz="3200" dirty="0" err="1"/>
              <a:t>Colour</a:t>
            </a:r>
            <a:r>
              <a:rPr lang="en-US" sz="3200" dirty="0"/>
              <a:t> Television Market, Philips TV faces competition from other companies like Videocon, </a:t>
            </a:r>
            <a:r>
              <a:rPr lang="en-US" sz="3200" dirty="0" err="1"/>
              <a:t>Onida</a:t>
            </a:r>
            <a:r>
              <a:rPr lang="en-US" sz="3200" dirty="0"/>
              <a:t>, BPL and others. This type of competition is called brand competition. It is found in all durable product markets</a:t>
            </a:r>
            <a:r>
              <a:rPr lang="en-US" sz="3200" dirty="0" smtClean="0"/>
              <a:t>.</a:t>
            </a:r>
          </a:p>
          <a:p>
            <a:pPr fontAlgn="base"/>
            <a:endParaRPr lang="en-US" sz="3200" dirty="0" smtClean="0"/>
          </a:p>
          <a:p>
            <a:pPr fontAlgn="base"/>
            <a:endParaRPr lang="en-US" sz="3200" dirty="0"/>
          </a:p>
          <a:p>
            <a:pPr fontAlgn="base"/>
            <a:r>
              <a:rPr lang="en-US" sz="3200" dirty="0"/>
              <a:t>The consumer wants to purchase a two-wheeler, the next question in his mind is with gear or without gear, 100 cc or more than that, self starter or kick starter, etc. This type is otherwise known as ‘Product form competition’.</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1"/>
            <a:ext cx="8382000" cy="6247864"/>
          </a:xfrm>
          <a:prstGeom prst="rect">
            <a:avLst/>
          </a:prstGeom>
        </p:spPr>
        <p:txBody>
          <a:bodyPr wrap="square">
            <a:spAutoFit/>
          </a:bodyPr>
          <a:lstStyle/>
          <a:p>
            <a:pPr algn="just" fontAlgn="base"/>
            <a:r>
              <a:rPr lang="en-US" sz="4000" b="1" dirty="0"/>
              <a:t>2. Customers:</a:t>
            </a:r>
          </a:p>
          <a:p>
            <a:pPr algn="just" fontAlgn="base"/>
            <a:r>
              <a:rPr lang="en-US" sz="4000" dirty="0"/>
              <a:t>According to Peter. F. </a:t>
            </a:r>
            <a:r>
              <a:rPr lang="en-US" sz="4000" dirty="0" err="1"/>
              <a:t>Drucker</a:t>
            </a:r>
            <a:r>
              <a:rPr lang="en-US" sz="4000" dirty="0"/>
              <a:t>, “There is only one valid definition of business purpose, that is to create a customer.” The business enterprises aim to earn profit through serving the customer demand. It now thinks more in terms of profitable sale rather than more sales volume for its sake. Today marketing of a firm begins and also ends with the customers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610600" cy="6247864"/>
          </a:xfrm>
          <a:prstGeom prst="rect">
            <a:avLst/>
          </a:prstGeom>
        </p:spPr>
        <p:txBody>
          <a:bodyPr wrap="square">
            <a:spAutoFit/>
          </a:bodyPr>
          <a:lstStyle/>
          <a:p>
            <a:pPr fontAlgn="base"/>
            <a:r>
              <a:rPr lang="en-US" sz="4000" dirty="0"/>
              <a:t>Now a days, a business firm to be successful, must find customers for its products. </a:t>
            </a:r>
            <a:endParaRPr lang="en-US" sz="4000" dirty="0" smtClean="0"/>
          </a:p>
          <a:p>
            <a:pPr fontAlgn="base"/>
            <a:endParaRPr lang="en-US" sz="4000" dirty="0" smtClean="0"/>
          </a:p>
          <a:p>
            <a:pPr fontAlgn="base"/>
            <a:r>
              <a:rPr lang="en-US" sz="4000" dirty="0" smtClean="0"/>
              <a:t>This </a:t>
            </a:r>
            <a:r>
              <a:rPr lang="en-US" sz="4000" dirty="0"/>
              <a:t>is the reason the customers thus constitute the most important element in the micro environment of business. Products sales depend mainly on the degree of consumer satisfaction.</a:t>
            </a:r>
          </a:p>
          <a:p>
            <a:r>
              <a:rPr lang="en-US" sz="4000" dirty="0" smtClean="0"/>
              <a:t/>
            </a:r>
            <a:br>
              <a:rPr lang="en-US" sz="4000" dirty="0" smtClean="0"/>
            </a:br>
            <a:endParaRPr lang="en-US" sz="40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457200"/>
            <a:ext cx="8610600" cy="6001643"/>
          </a:xfrm>
          <a:prstGeom prst="rect">
            <a:avLst/>
          </a:prstGeom>
        </p:spPr>
        <p:txBody>
          <a:bodyPr wrap="square">
            <a:spAutoFit/>
          </a:bodyPr>
          <a:lstStyle/>
          <a:p>
            <a:pPr fontAlgn="base"/>
            <a:r>
              <a:rPr lang="en-US" sz="3200" dirty="0" smtClean="0"/>
              <a:t>In fact, this is a reason that gives more importance to customer satisfaction surveys. Now every business firm set-up systems to regularly watch customer attitude and customer satisfaction, because today it is universally accepted that the satisfaction of customers is the base for company’s success. </a:t>
            </a:r>
            <a:endParaRPr lang="en-US" sz="3200" dirty="0" smtClean="0"/>
          </a:p>
          <a:p>
            <a:pPr fontAlgn="base"/>
            <a:endParaRPr lang="en-US" sz="3200" dirty="0" smtClean="0"/>
          </a:p>
          <a:p>
            <a:pPr fontAlgn="base"/>
            <a:endParaRPr lang="en-US" sz="3200" dirty="0" smtClean="0"/>
          </a:p>
          <a:p>
            <a:pPr fontAlgn="base"/>
            <a:endParaRPr lang="en-US" sz="3200" dirty="0" smtClean="0"/>
          </a:p>
          <a:p>
            <a:pPr fontAlgn="base"/>
            <a:r>
              <a:rPr lang="en-US" sz="3200" dirty="0" smtClean="0"/>
              <a:t>Normally </a:t>
            </a:r>
            <a:r>
              <a:rPr lang="en-US" sz="3200" dirty="0" smtClean="0"/>
              <a:t>the customers are not in a same group, they are individuals, business enterprises, institutions and government.</a:t>
            </a:r>
            <a:endParaRPr lang="en-US" sz="32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533400"/>
            <a:ext cx="8534400" cy="6186309"/>
          </a:xfrm>
          <a:prstGeom prst="rect">
            <a:avLst/>
          </a:prstGeom>
        </p:spPr>
        <p:txBody>
          <a:bodyPr wrap="square">
            <a:spAutoFit/>
          </a:bodyPr>
          <a:lstStyle/>
          <a:p>
            <a:pPr fontAlgn="base"/>
            <a:r>
              <a:rPr lang="en-US" sz="4400" b="1" dirty="0"/>
              <a:t>3. Suppliers:</a:t>
            </a:r>
          </a:p>
          <a:p>
            <a:pPr fontAlgn="base"/>
            <a:r>
              <a:rPr lang="en-US" sz="4400" dirty="0"/>
              <a:t>Regarding the suppliers, the </a:t>
            </a:r>
            <a:r>
              <a:rPr lang="en-US" sz="4400" dirty="0" err="1"/>
              <a:t>organisation</a:t>
            </a:r>
            <a:r>
              <a:rPr lang="en-US" sz="4400" dirty="0"/>
              <a:t> can think of availing the required material or </a:t>
            </a:r>
            <a:r>
              <a:rPr lang="en-US" sz="4400" dirty="0" err="1"/>
              <a:t>labour</a:t>
            </a:r>
            <a:r>
              <a:rPr lang="en-US" sz="4400" dirty="0"/>
              <a:t> </a:t>
            </a:r>
            <a:r>
              <a:rPr lang="en-US" sz="4400" dirty="0" smtClean="0"/>
              <a:t>according </a:t>
            </a:r>
            <a:r>
              <a:rPr lang="en-US" sz="4400" dirty="0"/>
              <a:t>to its manufacturing </a:t>
            </a:r>
            <a:r>
              <a:rPr lang="en-US" sz="4400" dirty="0" err="1"/>
              <a:t>programme</a:t>
            </a:r>
            <a:r>
              <a:rPr lang="en-US" sz="4400" dirty="0" smtClean="0"/>
              <a:t>.</a:t>
            </a:r>
          </a:p>
          <a:p>
            <a:pPr fontAlgn="base"/>
            <a:endParaRPr lang="en-US" sz="4400" dirty="0" smtClean="0"/>
          </a:p>
          <a:p>
            <a:pPr fontAlgn="base"/>
            <a:r>
              <a:rPr lang="en-US" sz="4400" dirty="0" smtClean="0"/>
              <a:t> </a:t>
            </a:r>
            <a:r>
              <a:rPr lang="en-US" sz="4400" dirty="0"/>
              <a:t>It can adopt such a purchase policy which gives bargaining power to the </a:t>
            </a:r>
            <a:r>
              <a:rPr lang="en-US" sz="4400" dirty="0" err="1"/>
              <a:t>organisation</a:t>
            </a:r>
            <a:r>
              <a:rPr lang="en-US" sz="4400" dirty="0"/>
              <a:t>.</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686800" cy="5632311"/>
          </a:xfrm>
          <a:prstGeom prst="rect">
            <a:avLst/>
          </a:prstGeom>
        </p:spPr>
        <p:txBody>
          <a:bodyPr wrap="square">
            <a:spAutoFit/>
          </a:bodyPr>
          <a:lstStyle/>
          <a:p>
            <a:r>
              <a:rPr lang="en-US" sz="3600" dirty="0"/>
              <a:t>Suppliers are either individuals or business houses. </a:t>
            </a:r>
            <a:endParaRPr lang="en-US" sz="3600" dirty="0" smtClean="0"/>
          </a:p>
          <a:p>
            <a:endParaRPr lang="en-US" sz="3600" dirty="0" smtClean="0"/>
          </a:p>
          <a:p>
            <a:r>
              <a:rPr lang="en-US" sz="3600" dirty="0" smtClean="0"/>
              <a:t>They </a:t>
            </a:r>
            <a:r>
              <a:rPr lang="en-US" sz="3600" dirty="0"/>
              <a:t>combined together; provide resources that are needed by the company. Now the company necessarily should go for developing specifications, searching for potential suppliers, identifying and </a:t>
            </a:r>
            <a:r>
              <a:rPr lang="en-US" sz="3600" dirty="0" smtClean="0"/>
              <a:t>analyzing </a:t>
            </a:r>
            <a:r>
              <a:rPr lang="en-US" sz="3600" dirty="0"/>
              <a:t>the suppliers and thereafter choose those suppliers who offer best mix of quality, delivery reliability, credit, warranties and obviously low cost.</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43</TotalTime>
  <Words>1182</Words>
  <Application>Microsoft Office PowerPoint</Application>
  <PresentationFormat>On-screen Show (4:3)</PresentationFormat>
  <Paragraphs>99</Paragraphs>
  <Slides>18</Slides>
  <Notes>0</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Equity</vt:lpstr>
      <vt:lpstr>Factors of Micro Environment  </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Factors of Micro Environment  </dc:title>
  <dc:creator>Ashutosh</dc:creator>
  <cp:lastModifiedBy>Ashutosh</cp:lastModifiedBy>
  <cp:revision>7</cp:revision>
  <dcterms:created xsi:type="dcterms:W3CDTF">2020-04-23T04:54:23Z</dcterms:created>
  <dcterms:modified xsi:type="dcterms:W3CDTF">2020-04-24T14:27:08Z</dcterms:modified>
</cp:coreProperties>
</file>