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E306C53-182C-4BDA-B5F2-705A6C9DCABD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625A8FC-3F23-451B-A115-86A342CC2B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Retail Travel Agent </a:t>
            </a:r>
            <a:br>
              <a:rPr lang="en-US" b="1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3200" b="1" dirty="0"/>
              <a:t>The retail travel agent</a:t>
            </a:r>
            <a:r>
              <a:rPr lang="en-US" sz="3200" dirty="0"/>
              <a:t> provides a convenient location where the intending tourist may seek information about his travel plans and then a location where he may purchase the various travel products he needs</a:t>
            </a:r>
            <a:r>
              <a:rPr lang="en-US" sz="3200" dirty="0" smtClean="0"/>
              <a:t>.</a:t>
            </a:r>
          </a:p>
          <a:p>
            <a:pPr algn="just" fontAlgn="base"/>
            <a:endParaRPr lang="en-US" sz="3200" dirty="0"/>
          </a:p>
          <a:p>
            <a:pPr algn="just" fontAlgn="base"/>
            <a:r>
              <a:rPr lang="en-US" sz="3200" dirty="0"/>
              <a:t>The retail travel agent also normally provides ancillary travel services such as obtaining travelers </a:t>
            </a:r>
            <a:r>
              <a:rPr lang="en-US" sz="3200" dirty="0" err="1"/>
              <a:t>cheques</a:t>
            </a:r>
            <a:r>
              <a:rPr lang="en-US" sz="3200" dirty="0"/>
              <a:t>, foreign exchange, passport and visa</a:t>
            </a:r>
            <a:r>
              <a:rPr lang="en-US" sz="3200" dirty="0" smtClean="0"/>
              <a:t>.</a:t>
            </a:r>
          </a:p>
          <a:p>
            <a:pPr algn="just" fontAlgn="base"/>
            <a:endParaRPr lang="en-US" sz="3200" dirty="0"/>
          </a:p>
          <a:p>
            <a:pPr algn="just" fontAlgn="base"/>
            <a:r>
              <a:rPr lang="en-US" sz="3200" dirty="0"/>
              <a:t>The retail travel agent buys neither the seat nor the bed nor the tour from the principals until he has a customer standing at his counter. He relieves the principal of the need to open his own sales outlets over a wide area.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2800" dirty="0" smtClean="0"/>
              <a:t>The </a:t>
            </a:r>
            <a:r>
              <a:rPr lang="en-US" sz="2800" dirty="0"/>
              <a:t>functions of the travel agent are to provide information, to provide access to the principals stock via the reservation systems and to facilitate travel arrangements by providing various ancillary services.</a:t>
            </a:r>
          </a:p>
          <a:p>
            <a:pPr algn="just" fontAlgn="base"/>
            <a:r>
              <a:rPr lang="en-US" sz="2800" dirty="0"/>
              <a:t>Travel agents are not the only retailers of travel products. Airlines and tour operators possess a number of retail outlets too. Shipping companies have done likewise and the individual hotels of international hotel chains are acting as agents.</a:t>
            </a:r>
          </a:p>
          <a:p>
            <a:pPr algn="just" fontAlgn="base"/>
            <a:r>
              <a:rPr lang="en-US" sz="2800" dirty="0"/>
              <a:t>Only those agents who possess a principal’s appointment or license are eligible for commission on sales of the principal’s tickets. Since 50 per cent of a travel agent’s turnover arises from airlines ticket sales, the possession of an IATA license is important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286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3600" dirty="0"/>
              <a:t>A Travel Agent’s Sources of Income are as Follow</a:t>
            </a:r>
            <a:r>
              <a:rPr lang="en-US" sz="3600" dirty="0" smtClean="0"/>
              <a:t>:</a:t>
            </a:r>
          </a:p>
          <a:p>
            <a:pPr algn="just" fontAlgn="base"/>
            <a:endParaRPr lang="en-US" sz="3600" dirty="0"/>
          </a:p>
          <a:p>
            <a:pPr marL="342900" indent="-342900" algn="just" fontAlgn="base">
              <a:buAutoNum type="arabicPeriod"/>
            </a:pPr>
            <a:r>
              <a:rPr lang="en-US" sz="3600" dirty="0" smtClean="0"/>
              <a:t>Commission </a:t>
            </a:r>
            <a:r>
              <a:rPr lang="en-US" sz="3600" dirty="0"/>
              <a:t>on the sales he makes of his principal’s services</a:t>
            </a:r>
            <a:r>
              <a:rPr lang="en-US" sz="3600" dirty="0" smtClean="0"/>
              <a:t>.</a:t>
            </a:r>
          </a:p>
          <a:p>
            <a:pPr marL="342900" indent="-342900" algn="just" fontAlgn="base">
              <a:buAutoNum type="arabicPeriod"/>
            </a:pPr>
            <a:endParaRPr lang="en-US" sz="3600" dirty="0"/>
          </a:p>
          <a:p>
            <a:pPr algn="just" fontAlgn="base"/>
            <a:r>
              <a:rPr lang="en-US" sz="3600" dirty="0"/>
              <a:t>2. Commission earned from ancillary services, such as travel insurance and charges made for such services as traveler’s </a:t>
            </a:r>
            <a:r>
              <a:rPr lang="en-US" sz="3600" dirty="0" err="1"/>
              <a:t>cheques</a:t>
            </a:r>
            <a:r>
              <a:rPr lang="en-US" sz="3600" dirty="0" smtClean="0"/>
              <a:t>.</a:t>
            </a:r>
          </a:p>
          <a:p>
            <a:pPr algn="just" fontAlgn="base"/>
            <a:endParaRPr lang="en-US" sz="3600" dirty="0"/>
          </a:p>
          <a:p>
            <a:pPr algn="just" fontAlgn="base"/>
            <a:r>
              <a:rPr lang="en-US" sz="3600" dirty="0"/>
              <a:t>3. Income earned from short-term investment of money received from his customers as deposits.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2800" dirty="0"/>
              <a:t>4. Profits from the sale of his own tours if he operates as a tour operator</a:t>
            </a:r>
            <a:r>
              <a:rPr lang="en-US" sz="2800" dirty="0" smtClean="0"/>
              <a:t>.</a:t>
            </a:r>
          </a:p>
          <a:p>
            <a:pPr algn="just" fontAlgn="base"/>
            <a:endParaRPr lang="en-US" sz="2800" dirty="0"/>
          </a:p>
          <a:p>
            <a:pPr algn="just" fontAlgn="base"/>
            <a:r>
              <a:rPr lang="en-US" sz="2800" b="1" dirty="0"/>
              <a:t>There are four main types of retail Travel agency</a:t>
            </a:r>
            <a:r>
              <a:rPr lang="en-US" sz="2800" b="1" dirty="0" smtClean="0"/>
              <a:t>:</a:t>
            </a:r>
          </a:p>
          <a:p>
            <a:pPr algn="just" fontAlgn="base"/>
            <a:endParaRPr lang="en-US" sz="2800" b="1" dirty="0"/>
          </a:p>
          <a:p>
            <a:pPr algn="just" fontAlgn="base"/>
            <a:r>
              <a:rPr lang="en-US" sz="2800" b="1" dirty="0"/>
              <a:t>1. Business House Agency:</a:t>
            </a:r>
          </a:p>
          <a:p>
            <a:pPr algn="just" fontAlgn="base"/>
            <a:r>
              <a:rPr lang="en-US" sz="2800" dirty="0"/>
              <a:t>Catering mainly for the travel need of commercial and industrial firms. Such agencies incur high staff and office costs since they are located near their clients in city centers</a:t>
            </a:r>
            <a:r>
              <a:rPr lang="en-US" sz="2800" dirty="0" smtClean="0"/>
              <a:t>.</a:t>
            </a:r>
          </a:p>
          <a:p>
            <a:pPr algn="just" fontAlgn="base"/>
            <a:endParaRPr lang="en-US" sz="2800" dirty="0"/>
          </a:p>
          <a:p>
            <a:pPr algn="just" fontAlgn="base"/>
            <a:r>
              <a:rPr lang="en-US" sz="2800" b="1" dirty="0"/>
              <a:t>2. City Centre Agents:</a:t>
            </a:r>
          </a:p>
          <a:p>
            <a:pPr algn="just" fontAlgn="base"/>
            <a:r>
              <a:rPr lang="en-US" sz="2800" dirty="0"/>
              <a:t>Located in or near to main shopping centers, they need a high turnover to justify city centre costs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5400" b="1" dirty="0" smtClean="0"/>
              <a:t>3. Country Town Agencies:</a:t>
            </a:r>
          </a:p>
          <a:p>
            <a:pPr algn="just" fontAlgn="base"/>
            <a:r>
              <a:rPr lang="en-US" sz="5400" dirty="0" smtClean="0"/>
              <a:t>This type is most profitable with a mix of business and holiday traffic.</a:t>
            </a:r>
          </a:p>
          <a:p>
            <a:pPr algn="just" fontAlgn="base"/>
            <a:r>
              <a:rPr lang="en-US" sz="5400" b="1" dirty="0" smtClean="0"/>
              <a:t>4. Suburban Agencies:</a:t>
            </a:r>
          </a:p>
          <a:p>
            <a:pPr algn="just" fontAlgn="base"/>
            <a:r>
              <a:rPr lang="en-US" sz="5400" dirty="0" smtClean="0"/>
              <a:t>Selling, principally tours with a markedly seasonal pattern of business</a:t>
            </a:r>
            <a:endParaRPr lang="en-US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3200" dirty="0"/>
              <a:t>The buying decisions of consumers are founded increasingly on the advertising campaigns and on the elaborate brochures of tour operators and other principals</a:t>
            </a:r>
            <a:r>
              <a:rPr lang="en-US" sz="3200" dirty="0" smtClean="0"/>
              <a:t>.</a:t>
            </a:r>
          </a:p>
          <a:p>
            <a:pPr algn="just" fontAlgn="base"/>
            <a:endParaRPr lang="en-US" sz="3200" dirty="0"/>
          </a:p>
          <a:p>
            <a:pPr algn="just" fontAlgn="base"/>
            <a:r>
              <a:rPr lang="en-US" sz="3200" dirty="0"/>
              <a:t>Many large industrial and commercial companies own retail travel agencies within their group. The sale of travel through large hotel chains or banks as in Australia seems a distinct possibility. </a:t>
            </a:r>
            <a:endParaRPr lang="en-US" sz="3200" dirty="0" smtClean="0"/>
          </a:p>
          <a:p>
            <a:pPr algn="just" fontAlgn="base"/>
            <a:endParaRPr lang="en-US" sz="3200" dirty="0" smtClean="0"/>
          </a:p>
          <a:p>
            <a:pPr algn="just" fontAlgn="base"/>
            <a:r>
              <a:rPr lang="en-US" sz="3200" dirty="0" smtClean="0"/>
              <a:t>In Germany</a:t>
            </a:r>
            <a:r>
              <a:rPr lang="en-US" sz="3200" dirty="0"/>
              <a:t>, the main order selling of tours has proved </a:t>
            </a:r>
            <a:r>
              <a:rPr lang="en-US" sz="3200" dirty="0" smtClean="0"/>
              <a:t>successful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</TotalTime>
  <Words>390</Words>
  <Application>Microsoft Office PowerPoint</Application>
  <PresentationFormat>On-screen Show (4:3)</PresentationFormat>
  <Paragraphs>125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Equity</vt:lpstr>
      <vt:lpstr>Retail Travel Agent  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Retail Travel Agent  </dc:title>
  <dc:creator>Ashutosh</dc:creator>
  <cp:lastModifiedBy>Ashutosh</cp:lastModifiedBy>
  <cp:revision>4</cp:revision>
  <dcterms:created xsi:type="dcterms:W3CDTF">2020-05-13T14:11:11Z</dcterms:created>
  <dcterms:modified xsi:type="dcterms:W3CDTF">2020-05-15T12:17:19Z</dcterms:modified>
</cp:coreProperties>
</file>