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BCB40FA-C4B9-4A46-BF81-012192B9C31A}"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D878A2B-B9DC-4116-89F1-AA150D42178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BCB40FA-C4B9-4A46-BF81-012192B9C31A}"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78A2B-B9DC-4116-89F1-AA150D4217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BCB40FA-C4B9-4A46-BF81-012192B9C31A}"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78A2B-B9DC-4116-89F1-AA150D4217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BCB40FA-C4B9-4A46-BF81-012192B9C31A}"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78A2B-B9DC-4116-89F1-AA150D42178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BCB40FA-C4B9-4A46-BF81-012192B9C31A}" type="datetimeFigureOut">
              <a:rPr lang="en-US" smtClean="0"/>
              <a:pPr/>
              <a:t>5/15/2020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D878A2B-B9DC-4116-89F1-AA150D42178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BCB40FA-C4B9-4A46-BF81-012192B9C31A}"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878A2B-B9DC-4116-89F1-AA150D42178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BCB40FA-C4B9-4A46-BF81-012192B9C31A}"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878A2B-B9DC-4116-89F1-AA150D42178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BCB40FA-C4B9-4A46-BF81-012192B9C31A}"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878A2B-B9DC-4116-89F1-AA150D4217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B40FA-C4B9-4A46-BF81-012192B9C31A}"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878A2B-B9DC-4116-89F1-AA150D4217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BCB40FA-C4B9-4A46-BF81-012192B9C31A}"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878A2B-B9DC-4116-89F1-AA150D42178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BCB40FA-C4B9-4A46-BF81-012192B9C31A}" type="datetimeFigureOut">
              <a:rPr lang="en-US" smtClean="0"/>
              <a:pPr/>
              <a:t>5/15/2020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D878A2B-B9DC-4116-89F1-AA150D42178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BCB40FA-C4B9-4A46-BF81-012192B9C31A}" type="datetimeFigureOut">
              <a:rPr lang="en-US" smtClean="0"/>
              <a:pPr/>
              <a:t>5/15/2020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D878A2B-B9DC-4116-89F1-AA150D42178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setupmyhotel.com/homepage/hotel-management-glossary/resort.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setupmyhotel.com/homepage/hotel-management-glossary/housekeeping.html" TargetMode="External"/><Relationship Id="rId2" Type="http://schemas.openxmlformats.org/officeDocument/2006/relationships/hyperlink" Target="https://setupmyhotel.com/homepage/hotel-management-glossary/front-office-department.html" TargetMode="External"/><Relationship Id="rId1" Type="http://schemas.openxmlformats.org/officeDocument/2006/relationships/slideLayout" Target="../slideLayouts/slideLayout7.xml"/><Relationship Id="rId4" Type="http://schemas.openxmlformats.org/officeDocument/2006/relationships/hyperlink" Target="https://setupmyhotel.com/homepage/hotel-management-glossary/marketing.html"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setupmyhotel.com/homepage/hotel-management-glossary/front-office-department.html" TargetMode="External"/><Relationship Id="rId3" Type="http://schemas.openxmlformats.org/officeDocument/2006/relationships/hyperlink" Target="https://setupmyhotel.com/homepage/hotel-management-glossary/reception.html" TargetMode="External"/><Relationship Id="rId7" Type="http://schemas.openxmlformats.org/officeDocument/2006/relationships/hyperlink" Target="https://setupmyhotel.com/homepage/hotel-management-glossary/guest.html" TargetMode="External"/><Relationship Id="rId2" Type="http://schemas.openxmlformats.org/officeDocument/2006/relationships/hyperlink" Target="https://setupmyhotel.com/homepage/hotel-management-glossary/reservation.html" TargetMode="External"/><Relationship Id="rId1" Type="http://schemas.openxmlformats.org/officeDocument/2006/relationships/slideLayout" Target="../slideLayouts/slideLayout7.xml"/><Relationship Id="rId6" Type="http://schemas.openxmlformats.org/officeDocument/2006/relationships/hyperlink" Target="https://setupmyhotel.com/homepage/hotel-management-glossary/resident.html" TargetMode="External"/><Relationship Id="rId5" Type="http://schemas.openxmlformats.org/officeDocument/2006/relationships/hyperlink" Target="https://setupmyhotel.com/homepage/hotel-management-glossary/folio.html" TargetMode="External"/><Relationship Id="rId4" Type="http://schemas.openxmlformats.org/officeDocument/2006/relationships/hyperlink" Target="https://setupmyhotel.com/homepage/hotel-management-glossary/registration.html" TargetMode="External"/><Relationship Id="rId9" Type="http://schemas.openxmlformats.org/officeDocument/2006/relationships/hyperlink" Target="https://setupmyhotel.com/homepage/hotel-management-glossary/guest-room-key.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setupmyhotel.com/homepage/hotel-management-glossary/public-area.html" TargetMode="External"/><Relationship Id="rId2" Type="http://schemas.openxmlformats.org/officeDocument/2006/relationships/hyperlink" Target="https://setupmyhotel.com/homepage/hotel-management-glossary/housekeeping.html"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setupmyhotel.com/homepage/hotel-management-glossary/cruise-ships.html"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setupmyhotel.com/homepage/hotel-management-glossary/consolidation.html"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dirty="0" smtClean="0"/>
          </a:p>
          <a:p>
            <a:pPr algn="l"/>
            <a:endParaRPr lang="en-US" dirty="0" smtClean="0"/>
          </a:p>
          <a:p>
            <a:pPr algn="l"/>
            <a:endParaRPr lang="en-US" dirty="0" smtClean="0"/>
          </a:p>
          <a:p>
            <a:pPr algn="l"/>
            <a:endParaRPr lang="en-US" dirty="0" smtClean="0"/>
          </a:p>
          <a:p>
            <a:pPr algn="l"/>
            <a:r>
              <a:rPr lang="en-US" dirty="0" smtClean="0"/>
              <a:t>Prof(Dr) B.L. </a:t>
            </a:r>
            <a:r>
              <a:rPr lang="en-US" dirty="0" err="1" smtClean="0"/>
              <a:t>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a:p>
        </p:txBody>
      </p:sp>
      <p:sp>
        <p:nvSpPr>
          <p:cNvPr id="2" name="Title 1"/>
          <p:cNvSpPr>
            <a:spLocks noGrp="1"/>
          </p:cNvSpPr>
          <p:nvPr>
            <p:ph type="ctrTitle"/>
          </p:nvPr>
        </p:nvSpPr>
        <p:spPr>
          <a:xfrm>
            <a:off x="457200" y="1505930"/>
            <a:ext cx="8229600" cy="1999270"/>
          </a:xfrm>
        </p:spPr>
        <p:txBody>
          <a:bodyPr/>
          <a:lstStyle/>
          <a:p>
            <a:r>
              <a:rPr lang="en-US" dirty="0" smtClean="0"/>
              <a:t>Departments That Make A Hotel</a:t>
            </a:r>
            <a:br>
              <a:rPr lang="en-US"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001643"/>
          </a:xfrm>
          <a:prstGeom prst="rect">
            <a:avLst/>
          </a:prstGeom>
        </p:spPr>
        <p:txBody>
          <a:bodyPr wrap="square">
            <a:spAutoFit/>
          </a:bodyPr>
          <a:lstStyle/>
          <a:p>
            <a:pPr algn="just"/>
            <a:r>
              <a:rPr lang="en-US" sz="3200" b="1" dirty="0"/>
              <a:t>8. H R department</a:t>
            </a:r>
            <a:r>
              <a:rPr lang="en-US" sz="3200" b="1" dirty="0" smtClean="0"/>
              <a:t>:</a:t>
            </a:r>
          </a:p>
          <a:p>
            <a:pPr algn="just"/>
            <a:endParaRPr lang="en-US" sz="3200" dirty="0"/>
          </a:p>
          <a:p>
            <a:pPr algn="just"/>
            <a:r>
              <a:rPr lang="en-US" sz="3200" dirty="0"/>
              <a:t>Human Resource department is responsible for the acquisition, </a:t>
            </a:r>
            <a:r>
              <a:rPr lang="en-US" sz="3200" dirty="0" err="1"/>
              <a:t>utilisation</a:t>
            </a:r>
            <a:r>
              <a:rPr lang="en-US" sz="3200" dirty="0"/>
              <a:t>, training, and development of the human resources of the hotel.</a:t>
            </a:r>
          </a:p>
          <a:p>
            <a:pPr algn="just"/>
            <a:r>
              <a:rPr lang="en-US" sz="3200" dirty="0"/>
              <a:t>The role of the HR department also has to do with the administration of an impartial and internal justice system which will promote transparency and openness in </a:t>
            </a:r>
            <a:r>
              <a:rPr lang="en-US" sz="3200" dirty="0" err="1"/>
              <a:t>organisational</a:t>
            </a:r>
            <a:r>
              <a:rPr lang="en-US" sz="3200" dirty="0"/>
              <a:t> communication. The Human resources department also serves as a progressive voice in a common system and strives to ensure competitiveness in the conditions of service for staff</a:t>
            </a:r>
            <a:r>
              <a:rPr lang="en-US" sz="3200" dirty="0" smtClean="0"/>
              <a:t>.</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534400" cy="5632311"/>
          </a:xfrm>
          <a:prstGeom prst="rect">
            <a:avLst/>
          </a:prstGeom>
        </p:spPr>
        <p:txBody>
          <a:bodyPr wrap="square">
            <a:spAutoFit/>
          </a:bodyPr>
          <a:lstStyle/>
          <a:p>
            <a:pPr algn="just"/>
            <a:r>
              <a:rPr lang="en-US" sz="4000" b="1" dirty="0" smtClean="0"/>
              <a:t>9. Sales and Marketing:</a:t>
            </a:r>
            <a:endParaRPr lang="en-US" sz="4000" dirty="0" smtClean="0"/>
          </a:p>
          <a:p>
            <a:pPr algn="just"/>
            <a:r>
              <a:rPr lang="en-US" sz="4000" dirty="0" smtClean="0"/>
              <a:t>The major role of the sales and marketing department is to bring in business and also to increase the sales of the hotel’s products and services is the major task of the department.</a:t>
            </a:r>
          </a:p>
          <a:p>
            <a:pPr algn="just"/>
            <a:r>
              <a:rPr lang="en-US" sz="4000" b="1" dirty="0" smtClean="0"/>
              <a:t>10. Purchase:</a:t>
            </a:r>
            <a:endParaRPr lang="en-US" sz="4000" dirty="0" smtClean="0"/>
          </a:p>
          <a:p>
            <a:pPr algn="just"/>
            <a:r>
              <a:rPr lang="en-US" sz="4000" dirty="0" smtClean="0"/>
              <a:t>The purchase department is responsible for procuring the inventories of all the departments of a hotel.</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86309"/>
          </a:xfrm>
          <a:prstGeom prst="rect">
            <a:avLst/>
          </a:prstGeom>
        </p:spPr>
        <p:txBody>
          <a:bodyPr wrap="square">
            <a:spAutoFit/>
          </a:bodyPr>
          <a:lstStyle/>
          <a:p>
            <a:pPr algn="just"/>
            <a:r>
              <a:rPr lang="en-US" sz="3600" b="1" dirty="0"/>
              <a:t>11. Information Technology (IT) / Systems</a:t>
            </a:r>
            <a:endParaRPr lang="en-US" sz="3600" dirty="0"/>
          </a:p>
          <a:p>
            <a:pPr algn="just"/>
            <a:r>
              <a:rPr lang="en-US" sz="3600" dirty="0"/>
              <a:t>The Information Technology department is responsible for the day-to-day support of all IT systems, business systems, office systems, computer networks, and telephony systems throughout the hotel/</a:t>
            </a:r>
            <a:r>
              <a:rPr lang="en-US" sz="3600" dirty="0">
                <a:hlinkClick r:id="rId2"/>
              </a:rPr>
              <a:t>resort</a:t>
            </a:r>
            <a:r>
              <a:rPr lang="en-US" sz="3600" dirty="0"/>
              <a:t>.</a:t>
            </a:r>
          </a:p>
          <a:p>
            <a:pPr algn="just"/>
            <a:r>
              <a:rPr lang="en-US" sz="3600" dirty="0"/>
              <a:t>Additionally responsible for Information Technology issues, products, and services at the property. Provides user training and support of all property/site systems, network enhancements, hardware and software support etc.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986528"/>
          </a:xfrm>
          <a:prstGeom prst="rect">
            <a:avLst/>
          </a:prstGeom>
        </p:spPr>
        <p:txBody>
          <a:bodyPr wrap="square">
            <a:spAutoFit/>
          </a:bodyPr>
          <a:lstStyle/>
          <a:p>
            <a:pPr algn="just"/>
            <a:r>
              <a:rPr lang="en-US" sz="2800" dirty="0"/>
              <a:t>In order to run the Hotel as a functional unit there are several departments which work and coordinate together and the major departments of the hotel are:</a:t>
            </a:r>
          </a:p>
          <a:p>
            <a:pPr algn="just"/>
            <a:r>
              <a:rPr lang="en-US" sz="2800" b="1" dirty="0"/>
              <a:t>1. </a:t>
            </a:r>
            <a:r>
              <a:rPr lang="en-US" sz="2800" b="1" dirty="0">
                <a:hlinkClick r:id="rId2"/>
              </a:rPr>
              <a:t>Front Office</a:t>
            </a:r>
            <a:endParaRPr lang="en-US" sz="2800" dirty="0"/>
          </a:p>
          <a:p>
            <a:pPr algn="just"/>
            <a:r>
              <a:rPr lang="en-US" sz="2800" b="1" dirty="0"/>
              <a:t>2. </a:t>
            </a:r>
            <a:r>
              <a:rPr lang="en-US" sz="2800" b="1" dirty="0">
                <a:hlinkClick r:id="rId3"/>
              </a:rPr>
              <a:t>Housekeeping</a:t>
            </a:r>
            <a:endParaRPr lang="en-US" sz="2800" dirty="0"/>
          </a:p>
          <a:p>
            <a:pPr algn="just"/>
            <a:r>
              <a:rPr lang="en-US" sz="2800" b="1" dirty="0"/>
              <a:t>3. Food and Beverage Service</a:t>
            </a:r>
            <a:endParaRPr lang="en-US" sz="2800" dirty="0"/>
          </a:p>
          <a:p>
            <a:pPr algn="just"/>
            <a:r>
              <a:rPr lang="en-US" sz="2800" b="1" dirty="0"/>
              <a:t>4. Kitchen</a:t>
            </a:r>
            <a:endParaRPr lang="en-US" sz="2800" dirty="0"/>
          </a:p>
          <a:p>
            <a:pPr algn="just"/>
            <a:r>
              <a:rPr lang="en-US" sz="2800" b="1" dirty="0"/>
              <a:t>5. Engineering and Maintenance</a:t>
            </a:r>
            <a:endParaRPr lang="en-US" sz="2800" dirty="0"/>
          </a:p>
          <a:p>
            <a:pPr algn="just"/>
            <a:r>
              <a:rPr lang="en-US" sz="2800" b="1" dirty="0"/>
              <a:t>6. Accounts</a:t>
            </a:r>
            <a:endParaRPr lang="en-US" sz="2800" dirty="0"/>
          </a:p>
          <a:p>
            <a:pPr algn="just"/>
            <a:r>
              <a:rPr lang="en-US" sz="2800" b="1" dirty="0"/>
              <a:t>7. Security</a:t>
            </a:r>
            <a:endParaRPr lang="en-US" sz="2800" dirty="0"/>
          </a:p>
          <a:p>
            <a:pPr algn="just"/>
            <a:r>
              <a:rPr lang="en-US" sz="2800" b="1" dirty="0"/>
              <a:t>8. H R department</a:t>
            </a:r>
            <a:endParaRPr lang="en-US" sz="2800" dirty="0"/>
          </a:p>
          <a:p>
            <a:pPr algn="just"/>
            <a:r>
              <a:rPr lang="en-US" sz="2800" b="1" dirty="0"/>
              <a:t>9. Sales and </a:t>
            </a:r>
            <a:r>
              <a:rPr lang="en-US" sz="2800" b="1" dirty="0">
                <a:hlinkClick r:id="rId4"/>
              </a:rPr>
              <a:t>Marketing</a:t>
            </a:r>
            <a:endParaRPr lang="en-US" sz="2800" dirty="0"/>
          </a:p>
          <a:p>
            <a:pPr algn="just"/>
            <a:r>
              <a:rPr lang="en-US" sz="2800" b="1" dirty="0"/>
              <a:t>10. Purchase</a:t>
            </a:r>
            <a:endParaRPr lang="en-US" sz="2800" dirty="0"/>
          </a:p>
          <a:p>
            <a:pPr algn="just"/>
            <a:r>
              <a:rPr lang="en-US" sz="2800" b="1" dirty="0"/>
              <a:t>11. Information Technology (IT)</a:t>
            </a:r>
            <a:endParaRPr lang="en-US" sz="2800" dirty="0"/>
          </a:p>
          <a:p>
            <a:pPr algn="just"/>
            <a:r>
              <a:rPr lang="en-US" sz="2800" dirty="0" smtClean="0"/>
              <a:t/>
            </a:r>
            <a:br>
              <a:rPr lang="en-US" sz="2800" dirty="0" smtClean="0"/>
            </a:b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494085"/>
          </a:xfrm>
          <a:prstGeom prst="rect">
            <a:avLst/>
          </a:prstGeom>
        </p:spPr>
        <p:txBody>
          <a:bodyPr wrap="square">
            <a:spAutoFit/>
          </a:bodyPr>
          <a:lstStyle/>
          <a:p>
            <a:pPr algn="just"/>
            <a:r>
              <a:rPr lang="en-US" sz="3200" b="1" dirty="0"/>
              <a:t>1. Front Office:</a:t>
            </a:r>
            <a:endParaRPr lang="en-US" sz="3200" dirty="0"/>
          </a:p>
          <a:p>
            <a:pPr algn="just"/>
            <a:r>
              <a:rPr lang="en-US" sz="3200" dirty="0"/>
              <a:t>This department performs various functions like </a:t>
            </a:r>
            <a:r>
              <a:rPr lang="en-US" sz="3200" dirty="0">
                <a:hlinkClick r:id="rId2"/>
              </a:rPr>
              <a:t>reservation</a:t>
            </a:r>
            <a:r>
              <a:rPr lang="en-US" sz="3200" dirty="0"/>
              <a:t>, </a:t>
            </a:r>
            <a:r>
              <a:rPr lang="en-US" sz="3200" dirty="0">
                <a:hlinkClick r:id="rId3"/>
              </a:rPr>
              <a:t>reception</a:t>
            </a:r>
            <a:r>
              <a:rPr lang="en-US" sz="3200" dirty="0"/>
              <a:t>, </a:t>
            </a:r>
            <a:r>
              <a:rPr lang="en-US" sz="3200" dirty="0">
                <a:hlinkClick r:id="rId4"/>
              </a:rPr>
              <a:t>registration</a:t>
            </a:r>
            <a:r>
              <a:rPr lang="en-US" sz="3200" dirty="0"/>
              <a:t>, room assignment, and settlement of </a:t>
            </a:r>
            <a:r>
              <a:rPr lang="en-US" sz="3200" dirty="0">
                <a:hlinkClick r:id="rId5"/>
              </a:rPr>
              <a:t>bills</a:t>
            </a:r>
            <a:r>
              <a:rPr lang="en-US" sz="3200" dirty="0"/>
              <a:t> of a </a:t>
            </a:r>
            <a:r>
              <a:rPr lang="en-US" sz="3200" dirty="0">
                <a:hlinkClick r:id="rId6"/>
              </a:rPr>
              <a:t>resident</a:t>
            </a:r>
            <a:r>
              <a:rPr lang="en-US" sz="3200" dirty="0"/>
              <a:t> </a:t>
            </a:r>
            <a:r>
              <a:rPr lang="en-US" sz="3200" dirty="0">
                <a:hlinkClick r:id="rId7"/>
              </a:rPr>
              <a:t>guest</a:t>
            </a:r>
            <a:r>
              <a:rPr lang="en-US" sz="3200" dirty="0"/>
              <a:t> and the </a:t>
            </a:r>
            <a:r>
              <a:rPr lang="en-US" sz="3200" dirty="0">
                <a:hlinkClick r:id="rId8"/>
              </a:rPr>
              <a:t>front office department</a:t>
            </a:r>
            <a:r>
              <a:rPr lang="en-US" sz="3200" dirty="0"/>
              <a:t> is considered as the nerve centre of a hotel.</a:t>
            </a:r>
          </a:p>
          <a:p>
            <a:pPr algn="just"/>
            <a:r>
              <a:rPr lang="en-US" sz="3200" dirty="0"/>
              <a:t>The front-office staff welcome the guests, carry their luggage, help them register, give them their </a:t>
            </a:r>
            <a:r>
              <a:rPr lang="en-US" sz="3200" dirty="0">
                <a:hlinkClick r:id="rId9"/>
              </a:rPr>
              <a:t>room keys</a:t>
            </a:r>
            <a:r>
              <a:rPr lang="en-US" sz="3200" dirty="0"/>
              <a:t> and mail, answer questions about the activities in the hotel and surrounding area, and finally check them out. In fact, the only direct contact most guests have with hotel employees, other than in the restaurants, is with members of the front-office staff.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494085"/>
          </a:xfrm>
          <a:prstGeom prst="rect">
            <a:avLst/>
          </a:prstGeom>
        </p:spPr>
        <p:txBody>
          <a:bodyPr wrap="square">
            <a:spAutoFit/>
          </a:bodyPr>
          <a:lstStyle/>
          <a:p>
            <a:pPr algn="just"/>
            <a:r>
              <a:rPr lang="en-US" sz="3200" b="1" dirty="0"/>
              <a:t>2. Housekeeping:</a:t>
            </a:r>
            <a:endParaRPr lang="en-US" sz="3200" dirty="0"/>
          </a:p>
          <a:p>
            <a:pPr algn="just"/>
            <a:r>
              <a:rPr lang="en-US" sz="3200" dirty="0"/>
              <a:t>The </a:t>
            </a:r>
            <a:r>
              <a:rPr lang="en-US" sz="3200" dirty="0">
                <a:hlinkClick r:id="rId2"/>
              </a:rPr>
              <a:t>housekeeping department</a:t>
            </a:r>
            <a:r>
              <a:rPr lang="en-US" sz="3200" dirty="0"/>
              <a:t> is responsible for the cleanliness, maintenance, and aesthetic upkeep of rooms, </a:t>
            </a:r>
            <a:r>
              <a:rPr lang="en-US" sz="3200" dirty="0">
                <a:hlinkClick r:id="rId3"/>
              </a:rPr>
              <a:t>public areas</a:t>
            </a:r>
            <a:r>
              <a:rPr lang="en-US" sz="3200" dirty="0"/>
              <a:t>, back areas, and surroundings in a hotel and for the immaculate care and upkeep of all guest rooms and public spaces at all times.</a:t>
            </a:r>
          </a:p>
          <a:p>
            <a:pPr algn="just"/>
            <a:r>
              <a:rPr lang="en-US" sz="3200" dirty="0"/>
              <a:t>The staff members who excel in the Housekeeping Departments have an eye for detail and a commitment to the training, development and motivation of a diverse group of talented employees. It is the service and cleanliness that really make an impact on our guests and determine whether they will return and also recommend the hotel to others.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247864"/>
          </a:xfrm>
          <a:prstGeom prst="rect">
            <a:avLst/>
          </a:prstGeom>
        </p:spPr>
        <p:txBody>
          <a:bodyPr wrap="square">
            <a:spAutoFit/>
          </a:bodyPr>
          <a:lstStyle/>
          <a:p>
            <a:pPr algn="just"/>
            <a:r>
              <a:rPr lang="en-US" sz="4000" b="1" dirty="0"/>
              <a:t>3. Food and Beverage Service:</a:t>
            </a:r>
            <a:endParaRPr lang="en-US" sz="4000" dirty="0"/>
          </a:p>
          <a:p>
            <a:pPr algn="just"/>
            <a:r>
              <a:rPr lang="en-US" sz="4000" dirty="0"/>
              <a:t>This department looks after the service of food and drinks to guests. The Food which is made in the Kitchen and Drinks prepared in the Bar to the Customers (Guest) at the Food &amp; Beverage premises. Some examples of the food and beverage outlets are Restaurants, Bars, Hotels, Airlines, </a:t>
            </a:r>
            <a:r>
              <a:rPr lang="en-US" sz="4000" dirty="0">
                <a:hlinkClick r:id="rId2"/>
              </a:rPr>
              <a:t>Cruise Ships</a:t>
            </a:r>
            <a:r>
              <a:rPr lang="en-US" sz="4000" dirty="0"/>
              <a:t>, Trains, Companies, Schools, Colleges, Hospitals, Prisons, Takeaway </a:t>
            </a:r>
            <a:r>
              <a:rPr lang="en-US" sz="4000" dirty="0" smtClean="0"/>
              <a:t>etc</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3600" b="1" dirty="0" smtClean="0"/>
              <a:t>4. Kitchen or Food Production:</a:t>
            </a:r>
            <a:endParaRPr lang="en-US" sz="3600" dirty="0" smtClean="0"/>
          </a:p>
          <a:p>
            <a:pPr algn="just"/>
            <a:r>
              <a:rPr lang="en-US" sz="3600" dirty="0" smtClean="0"/>
              <a:t>All the food and beverages that are served to the hotel guest is prepared in the kitchen. Culinary preparation, as an art and science in the modern kitchen, required more than just a knowledge of food being prepared and the methods of preparation.</a:t>
            </a:r>
          </a:p>
          <a:p>
            <a:pPr algn="just"/>
            <a:r>
              <a:rPr lang="en-US" sz="3600" dirty="0" smtClean="0"/>
              <a:t>It is through a knowledge of basic skills, terminology, and rules of the kitchen that a final goal, preparation and service of quality is achieved in the hotel kitchen.</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534400" cy="6247864"/>
          </a:xfrm>
          <a:prstGeom prst="rect">
            <a:avLst/>
          </a:prstGeom>
        </p:spPr>
        <p:txBody>
          <a:bodyPr wrap="square">
            <a:spAutoFit/>
          </a:bodyPr>
          <a:lstStyle/>
          <a:p>
            <a:pPr algn="just"/>
            <a:r>
              <a:rPr lang="en-US" sz="4000" b="1" dirty="0"/>
              <a:t>5. Engineering and Maintenance</a:t>
            </a:r>
            <a:r>
              <a:rPr lang="en-US" sz="4000" b="1" dirty="0" smtClean="0"/>
              <a:t>:</a:t>
            </a:r>
          </a:p>
          <a:p>
            <a:pPr algn="just"/>
            <a:endParaRPr lang="en-US" sz="4000" dirty="0"/>
          </a:p>
          <a:p>
            <a:pPr algn="just"/>
            <a:r>
              <a:rPr lang="en-US" sz="4000" dirty="0"/>
              <a:t>The engineering department is responsible for repairing and maintaining the plant and machinery, water treatment and distribution, boilers and water heating, sewage treatment, external and common area lighting, fountains and water features etc. Also, It looks after the maintenance of all the equipment, furniture and fixture installed in a hotel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5632311"/>
          </a:xfrm>
          <a:prstGeom prst="rect">
            <a:avLst/>
          </a:prstGeom>
        </p:spPr>
        <p:txBody>
          <a:bodyPr wrap="square">
            <a:spAutoFit/>
          </a:bodyPr>
          <a:lstStyle/>
          <a:p>
            <a:pPr algn="just"/>
            <a:r>
              <a:rPr lang="en-US" sz="3600" b="1" dirty="0"/>
              <a:t>6. Accounts:</a:t>
            </a:r>
            <a:endParaRPr lang="en-US" sz="3600" dirty="0"/>
          </a:p>
          <a:p>
            <a:pPr algn="just"/>
            <a:r>
              <a:rPr lang="en-US" sz="3600" dirty="0"/>
              <a:t>This department maintains all the financial transactions. Accounting departments typically handle a variety of important tasks. Such tasks often include invoicing customers, accounts receivable monitoring and collections, account reconciliations, payables processing, </a:t>
            </a:r>
            <a:r>
              <a:rPr lang="en-US" sz="3600" dirty="0">
                <a:hlinkClick r:id="rId2"/>
              </a:rPr>
              <a:t>consolidation</a:t>
            </a:r>
            <a:r>
              <a:rPr lang="en-US" sz="3600" dirty="0"/>
              <a:t> of multiple entities under common ownership, budgeting, periodic financial reporting as well as financial analysis</a:t>
            </a:r>
            <a:r>
              <a:rPr lang="en-US" sz="3600" dirty="0" smtClean="0"/>
              <a:t>.</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001643"/>
          </a:xfrm>
          <a:prstGeom prst="rect">
            <a:avLst/>
          </a:prstGeom>
        </p:spPr>
        <p:txBody>
          <a:bodyPr wrap="square">
            <a:spAutoFit/>
          </a:bodyPr>
          <a:lstStyle/>
          <a:p>
            <a:pPr algn="just"/>
            <a:r>
              <a:rPr lang="en-US" sz="3200" dirty="0" smtClean="0"/>
              <a:t>Also common are setting up adequate internal controls for all business processes (to prevent theft/misappropriation of assets), handling external audits and dealing with banks in order to obtain financing. Taxes are sometimes handled by accounting departments in house, but this work is often contracted to outside tax accountants.</a:t>
            </a:r>
          </a:p>
          <a:p>
            <a:pPr algn="just"/>
            <a:r>
              <a:rPr lang="en-US" sz="3200" b="1" dirty="0" smtClean="0"/>
              <a:t>7. Security:</a:t>
            </a:r>
            <a:endParaRPr lang="en-US" sz="3200" dirty="0" smtClean="0"/>
          </a:p>
          <a:p>
            <a:pPr algn="just"/>
            <a:r>
              <a:rPr lang="en-US" sz="3200" dirty="0" smtClean="0"/>
              <a:t>The security department of a hotel is responsible for the overall security of the hotel building, in-house guests, visitors, day users, and employees of the hotel, and also their belongings.</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632</Words>
  <Application>Microsoft Office PowerPoint</Application>
  <PresentationFormat>On-screen Show (4:3)</PresentationFormat>
  <Paragraphs>136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Departments That Make A Hotel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Departments That Make A Hotel </dc:title>
  <dc:creator>Ashutosh</dc:creator>
  <cp:lastModifiedBy>Ashutosh</cp:lastModifiedBy>
  <cp:revision>4</cp:revision>
  <dcterms:created xsi:type="dcterms:W3CDTF">2020-05-13T15:41:46Z</dcterms:created>
  <dcterms:modified xsi:type="dcterms:W3CDTF">2020-05-15T12:25:54Z</dcterms:modified>
</cp:coreProperties>
</file>