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6F57850-E75C-4621-8972-D9582121A78B}"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DCB9ED6-106E-443B-B628-41B035C8E287}"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F57850-E75C-4621-8972-D9582121A78B}"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9ED6-106E-443B-B628-41B035C8E2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F57850-E75C-4621-8972-D9582121A78B}"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9ED6-106E-443B-B628-41B035C8E2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6F57850-E75C-4621-8972-D9582121A78B}"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9ED6-106E-443B-B628-41B035C8E287}"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6F57850-E75C-4621-8972-D9582121A78B}"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DCB9ED6-106E-443B-B628-41B035C8E28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6F57850-E75C-4621-8972-D9582121A78B}"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CB9ED6-106E-443B-B628-41B035C8E287}"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6F57850-E75C-4621-8972-D9582121A78B}"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CB9ED6-106E-443B-B628-41B035C8E287}"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6F57850-E75C-4621-8972-D9582121A78B}"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CB9ED6-106E-443B-B628-41B035C8E2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57850-E75C-4621-8972-D9582121A78B}"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CB9ED6-106E-443B-B628-41B035C8E2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F57850-E75C-4621-8972-D9582121A78B}"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CB9ED6-106E-443B-B628-41B035C8E287}"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F57850-E75C-4621-8972-D9582121A78B}"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DCB9ED6-106E-443B-B628-41B035C8E287}"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6F57850-E75C-4621-8972-D9582121A78B}"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DCB9ED6-106E-443B-B628-41B035C8E28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marketing91.com/purchasing-process/"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marketing91.com/types-of-product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marketing91.com/channel-levels-consumer-industrial-marketing-channel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marketing91.com/needs-wants-and-demands/"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marketing91.com/marketing-mix-twitter/" TargetMode="External"/><Relationship Id="rId2" Type="http://schemas.openxmlformats.org/officeDocument/2006/relationships/hyperlink" Target="https://www.marketing91.com/marketing-strategy-facebook/" TargetMode="External"/><Relationship Id="rId1" Type="http://schemas.openxmlformats.org/officeDocument/2006/relationships/slideLayout" Target="../slideLayouts/slideLayout7.xml"/><Relationship Id="rId4" Type="http://schemas.openxmlformats.org/officeDocument/2006/relationships/hyperlink" Target="https://www.marketing91.com/7-marketing-lessons-orkut/"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marketing91.com/what-is-a-brand/"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Types of Sales Analysis and Advantages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799"/>
            <a:ext cx="8534400" cy="6186309"/>
          </a:xfrm>
          <a:prstGeom prst="rect">
            <a:avLst/>
          </a:prstGeom>
        </p:spPr>
        <p:txBody>
          <a:bodyPr wrap="square">
            <a:spAutoFit/>
          </a:bodyPr>
          <a:lstStyle/>
          <a:p>
            <a:pPr algn="just"/>
            <a:r>
              <a:rPr lang="en-US" sz="3600" dirty="0"/>
              <a:t>Disadvantages of Sales Analysis </a:t>
            </a:r>
            <a:r>
              <a:rPr lang="en-US" sz="3600" dirty="0" smtClean="0"/>
              <a:t>:</a:t>
            </a:r>
          </a:p>
          <a:p>
            <a:pPr algn="just"/>
            <a:endParaRPr lang="en-US" sz="3600" dirty="0"/>
          </a:p>
          <a:p>
            <a:pPr marL="342900" indent="-342900" algn="just">
              <a:buAutoNum type="arabicParenR"/>
            </a:pPr>
            <a:r>
              <a:rPr lang="en-US" sz="3600" dirty="0" smtClean="0"/>
              <a:t>Reliability :</a:t>
            </a:r>
          </a:p>
          <a:p>
            <a:pPr marL="342900" indent="-342900" algn="just"/>
            <a:endParaRPr lang="en-US" sz="3600" dirty="0"/>
          </a:p>
          <a:p>
            <a:pPr algn="just"/>
            <a:r>
              <a:rPr lang="en-US" sz="3600" dirty="0"/>
              <a:t>A lot of times, Sales Analysis might have done in a haphazard way or the reasons for the increase in sales of a particular product may go up purely on the effort of the Salespersons or offers rolled out. This may have nothing to do with customer or trends and relying on those conclusions can be problematic for the company</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pPr algn="just"/>
            <a:r>
              <a:rPr lang="en-US" sz="3200" dirty="0" smtClean="0"/>
              <a:t>2) Political factors :</a:t>
            </a:r>
          </a:p>
          <a:p>
            <a:pPr algn="just"/>
            <a:r>
              <a:rPr lang="en-US" sz="3200" dirty="0" smtClean="0"/>
              <a:t>12 countries in Europe introduced a single currency in 2002 which caused temporary disruption of the economy. In such cases, even though the trend may say that the Sales is supposed to increase, owing to unavailability of </a:t>
            </a:r>
            <a:r>
              <a:rPr lang="en-US" sz="3200" dirty="0" smtClean="0">
                <a:hlinkClick r:id="rId2"/>
              </a:rPr>
              <a:t>purchasing</a:t>
            </a:r>
            <a:r>
              <a:rPr lang="en-US" sz="3200" dirty="0" smtClean="0"/>
              <a:t> power of customers, the company may face a dip in sales. The following year to this incident when the economy may again stabilize, comparing previous years’ data will show askew results again since the customers are purchasing normally as per their requirement but there would be a tremendous growth in the analysis.</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509200"/>
          </a:xfrm>
          <a:prstGeom prst="rect">
            <a:avLst/>
          </a:prstGeom>
        </p:spPr>
        <p:txBody>
          <a:bodyPr wrap="square">
            <a:spAutoFit/>
          </a:bodyPr>
          <a:lstStyle/>
          <a:p>
            <a:r>
              <a:rPr lang="en-US" sz="4400" dirty="0"/>
              <a:t>3) Technical knowledge </a:t>
            </a:r>
            <a:r>
              <a:rPr lang="en-US" sz="4400" dirty="0" smtClean="0"/>
              <a:t>:</a:t>
            </a:r>
          </a:p>
          <a:p>
            <a:endParaRPr lang="en-US" sz="4400" dirty="0"/>
          </a:p>
          <a:p>
            <a:r>
              <a:rPr lang="en-US" sz="4400" dirty="0"/>
              <a:t>High technical knowledge is required for Sales Analysis and not everyone may be suited to do that. Good arithmetic skills along with high market knowledge are basic requirements and those may not be fulfilled by every Salesperson</a:t>
            </a:r>
            <a:r>
              <a:rPr lang="en-US" sz="4400" dirty="0" smtClean="0"/>
              <a:t>.</a:t>
            </a:r>
            <a:endParaRPr lang="en-US" sz="4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799"/>
            <a:ext cx="8686800" cy="6494085"/>
          </a:xfrm>
          <a:prstGeom prst="rect">
            <a:avLst/>
          </a:prstGeom>
        </p:spPr>
        <p:txBody>
          <a:bodyPr wrap="square">
            <a:spAutoFit/>
          </a:bodyPr>
          <a:lstStyle/>
          <a:p>
            <a:pPr algn="just"/>
            <a:r>
              <a:rPr lang="en-US" sz="3200" dirty="0" smtClean="0"/>
              <a:t>4) Cost :</a:t>
            </a:r>
          </a:p>
          <a:p>
            <a:pPr algn="just"/>
            <a:r>
              <a:rPr lang="en-US" sz="3200" dirty="0" smtClean="0"/>
              <a:t>A detailed Sales Analysis along with its interpretation is outsourced by many companies. The dedicated firms or software may be costly which the company would have to bear regularly. Also, the privacy of data would be compromised when sharing the Sales data to the third party. </a:t>
            </a:r>
            <a:endParaRPr lang="en-US" sz="3200" dirty="0" smtClean="0"/>
          </a:p>
          <a:p>
            <a:pPr algn="just"/>
            <a:endParaRPr lang="en-US" sz="3200" dirty="0" smtClean="0"/>
          </a:p>
          <a:p>
            <a:pPr algn="just"/>
            <a:r>
              <a:rPr lang="en-US" sz="3200" dirty="0" smtClean="0"/>
              <a:t>A </a:t>
            </a:r>
            <a:r>
              <a:rPr lang="en-US" sz="3200" dirty="0" smtClean="0"/>
              <a:t>Sales analysis performed by an internal employee instead of outsourcing would increase the cost of the firm in terms of salary, training the person for technical knowledge and there are chances of human error in Manual Sales Analysis.</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262979"/>
          </a:xfrm>
          <a:prstGeom prst="rect">
            <a:avLst/>
          </a:prstGeom>
        </p:spPr>
        <p:txBody>
          <a:bodyPr wrap="square">
            <a:spAutoFit/>
          </a:bodyPr>
          <a:lstStyle/>
          <a:p>
            <a:pPr algn="just"/>
            <a:r>
              <a:rPr lang="en-US" sz="2800" dirty="0"/>
              <a:t>Although many companies may use various types tailored to fit their organization, here are the few common types of Sales Analysis performed </a:t>
            </a:r>
            <a:r>
              <a:rPr lang="en-US" sz="2800" dirty="0" smtClean="0"/>
              <a:t>:</a:t>
            </a:r>
          </a:p>
          <a:p>
            <a:pPr algn="just"/>
            <a:endParaRPr lang="en-US" sz="2800" dirty="0"/>
          </a:p>
          <a:p>
            <a:pPr algn="just"/>
            <a:r>
              <a:rPr lang="en-US" sz="2800" dirty="0"/>
              <a:t>1) Periodic Analysis :</a:t>
            </a:r>
          </a:p>
          <a:p>
            <a:pPr algn="just"/>
            <a:r>
              <a:rPr lang="en-US" sz="2800" dirty="0"/>
              <a:t>This can be a month on month or year on year or year till date compared to previous year till date as the need may be. This gives insight into the impact of time on sales</a:t>
            </a:r>
            <a:r>
              <a:rPr lang="en-US" sz="2800" dirty="0" smtClean="0"/>
              <a:t>.</a:t>
            </a:r>
          </a:p>
          <a:p>
            <a:pPr algn="just"/>
            <a:endParaRPr lang="en-US" sz="2800" dirty="0"/>
          </a:p>
          <a:p>
            <a:pPr algn="just"/>
            <a:r>
              <a:rPr lang="en-US" sz="2800" dirty="0"/>
              <a:t>2) Product wise Analysis :</a:t>
            </a:r>
          </a:p>
          <a:p>
            <a:pPr algn="just"/>
            <a:r>
              <a:rPr lang="en-US" sz="2800" dirty="0"/>
              <a:t>Sales of </a:t>
            </a:r>
            <a:r>
              <a:rPr lang="en-US" sz="2800" dirty="0">
                <a:hlinkClick r:id="rId2"/>
              </a:rPr>
              <a:t>products</a:t>
            </a:r>
            <a:r>
              <a:rPr lang="en-US" sz="2800" dirty="0"/>
              <a:t> during different times in different areas can be used. This is majorly used in large-scale equipment.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a:r>
              <a:rPr lang="en-US" sz="4800" dirty="0"/>
              <a:t>3) Channel of distribution wise </a:t>
            </a:r>
            <a:r>
              <a:rPr lang="en-US" sz="4800" dirty="0" smtClean="0"/>
              <a:t>:</a:t>
            </a:r>
          </a:p>
          <a:p>
            <a:pPr algn="just"/>
            <a:endParaRPr lang="en-US" sz="4800" dirty="0"/>
          </a:p>
          <a:p>
            <a:pPr algn="just"/>
            <a:r>
              <a:rPr lang="en-US" sz="4800" dirty="0"/>
              <a:t> This will give the trend of where the sales are maximum and answering Why will give more insights and help the company decide whether or not to continue with the current </a:t>
            </a:r>
            <a:r>
              <a:rPr lang="en-US" sz="4800" dirty="0">
                <a:hlinkClick r:id="rId2"/>
              </a:rPr>
              <a:t>channel</a:t>
            </a:r>
            <a:r>
              <a:rPr lang="en-US" sz="4800" dirty="0"/>
              <a:t> of distribution</a:t>
            </a:r>
            <a:r>
              <a:rPr lang="en-US" sz="4800" dirty="0" smtClean="0"/>
              <a:t>.</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458200" cy="6186309"/>
          </a:xfrm>
          <a:prstGeom prst="rect">
            <a:avLst/>
          </a:prstGeom>
        </p:spPr>
        <p:txBody>
          <a:bodyPr wrap="square">
            <a:spAutoFit/>
          </a:bodyPr>
          <a:lstStyle/>
          <a:p>
            <a:pPr algn="just"/>
            <a:r>
              <a:rPr lang="en-US" sz="4400" dirty="0" smtClean="0"/>
              <a:t>4) Forecast </a:t>
            </a:r>
            <a:r>
              <a:rPr lang="en-US" sz="4400" dirty="0" err="1" smtClean="0"/>
              <a:t>vs</a:t>
            </a:r>
            <a:r>
              <a:rPr lang="en-US" sz="4400" dirty="0" smtClean="0"/>
              <a:t> Achievement analysis :</a:t>
            </a:r>
          </a:p>
          <a:p>
            <a:pPr algn="just"/>
            <a:r>
              <a:rPr lang="en-US" sz="4400" dirty="0" smtClean="0"/>
              <a:t>This gives the details of sales which were used to forecast the numbers – and inventory was arranged accordingly – and what is the actual achievement of Sales – and whether the inventory </a:t>
            </a:r>
            <a:r>
              <a:rPr lang="en-US" sz="4400" dirty="0" smtClean="0">
                <a:hlinkClick r:id="rId2"/>
              </a:rPr>
              <a:t>needs</a:t>
            </a:r>
            <a:r>
              <a:rPr lang="en-US" sz="4400" dirty="0" smtClean="0"/>
              <a:t> to refilled or schemes need to be rolled out for the liquidation of stocks.</a:t>
            </a:r>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algn="just"/>
            <a:r>
              <a:rPr lang="en-US" sz="3600" dirty="0"/>
              <a:t>5) Combination of above :</a:t>
            </a:r>
          </a:p>
          <a:p>
            <a:pPr algn="just"/>
            <a:r>
              <a:rPr lang="en-US" sz="3600" dirty="0"/>
              <a:t>For more detailed analysis, the company may perform a combined analysis of above for example multinationals like Proctor and Gamble may analyze the Sales of Tide detergent in Asia Pacific region for the year 2018 and compare it with Sales of the year 2017. This involves Product as well as periodic sales</a:t>
            </a:r>
            <a:r>
              <a:rPr lang="en-US" sz="3600" dirty="0" smtClean="0"/>
              <a:t>.</a:t>
            </a:r>
          </a:p>
          <a:p>
            <a:pPr algn="just"/>
            <a:endParaRPr lang="en-US" sz="3600" dirty="0" smtClean="0"/>
          </a:p>
          <a:p>
            <a:pPr algn="just"/>
            <a:endParaRPr lang="en-US" sz="3600" dirty="0"/>
          </a:p>
          <a:p>
            <a:pPr algn="just"/>
            <a:r>
              <a:rPr lang="en-US" sz="3600" dirty="0"/>
              <a:t>Advantages of Sales Analysis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509200"/>
          </a:xfrm>
          <a:prstGeom prst="rect">
            <a:avLst/>
          </a:prstGeom>
        </p:spPr>
        <p:txBody>
          <a:bodyPr wrap="square">
            <a:spAutoFit/>
          </a:bodyPr>
          <a:lstStyle/>
          <a:p>
            <a:pPr algn="just"/>
            <a:r>
              <a:rPr lang="en-US" sz="4400" dirty="0"/>
              <a:t>1) Opportunities :</a:t>
            </a:r>
          </a:p>
          <a:p>
            <a:pPr algn="just"/>
            <a:r>
              <a:rPr lang="en-US" sz="4400" dirty="0"/>
              <a:t> Sales analysis of own products as well as competitor products is important as analyzing sales of competitors allows insights into the market from a different perspective and may help the company to reach the missed out customers and grab the missed opportunity</a:t>
            </a:r>
            <a:r>
              <a:rPr lang="en-US" sz="4400" dirty="0" smtClean="0"/>
              <a:t>.</a:t>
            </a:r>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494085"/>
          </a:xfrm>
          <a:prstGeom prst="rect">
            <a:avLst/>
          </a:prstGeom>
        </p:spPr>
        <p:txBody>
          <a:bodyPr wrap="square">
            <a:spAutoFit/>
          </a:bodyPr>
          <a:lstStyle/>
          <a:p>
            <a:r>
              <a:rPr lang="en-US" sz="3200" dirty="0" smtClean="0"/>
              <a:t>2) Decision driver :</a:t>
            </a:r>
          </a:p>
          <a:p>
            <a:r>
              <a:rPr lang="en-US" sz="3200" dirty="0" smtClean="0"/>
              <a:t> Sales analysis, as explained above acts a decision driver for the company to make major changes in their products. If the Sales of a product are not up to the mark, the company may discontinue the product with immediate effect. For example, as the Sales of </a:t>
            </a:r>
            <a:r>
              <a:rPr lang="en-US" sz="3200" dirty="0" smtClean="0"/>
              <a:t>Touch screen </a:t>
            </a:r>
            <a:r>
              <a:rPr lang="en-US" sz="3200" dirty="0" smtClean="0"/>
              <a:t>phones increased all the traditional button models changed their phones to touch screens. </a:t>
            </a:r>
            <a:r>
              <a:rPr lang="en-US" sz="3200" dirty="0" smtClean="0"/>
              <a:t> </a:t>
            </a:r>
          </a:p>
          <a:p>
            <a:endParaRPr lang="en-US" sz="3200" dirty="0" smtClean="0"/>
          </a:p>
          <a:p>
            <a:r>
              <a:rPr lang="en-US" sz="3200" dirty="0" smtClean="0"/>
              <a:t>With </a:t>
            </a:r>
            <a:r>
              <a:rPr lang="en-US" sz="3200" dirty="0" smtClean="0"/>
              <a:t>the advent of </a:t>
            </a:r>
            <a:r>
              <a:rPr lang="en-US" sz="3200" dirty="0" err="1" smtClean="0">
                <a:hlinkClick r:id="rId2"/>
              </a:rPr>
              <a:t>Facebook</a:t>
            </a:r>
            <a:r>
              <a:rPr lang="en-US" sz="3200" dirty="0" smtClean="0"/>
              <a:t> and </a:t>
            </a:r>
            <a:r>
              <a:rPr lang="en-US" sz="3200" dirty="0" smtClean="0">
                <a:hlinkClick r:id="rId3"/>
              </a:rPr>
              <a:t>Twitter</a:t>
            </a:r>
            <a:r>
              <a:rPr lang="en-US" sz="3200" dirty="0" smtClean="0"/>
              <a:t>, earlier sites like </a:t>
            </a:r>
            <a:r>
              <a:rPr lang="en-US" sz="3200" dirty="0" err="1" smtClean="0">
                <a:hlinkClick r:id="rId4"/>
              </a:rPr>
              <a:t>Orkut</a:t>
            </a:r>
            <a:r>
              <a:rPr lang="en-US" sz="3200" dirty="0" smtClean="0"/>
              <a:t> had to be shut down because of lack of revenue and shift of audience from one platform to other.</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7478970"/>
          </a:xfrm>
          <a:prstGeom prst="rect">
            <a:avLst/>
          </a:prstGeom>
        </p:spPr>
        <p:txBody>
          <a:bodyPr wrap="square">
            <a:spAutoFit/>
          </a:bodyPr>
          <a:lstStyle/>
          <a:p>
            <a:r>
              <a:rPr lang="en-US" sz="4000" dirty="0"/>
              <a:t>3) Customer Service :</a:t>
            </a:r>
          </a:p>
          <a:p>
            <a:r>
              <a:rPr lang="en-US" sz="4000" dirty="0"/>
              <a:t> Knowing the reason behind why a particular sales occurred during particular time will help the companies to keep the inventory ready and help them to serve the customers better</a:t>
            </a:r>
            <a:r>
              <a:rPr lang="en-US" sz="4000" dirty="0" smtClean="0"/>
              <a:t>.</a:t>
            </a:r>
          </a:p>
          <a:p>
            <a:r>
              <a:rPr lang="en-US" sz="4000" dirty="0" smtClean="0"/>
              <a:t> </a:t>
            </a:r>
            <a:r>
              <a:rPr lang="en-US" sz="4000" dirty="0"/>
              <a:t>Delighting the customers will, in turn, benefit the company by increased sales further and help to develop goodwill and establish the </a:t>
            </a:r>
            <a:r>
              <a:rPr lang="en-US" sz="4000" dirty="0">
                <a:hlinkClick r:id="rId2"/>
              </a:rPr>
              <a:t>brand</a:t>
            </a:r>
            <a:r>
              <a:rPr lang="en-US" sz="4000" dirty="0"/>
              <a:t> value of the company.</a:t>
            </a:r>
          </a:p>
          <a:p>
            <a:r>
              <a:rPr lang="en-US" sz="4000" dirty="0"/>
              <a:t/>
            </a:r>
            <a:br>
              <a:rPr lang="en-US" sz="4000" dirty="0"/>
            </a:b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1"/>
            <a:ext cx="8610600" cy="5632311"/>
          </a:xfrm>
          <a:prstGeom prst="rect">
            <a:avLst/>
          </a:prstGeom>
        </p:spPr>
        <p:txBody>
          <a:bodyPr wrap="square">
            <a:spAutoFit/>
          </a:bodyPr>
          <a:lstStyle/>
          <a:p>
            <a:pPr algn="just"/>
            <a:r>
              <a:rPr lang="en-US" sz="4000" dirty="0"/>
              <a:t>4) Marketing support :</a:t>
            </a:r>
          </a:p>
          <a:p>
            <a:pPr algn="just"/>
            <a:r>
              <a:rPr lang="en-US" sz="4000" dirty="0"/>
              <a:t>Sales of a certain product may require one-time marketing support or multiple times or seasonal support. Those decisions are taken based on Sales analysis. </a:t>
            </a:r>
            <a:endParaRPr lang="en-US" sz="4000" dirty="0" smtClean="0"/>
          </a:p>
          <a:p>
            <a:pPr algn="just"/>
            <a:r>
              <a:rPr lang="en-US" sz="4000" dirty="0" smtClean="0"/>
              <a:t>For </a:t>
            </a:r>
            <a:r>
              <a:rPr lang="en-US" sz="4000" dirty="0"/>
              <a:t>example, products like cough syrup would require marketing and ad campaigns just before and during winter while airline services require constant marketing support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TotalTime>
  <Words>529</Words>
  <Application>Microsoft Office PowerPoint</Application>
  <PresentationFormat>On-screen Show (4:3)</PresentationFormat>
  <Paragraphs>98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Types of Sales Analysis and Advantages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Sales Analysis and Advantages</dc:title>
  <dc:creator>Ashutosh</dc:creator>
  <cp:lastModifiedBy>Ashutosh</cp:lastModifiedBy>
  <cp:revision>5</cp:revision>
  <dcterms:created xsi:type="dcterms:W3CDTF">2020-05-04T11:54:35Z</dcterms:created>
  <dcterms:modified xsi:type="dcterms:W3CDTF">2020-05-09T13:06:25Z</dcterms:modified>
</cp:coreProperties>
</file>