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6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4453ADC-6E13-4FD4-906E-C19C45E41E98}"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9C146E0-B125-454D-9606-AA1B2A9BD92E}"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4453ADC-6E13-4FD4-906E-C19C45E41E98}"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C146E0-B125-454D-9606-AA1B2A9BD92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4453ADC-6E13-4FD4-906E-C19C45E41E98}"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C146E0-B125-454D-9606-AA1B2A9BD92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4453ADC-6E13-4FD4-906E-C19C45E41E98}"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C146E0-B125-454D-9606-AA1B2A9BD92E}"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4453ADC-6E13-4FD4-906E-C19C45E41E98}"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69C146E0-B125-454D-9606-AA1B2A9BD92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4453ADC-6E13-4FD4-906E-C19C45E41E98}"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C146E0-B125-454D-9606-AA1B2A9BD92E}"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4453ADC-6E13-4FD4-906E-C19C45E41E98}"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C146E0-B125-454D-9606-AA1B2A9BD92E}"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4453ADC-6E13-4FD4-906E-C19C45E41E98}"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C146E0-B125-454D-9606-AA1B2A9BD92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53ADC-6E13-4FD4-906E-C19C45E41E98}"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C146E0-B125-454D-9606-AA1B2A9BD92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4453ADC-6E13-4FD4-906E-C19C45E41E98}"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C146E0-B125-454D-9606-AA1B2A9BD92E}"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4453ADC-6E13-4FD4-906E-C19C45E41E98}"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69C146E0-B125-454D-9606-AA1B2A9BD92E}"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4453ADC-6E13-4FD4-906E-C19C45E41E98}"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9C146E0-B125-454D-9606-AA1B2A9BD92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457200" y="1505930"/>
            <a:ext cx="8229600" cy="1846870"/>
          </a:xfrm>
        </p:spPr>
        <p:txBody>
          <a:bodyPr/>
          <a:lstStyle/>
          <a:p>
            <a:r>
              <a:rPr lang="en-US" b="1" dirty="0"/>
              <a:t>Types of Tour Operators</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algn="just"/>
            <a:r>
              <a:rPr lang="en-US" sz="4800" dirty="0" smtClean="0"/>
              <a:t>Sometime when a handling agency is at a prominent tourist place i.e., Delhi and it has to make arrangements to Goa, then it contracts (If it has no office of its own) with a local operator (known as excursion agent) to handle the arrangement on his behalf.</a:t>
            </a:r>
            <a:endParaRPr lang="en-US" sz="4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001643"/>
          </a:xfrm>
          <a:prstGeom prst="rect">
            <a:avLst/>
          </a:prstGeom>
        </p:spPr>
        <p:txBody>
          <a:bodyPr wrap="square">
            <a:spAutoFit/>
          </a:bodyPr>
          <a:lstStyle/>
          <a:p>
            <a:r>
              <a:rPr lang="en-US" sz="4800" b="1" dirty="0"/>
              <a:t>Why Ground Operators?</a:t>
            </a:r>
          </a:p>
          <a:p>
            <a:r>
              <a:rPr lang="en-US" sz="4800" dirty="0"/>
              <a:t>Obviously, the tour operation companies do not have close contact with suppliers, governments, destinations and so on. It leaves no choice with the companies but to appoint handling agencies at the destinations.  The main reasons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32311"/>
          </a:xfrm>
          <a:prstGeom prst="rect">
            <a:avLst/>
          </a:prstGeom>
        </p:spPr>
        <p:txBody>
          <a:bodyPr wrap="square">
            <a:spAutoFit/>
          </a:bodyPr>
          <a:lstStyle/>
          <a:p>
            <a:pPr algn="just"/>
            <a:r>
              <a:rPr lang="en-US" sz="3600" dirty="0"/>
              <a:t>Introduction of new products or plant to promote an exotic destination</a:t>
            </a:r>
            <a:r>
              <a:rPr lang="en-US" sz="3600" dirty="0" smtClean="0"/>
              <a:t>.</a:t>
            </a:r>
          </a:p>
          <a:p>
            <a:pPr algn="just"/>
            <a:endParaRPr lang="en-US" sz="3600" dirty="0"/>
          </a:p>
          <a:p>
            <a:pPr algn="just"/>
            <a:r>
              <a:rPr lang="en-US" sz="3600" dirty="0"/>
              <a:t>Lack of Government regulations</a:t>
            </a:r>
            <a:r>
              <a:rPr lang="en-US" sz="3600" dirty="0" smtClean="0"/>
              <a:t>.</a:t>
            </a:r>
          </a:p>
          <a:p>
            <a:pPr algn="just"/>
            <a:endParaRPr lang="en-US" sz="3600" dirty="0"/>
          </a:p>
          <a:p>
            <a:pPr algn="just"/>
            <a:r>
              <a:rPr lang="en-US" sz="3600" dirty="0"/>
              <a:t>Lack of personal contract</a:t>
            </a:r>
            <a:r>
              <a:rPr lang="en-US" sz="3600" dirty="0" smtClean="0"/>
              <a:t>.</a:t>
            </a:r>
          </a:p>
          <a:p>
            <a:pPr algn="just"/>
            <a:endParaRPr lang="en-US" sz="3600" dirty="0"/>
          </a:p>
          <a:p>
            <a:pPr algn="just"/>
            <a:r>
              <a:rPr lang="en-US" sz="3600" dirty="0"/>
              <a:t>Language problem</a:t>
            </a:r>
            <a:r>
              <a:rPr lang="en-US" sz="3600" dirty="0" smtClean="0"/>
              <a:t>.</a:t>
            </a:r>
          </a:p>
          <a:p>
            <a:pPr algn="just"/>
            <a:endParaRPr lang="en-US" sz="3600" dirty="0"/>
          </a:p>
          <a:p>
            <a:pPr algn="just"/>
            <a:r>
              <a:rPr lang="en-US" sz="3600" dirty="0"/>
              <a:t>The company cannot establish its own branch</a:t>
            </a:r>
            <a:r>
              <a:rPr lang="en-US" sz="3600" dirty="0" smtClean="0"/>
              <a:t>.</a:t>
            </a:r>
            <a:endParaRPr 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986528"/>
          </a:xfrm>
          <a:prstGeom prst="rect">
            <a:avLst/>
          </a:prstGeom>
        </p:spPr>
        <p:txBody>
          <a:bodyPr wrap="square">
            <a:spAutoFit/>
          </a:bodyPr>
          <a:lstStyle/>
          <a:p>
            <a:pPr algn="just"/>
            <a:r>
              <a:rPr lang="en-US" sz="2800" dirty="0" smtClean="0"/>
              <a:t>Recognizing the very fact that the reputation, performance, and profitability of tour company in its own market largely depends on the efficiency and effectiveness of ground operators, it has because necessary for the company to consider various factors before the selection of a handling agency, they are</a:t>
            </a:r>
            <a:r>
              <a:rPr lang="en-US" sz="2800" dirty="0" smtClean="0"/>
              <a:t>:</a:t>
            </a:r>
          </a:p>
          <a:p>
            <a:pPr algn="just"/>
            <a:endParaRPr lang="en-US" sz="2800" dirty="0" smtClean="0"/>
          </a:p>
          <a:p>
            <a:pPr algn="just"/>
            <a:r>
              <a:rPr lang="en-US" sz="2800" dirty="0" smtClean="0"/>
              <a:t>Size of </a:t>
            </a:r>
            <a:r>
              <a:rPr lang="en-US" sz="2800" dirty="0" smtClean="0"/>
              <a:t>business</a:t>
            </a:r>
          </a:p>
          <a:p>
            <a:pPr algn="just"/>
            <a:endParaRPr lang="en-US" sz="2800" dirty="0" smtClean="0"/>
          </a:p>
          <a:p>
            <a:pPr algn="just"/>
            <a:r>
              <a:rPr lang="en-US" sz="2800" dirty="0" smtClean="0"/>
              <a:t>Professional </a:t>
            </a:r>
            <a:r>
              <a:rPr lang="en-US" sz="2800" dirty="0" smtClean="0"/>
              <a:t>staff</a:t>
            </a:r>
          </a:p>
          <a:p>
            <a:pPr algn="just"/>
            <a:endParaRPr lang="en-US" sz="2800" dirty="0" smtClean="0"/>
          </a:p>
          <a:p>
            <a:pPr algn="just"/>
            <a:r>
              <a:rPr lang="en-US" sz="2800" dirty="0" smtClean="0"/>
              <a:t>Length of </a:t>
            </a:r>
            <a:r>
              <a:rPr lang="en-US" sz="2800" dirty="0" smtClean="0"/>
              <a:t>business</a:t>
            </a:r>
          </a:p>
          <a:p>
            <a:pPr algn="just"/>
            <a:endParaRPr lang="en-US" sz="2800" dirty="0" smtClean="0"/>
          </a:p>
          <a:p>
            <a:pPr algn="just"/>
            <a:r>
              <a:rPr lang="en-US" sz="2800" dirty="0" smtClean="0"/>
              <a:t>Area of operation/Product </a:t>
            </a:r>
            <a:r>
              <a:rPr lang="en-US" sz="2800" dirty="0" smtClean="0"/>
              <a:t>line</a:t>
            </a:r>
          </a:p>
          <a:p>
            <a:pPr algn="just"/>
            <a:endParaRPr lang="en-US" sz="2800" dirty="0" smtClean="0"/>
          </a:p>
          <a:p>
            <a:pPr algn="just"/>
            <a:r>
              <a:rPr lang="en-US" sz="2800" dirty="0" smtClean="0"/>
              <a:t>Market share</a:t>
            </a:r>
          </a:p>
          <a:p>
            <a:pPr algn="just"/>
            <a:endParaRPr lang="en-US" sz="28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381000"/>
            <a:ext cx="8382000" cy="6740307"/>
          </a:xfrm>
          <a:prstGeom prst="rect">
            <a:avLst/>
          </a:prstGeom>
        </p:spPr>
        <p:txBody>
          <a:bodyPr wrap="square">
            <a:spAutoFit/>
          </a:bodyPr>
          <a:lstStyle/>
          <a:p>
            <a:pPr algn="just"/>
            <a:r>
              <a:rPr lang="en-US" sz="5400" dirty="0"/>
              <a:t>Tour operators are basically categories into </a:t>
            </a:r>
            <a:r>
              <a:rPr lang="en-US" sz="5400" b="1" dirty="0"/>
              <a:t>four types</a:t>
            </a:r>
            <a:r>
              <a:rPr lang="en-US" sz="5400" dirty="0" smtClean="0"/>
              <a:t>.</a:t>
            </a:r>
          </a:p>
          <a:p>
            <a:pPr algn="just"/>
            <a:endParaRPr lang="en-US" sz="5400" dirty="0" smtClean="0"/>
          </a:p>
          <a:p>
            <a:pPr algn="just"/>
            <a:r>
              <a:rPr lang="en-US" sz="5400" dirty="0" smtClean="0"/>
              <a:t> </a:t>
            </a:r>
            <a:r>
              <a:rPr lang="en-US" sz="5400" dirty="0"/>
              <a:t>These are categories on the basis of their nature of the business and their operations.</a:t>
            </a:r>
          </a:p>
          <a:p>
            <a:pPr algn="just"/>
            <a:r>
              <a:rPr lang="en-US" sz="5400" dirty="0" smtClean="0"/>
              <a:t/>
            </a:r>
            <a:br>
              <a:rPr lang="en-US" sz="5400" dirty="0" smtClean="0"/>
            </a:br>
            <a:endParaRPr lang="en-US" sz="5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304800" y="228600"/>
            <a:ext cx="8610600" cy="62484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610600" cy="5909310"/>
          </a:xfrm>
          <a:prstGeom prst="rect">
            <a:avLst/>
          </a:prstGeom>
        </p:spPr>
        <p:txBody>
          <a:bodyPr wrap="square">
            <a:spAutoFit/>
          </a:bodyPr>
          <a:lstStyle/>
          <a:p>
            <a:pPr algn="just"/>
            <a:r>
              <a:rPr lang="en-US" sz="5400" dirty="0"/>
              <a:t>Inbound Tour </a:t>
            </a:r>
            <a:r>
              <a:rPr lang="en-US" sz="5400" dirty="0" smtClean="0"/>
              <a:t>Operators</a:t>
            </a:r>
          </a:p>
          <a:p>
            <a:pPr algn="just"/>
            <a:endParaRPr lang="en-US" sz="5400" dirty="0"/>
          </a:p>
          <a:p>
            <a:pPr algn="just"/>
            <a:r>
              <a:rPr lang="en-US" sz="5400" dirty="0"/>
              <a:t>Outbound Tour </a:t>
            </a:r>
            <a:r>
              <a:rPr lang="en-US" sz="5400" dirty="0" smtClean="0"/>
              <a:t>Operators</a:t>
            </a:r>
          </a:p>
          <a:p>
            <a:pPr algn="just"/>
            <a:endParaRPr lang="en-US" sz="5400" dirty="0"/>
          </a:p>
          <a:p>
            <a:pPr algn="just"/>
            <a:r>
              <a:rPr lang="en-US" sz="5400" dirty="0"/>
              <a:t>Domestic Tour </a:t>
            </a:r>
            <a:r>
              <a:rPr lang="en-US" sz="5400" dirty="0" smtClean="0"/>
              <a:t>Operators</a:t>
            </a:r>
          </a:p>
          <a:p>
            <a:pPr algn="just"/>
            <a:endParaRPr lang="en-US" sz="5400" dirty="0"/>
          </a:p>
          <a:p>
            <a:pPr algn="just"/>
            <a:r>
              <a:rPr lang="en-US" sz="5400" dirty="0"/>
              <a:t>Ground </a:t>
            </a:r>
            <a:r>
              <a:rPr lang="en-US" sz="5400" dirty="0" smtClean="0"/>
              <a:t>Operators</a:t>
            </a:r>
            <a:endParaRPr lang="en-US" sz="5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86309"/>
          </a:xfrm>
          <a:prstGeom prst="rect">
            <a:avLst/>
          </a:prstGeom>
        </p:spPr>
        <p:txBody>
          <a:bodyPr wrap="square">
            <a:spAutoFit/>
          </a:bodyPr>
          <a:lstStyle/>
          <a:p>
            <a:pPr algn="just"/>
            <a:r>
              <a:rPr lang="en-US" sz="3600" b="1" dirty="0" smtClean="0"/>
              <a:t>Inbound Tour Operators</a:t>
            </a:r>
          </a:p>
          <a:p>
            <a:pPr algn="just"/>
            <a:r>
              <a:rPr lang="en-US" sz="3600" dirty="0" smtClean="0"/>
              <a:t>These are also known as </a:t>
            </a:r>
            <a:r>
              <a:rPr lang="en-US" sz="3600" b="1" dirty="0" smtClean="0"/>
              <a:t>incoming tour operators</a:t>
            </a:r>
            <a:r>
              <a:rPr lang="en-US" sz="3600" dirty="0" smtClean="0"/>
              <a:t>. Technically, the operators who receive guests, clients/tourists and handle arrangements in the host country are c</a:t>
            </a:r>
            <a:r>
              <a:rPr lang="en-US" sz="3600" b="1" dirty="0" smtClean="0"/>
              <a:t>alled inbound tour operators</a:t>
            </a:r>
            <a:r>
              <a:rPr lang="en-US" sz="3600" dirty="0" smtClean="0"/>
              <a:t>. </a:t>
            </a:r>
            <a:endParaRPr lang="en-US" sz="3600" dirty="0" smtClean="0"/>
          </a:p>
          <a:p>
            <a:pPr algn="just"/>
            <a:r>
              <a:rPr lang="en-US" sz="3600" dirty="0" smtClean="0"/>
              <a:t>For </a:t>
            </a:r>
            <a:r>
              <a:rPr lang="en-US" sz="3600" dirty="0" smtClean="0"/>
              <a:t>example, a group of American Tourists is coming through TCI Ltd. to India and the company makes arrangements and handles the group in India then TCI is called an inbound tour operator.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509200"/>
          </a:xfrm>
          <a:prstGeom prst="rect">
            <a:avLst/>
          </a:prstGeom>
        </p:spPr>
        <p:txBody>
          <a:bodyPr wrap="square">
            <a:spAutoFit/>
          </a:bodyPr>
          <a:lstStyle/>
          <a:p>
            <a:pPr algn="just"/>
            <a:r>
              <a:rPr lang="en-US" sz="4400" dirty="0" smtClean="0"/>
              <a:t>Incidentally, the inbound traffic to the country for the last two decades has been decreasing. Essentially the tour operators need to adopt innovative marketing strategies and should introduce a special interest tour to cater the special needs of Japanese, Americans, French and British people.</a:t>
            </a:r>
            <a:endParaRPr lang="en-US" sz="4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algn="just"/>
            <a:r>
              <a:rPr lang="en-US" sz="3600" b="1" dirty="0"/>
              <a:t>Outbound Tour Operators</a:t>
            </a:r>
          </a:p>
          <a:p>
            <a:pPr algn="just"/>
            <a:r>
              <a:rPr lang="en-US" sz="3600" dirty="0"/>
              <a:t>Tour operator who promote tours for foreign destinations, maybe business tour or leisure tour is called </a:t>
            </a:r>
            <a:r>
              <a:rPr lang="en-US" sz="3600" b="1" dirty="0"/>
              <a:t>outbound tour operators</a:t>
            </a:r>
            <a:r>
              <a:rPr lang="en-US" sz="3600" dirty="0"/>
              <a:t>. </a:t>
            </a:r>
            <a:endParaRPr lang="en-US" sz="3600" dirty="0" smtClean="0"/>
          </a:p>
          <a:p>
            <a:pPr algn="just"/>
            <a:r>
              <a:rPr lang="en-US" sz="3600" dirty="0" smtClean="0"/>
              <a:t>For </a:t>
            </a:r>
            <a:r>
              <a:rPr lang="en-US" sz="3600" dirty="0"/>
              <a:t>example a group of American tourists going to a trip of India and Thomas Cook handle arrangement in America like as ticket reservation, hotel booking etc. then Thomas Cook is called Outbound Tour operators in the context of America</a:t>
            </a:r>
            <a:r>
              <a:rPr lang="en-US" sz="3600" dirty="0" smtClean="0"/>
              <a:t>.</a:t>
            </a:r>
            <a:endParaRPr 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001643"/>
          </a:xfrm>
          <a:prstGeom prst="rect">
            <a:avLst/>
          </a:prstGeom>
        </p:spPr>
        <p:txBody>
          <a:bodyPr wrap="square">
            <a:spAutoFit/>
          </a:bodyPr>
          <a:lstStyle/>
          <a:p>
            <a:pPr algn="just"/>
            <a:r>
              <a:rPr lang="en-US" sz="3200" b="1" dirty="0" smtClean="0"/>
              <a:t>Domestic Tour </a:t>
            </a:r>
            <a:r>
              <a:rPr lang="en-US" sz="3200" b="1" dirty="0" smtClean="0"/>
              <a:t>Operators</a:t>
            </a:r>
          </a:p>
          <a:p>
            <a:pPr algn="just"/>
            <a:endParaRPr lang="en-US" sz="3200" b="1" dirty="0" smtClean="0"/>
          </a:p>
          <a:p>
            <a:pPr algn="just"/>
            <a:r>
              <a:rPr lang="en-US" sz="3200" dirty="0" smtClean="0"/>
              <a:t>Domestic tour operators are those who assemble, combine tourist components into inclusive tours and sell it to the domestic travelers. In general, these tour operators provide travel services within the tourist’s native country</a:t>
            </a:r>
            <a:r>
              <a:rPr lang="en-US" sz="3200" dirty="0" smtClean="0"/>
              <a:t>.</a:t>
            </a:r>
          </a:p>
          <a:p>
            <a:pPr algn="just"/>
            <a:endParaRPr lang="en-US" sz="3200" dirty="0" smtClean="0"/>
          </a:p>
          <a:p>
            <a:pPr algn="just"/>
            <a:r>
              <a:rPr lang="en-US" sz="3200" dirty="0" smtClean="0"/>
              <a:t>The domestic tour operators operate within the boundary of the home country and offer package tour to the travelers viz. Domestic inclusive tours or independent tours.</a:t>
            </a:r>
            <a:endParaRPr 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93866"/>
          </a:xfrm>
          <a:prstGeom prst="rect">
            <a:avLst/>
          </a:prstGeom>
        </p:spPr>
        <p:txBody>
          <a:bodyPr wrap="square">
            <a:spAutoFit/>
          </a:bodyPr>
          <a:lstStyle/>
          <a:p>
            <a:pPr algn="just"/>
            <a:r>
              <a:rPr lang="en-US" sz="2800" b="1" dirty="0"/>
              <a:t>Ground Operators/Destination Management Companies</a:t>
            </a:r>
          </a:p>
          <a:p>
            <a:pPr algn="just"/>
            <a:r>
              <a:rPr lang="en-US" sz="2800" dirty="0"/>
              <a:t>These are commonly known as </a:t>
            </a:r>
            <a:r>
              <a:rPr lang="en-US" sz="2800" b="1" dirty="0"/>
              <a:t>handling agencies</a:t>
            </a:r>
            <a:r>
              <a:rPr lang="en-US" sz="2800" dirty="0"/>
              <a:t> and their main function is to organize tour arrangements for incoming tourists on the behalf of overseas operators. Let us take the case of India as a destination that – has a varied culture</a:t>
            </a:r>
            <a:r>
              <a:rPr lang="en-US" sz="2800" dirty="0" smtClean="0"/>
              <a:t>.</a:t>
            </a:r>
          </a:p>
          <a:p>
            <a:pPr algn="just"/>
            <a:endParaRPr lang="en-US" sz="2800" dirty="0"/>
          </a:p>
          <a:p>
            <a:pPr algn="just"/>
            <a:r>
              <a:rPr lang="en-US" sz="2800" dirty="0"/>
              <a:t>When a tour operator himself promotes beach holidays, wildlife holidays, adventure tours, heritage tours at the different places, the difficulty arises. It is the ground operator then who by handling the incoming travelers in the same season but at different places ensures that the entire operation is according to the package tours or agreements</a:t>
            </a:r>
            <a:r>
              <a:rPr lang="en-US" sz="2800" dirty="0" smtClean="0"/>
              <a:t>.</a:t>
            </a:r>
            <a:endParaRPr 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TotalTime>
  <Words>380</Words>
  <Application>Microsoft Office PowerPoint</Application>
  <PresentationFormat>On-screen Show (4:3)</PresentationFormat>
  <Paragraphs>140</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Types of Tour Operators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Tour Operators </dc:title>
  <dc:creator>Ashutosh</dc:creator>
  <cp:lastModifiedBy>Ashutosh</cp:lastModifiedBy>
  <cp:revision>4</cp:revision>
  <dcterms:created xsi:type="dcterms:W3CDTF">2020-05-13T13:08:03Z</dcterms:created>
  <dcterms:modified xsi:type="dcterms:W3CDTF">2020-05-14T15:26:15Z</dcterms:modified>
</cp:coreProperties>
</file>