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F12CEB2-7430-4EC0-9E72-3773643F60D3}"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CBF6EBC-547C-4C5E-90F3-AE4E606E590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BF6EBC-547C-4C5E-90F3-AE4E606E590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BF6EBC-547C-4C5E-90F3-AE4E606E590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BF6EBC-547C-4C5E-90F3-AE4E606E590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BF6EBC-547C-4C5E-90F3-AE4E606E590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CBF6EBC-547C-4C5E-90F3-AE4E606E590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CBF6EBC-547C-4C5E-90F3-AE4E606E590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CBF6EBC-547C-4C5E-90F3-AE4E606E590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F12CEB2-7430-4EC0-9E72-3773643F60D3}"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CBF6EBC-547C-4C5E-90F3-AE4E606E590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F12CEB2-7430-4EC0-9E72-3773643F60D3}"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CBF6EBC-547C-4C5E-90F3-AE4E606E590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F12CEB2-7430-4EC0-9E72-3773643F60D3}"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CBF6EBC-547C-4C5E-90F3-AE4E606E590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F12CEB2-7430-4EC0-9E72-3773643F60D3}"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CBF6EBC-547C-4C5E-90F3-AE4E606E590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Importance of Marketing Research</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93866"/>
          </a:xfrm>
          <a:prstGeom prst="rect">
            <a:avLst/>
          </a:prstGeom>
        </p:spPr>
        <p:txBody>
          <a:bodyPr wrap="square">
            <a:spAutoFit/>
          </a:bodyPr>
          <a:lstStyle/>
          <a:p>
            <a:pPr fontAlgn="base"/>
            <a:r>
              <a:rPr lang="en-US" sz="2800" b="1" dirty="0"/>
              <a:t>6. For sales forecasting:</a:t>
            </a:r>
            <a:endParaRPr lang="en-US" sz="2800" dirty="0"/>
          </a:p>
          <a:p>
            <a:pPr fontAlgn="base"/>
            <a:r>
              <a:rPr lang="en-US" sz="2800" dirty="0"/>
              <a:t>The most challenging task for any production manager is to keep optimum levels of inventory. However, production is undertaken in anticipation of demand. </a:t>
            </a:r>
            <a:endParaRPr lang="en-US" sz="2800" dirty="0" smtClean="0"/>
          </a:p>
          <a:p>
            <a:pPr fontAlgn="base"/>
            <a:endParaRPr lang="en-US" sz="2800" dirty="0" smtClean="0"/>
          </a:p>
          <a:p>
            <a:pPr fontAlgn="base"/>
            <a:endParaRPr lang="en-US" sz="2800" dirty="0" smtClean="0"/>
          </a:p>
          <a:p>
            <a:pPr fontAlgn="base"/>
            <a:r>
              <a:rPr lang="en-US" sz="2800" dirty="0" smtClean="0"/>
              <a:t>Therefore</a:t>
            </a:r>
            <a:r>
              <a:rPr lang="en-US" sz="2800" dirty="0"/>
              <a:t>, scientific forecast of sales is required. Marketing research helps in sales forecasting by using market share method, sales force estimate method and jury method. This can also help in fixing sales quotas and marketing plans.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4708981"/>
          </a:xfrm>
          <a:prstGeom prst="rect">
            <a:avLst/>
          </a:prstGeom>
        </p:spPr>
        <p:txBody>
          <a:bodyPr wrap="square">
            <a:spAutoFit/>
          </a:bodyPr>
          <a:lstStyle/>
          <a:p>
            <a:pPr fontAlgn="base"/>
            <a:r>
              <a:rPr lang="en-US" sz="2000" b="1" dirty="0"/>
              <a:t>7. To revitalize brands:</a:t>
            </a:r>
            <a:endParaRPr lang="en-US" sz="2000" dirty="0"/>
          </a:p>
          <a:p>
            <a:pPr fontAlgn="base"/>
            <a:r>
              <a:rPr lang="en-US" sz="2000" dirty="0"/>
              <a:t>Marketing research is used to study and find out the existing brand position. It finds out the recall value of brands. It explores the possibilities of brand extension or prospects of changing existing brand names. The main purpose of marketing is to create brand loyalty. Marketing research helps in developing techniques to popularize and retain brand loyalty</a:t>
            </a:r>
            <a:r>
              <a:rPr lang="en-US" sz="2000" dirty="0" smtClean="0"/>
              <a:t>.</a:t>
            </a:r>
          </a:p>
          <a:p>
            <a:pPr fontAlgn="base"/>
            <a:endParaRPr lang="en-US" sz="2000" dirty="0" smtClean="0"/>
          </a:p>
          <a:p>
            <a:pPr fontAlgn="base"/>
            <a:endParaRPr lang="en-US" sz="2000" dirty="0"/>
          </a:p>
          <a:p>
            <a:pPr fontAlgn="base"/>
            <a:r>
              <a:rPr lang="en-US" sz="2000" b="1" dirty="0"/>
              <a:t>8. To facilitate smooth introduction of new products:</a:t>
            </a:r>
            <a:endParaRPr lang="en-US" sz="2000" dirty="0"/>
          </a:p>
          <a:p>
            <a:pPr fontAlgn="base"/>
            <a:r>
              <a:rPr lang="en-US" sz="2000" dirty="0"/>
              <a:t>Marketing research helps in testing the new products in one or two markets on a small scale. This helps in finding out consumer response to new product and develop a suitable marketing mix. It reveals the problems of the customers regarding new products. Thus, it controls the risk involved in introducing a new product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93866"/>
          </a:xfrm>
          <a:prstGeom prst="rect">
            <a:avLst/>
          </a:prstGeom>
        </p:spPr>
        <p:txBody>
          <a:bodyPr wrap="square">
            <a:spAutoFit/>
          </a:bodyPr>
          <a:lstStyle/>
          <a:p>
            <a:pPr fontAlgn="base"/>
            <a:r>
              <a:rPr lang="en-US" sz="2800" b="1" dirty="0"/>
              <a:t>9. Determine export potentials:</a:t>
            </a:r>
            <a:endParaRPr lang="en-US" sz="2800" dirty="0"/>
          </a:p>
          <a:p>
            <a:pPr fontAlgn="base"/>
            <a:r>
              <a:rPr lang="en-US" sz="2800" dirty="0"/>
              <a:t>The development in transport and communication has helped in globalization and digitalization of world trade. This has helped in boosting the growth of international markets</a:t>
            </a:r>
            <a:r>
              <a:rPr lang="en-US" sz="2800" dirty="0" smtClean="0"/>
              <a:t>.</a:t>
            </a:r>
          </a:p>
          <a:p>
            <a:pPr fontAlgn="base"/>
            <a:endParaRPr lang="en-US" sz="2800" dirty="0" smtClean="0"/>
          </a:p>
          <a:p>
            <a:pPr fontAlgn="base"/>
            <a:r>
              <a:rPr lang="en-US" sz="2800" dirty="0" smtClean="0"/>
              <a:t> </a:t>
            </a:r>
            <a:r>
              <a:rPr lang="en-US" sz="2800" dirty="0"/>
              <a:t>Marketing research helps in conducting market survey for export. It. collects information on marketing environ­ment prevailing in a country. By collecting data on consumers from different countries, it indicates export potentials.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382000" cy="5016758"/>
          </a:xfrm>
          <a:prstGeom prst="rect">
            <a:avLst/>
          </a:prstGeom>
        </p:spPr>
        <p:txBody>
          <a:bodyPr wrap="square">
            <a:spAutoFit/>
          </a:bodyPr>
          <a:lstStyle/>
          <a:p>
            <a:pPr fontAlgn="base"/>
            <a:r>
              <a:rPr lang="en-US" sz="3200" b="1" dirty="0"/>
              <a:t>10. Managerial decision-making:</a:t>
            </a:r>
            <a:endParaRPr lang="en-US" sz="3200" dirty="0"/>
          </a:p>
          <a:p>
            <a:pPr fontAlgn="base"/>
            <a:r>
              <a:rPr lang="en-US" sz="3200" dirty="0"/>
              <a:t>Marketing research plays a vital role in the decision-making processes by supplying relevant, up-to-date and accurate data to the decision-makers. </a:t>
            </a:r>
            <a:endParaRPr lang="en-US" sz="3200" dirty="0" smtClean="0"/>
          </a:p>
          <a:p>
            <a:pPr fontAlgn="base"/>
            <a:endParaRPr lang="en-US" sz="3200" dirty="0" smtClean="0"/>
          </a:p>
          <a:p>
            <a:pPr fontAlgn="base"/>
            <a:r>
              <a:rPr lang="en-US" sz="3200" dirty="0" smtClean="0"/>
              <a:t>Managers </a:t>
            </a:r>
            <a:r>
              <a:rPr lang="en-US" sz="3200" dirty="0"/>
              <a:t>need up-to-date information to access customer needs and wants, market situation, technological change and extent of competition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5509200"/>
          </a:xfrm>
          <a:prstGeom prst="rect">
            <a:avLst/>
          </a:prstGeom>
        </p:spPr>
        <p:txBody>
          <a:bodyPr wrap="square">
            <a:spAutoFit/>
          </a:bodyPr>
          <a:lstStyle/>
          <a:p>
            <a:r>
              <a:rPr lang="en-US" sz="3200" b="1" dirty="0"/>
              <a:t>Production of New </a:t>
            </a:r>
            <a:r>
              <a:rPr lang="en-US" sz="3200" b="1" dirty="0" smtClean="0"/>
              <a:t>Products</a:t>
            </a:r>
          </a:p>
          <a:p>
            <a:endParaRPr lang="en-US" sz="3200" b="1" dirty="0"/>
          </a:p>
          <a:p>
            <a:r>
              <a:rPr lang="en-US" sz="3200" dirty="0"/>
              <a:t>By marketing research, the marketing manager explores the possibility of selling a new product into the market and provides an opportunity to the business enterprise to start the production of new product and improve the existing products in order to satisfying the needs and wants of the consumers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534400" cy="5509200"/>
          </a:xfrm>
          <a:prstGeom prst="rect">
            <a:avLst/>
          </a:prstGeom>
        </p:spPr>
        <p:txBody>
          <a:bodyPr wrap="square">
            <a:spAutoFit/>
          </a:bodyPr>
          <a:lstStyle/>
          <a:p>
            <a:r>
              <a:rPr lang="en-US" sz="3200" b="1" dirty="0"/>
              <a:t>New Uses of </a:t>
            </a:r>
            <a:r>
              <a:rPr lang="en-US" sz="3200" b="1" dirty="0" smtClean="0"/>
              <a:t>Products</a:t>
            </a:r>
          </a:p>
          <a:p>
            <a:endParaRPr lang="en-US" sz="3200" b="1" dirty="0"/>
          </a:p>
          <a:p>
            <a:r>
              <a:rPr lang="en-US" sz="3200" dirty="0"/>
              <a:t>By marketing research, the marketing manager explore new uses of the products of the business enterprise and can widely publicize these alternative uses of its goods and services among the customers and can create new market and new demands for its products, which in turn help in increasing creditability and profitability of an enterprise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632311"/>
          </a:xfrm>
          <a:prstGeom prst="rect">
            <a:avLst/>
          </a:prstGeom>
        </p:spPr>
        <p:txBody>
          <a:bodyPr wrap="square">
            <a:spAutoFit/>
          </a:bodyPr>
          <a:lstStyle/>
          <a:p>
            <a:r>
              <a:rPr lang="en-US" sz="2400" b="1" dirty="0"/>
              <a:t>Studies consumer behavior</a:t>
            </a:r>
          </a:p>
          <a:p>
            <a:r>
              <a:rPr lang="en-US" sz="2400" dirty="0"/>
              <a:t>The most important role of marketing research is to study the consumer behavior like habits, tastes, attitudes, likes, dislikes, etc. </a:t>
            </a:r>
            <a:endParaRPr lang="en-US" sz="2400" dirty="0" smtClean="0"/>
          </a:p>
          <a:p>
            <a:endParaRPr lang="en-US" sz="2400" dirty="0" smtClean="0"/>
          </a:p>
          <a:p>
            <a:r>
              <a:rPr lang="en-US" sz="2400" dirty="0" smtClean="0"/>
              <a:t>The </a:t>
            </a:r>
            <a:r>
              <a:rPr lang="en-US" sz="2400" dirty="0"/>
              <a:t>study helps the enterprise in understanding its customers </a:t>
            </a:r>
            <a:r>
              <a:rPr lang="en-US" sz="2400" dirty="0" smtClean="0"/>
              <a:t>–</a:t>
            </a:r>
          </a:p>
          <a:p>
            <a:r>
              <a:rPr lang="en-US" sz="2400" dirty="0" smtClean="0"/>
              <a:t>Who </a:t>
            </a:r>
            <a:r>
              <a:rPr lang="en-US" sz="2400" dirty="0"/>
              <a:t>are the customers? </a:t>
            </a:r>
            <a:endParaRPr lang="en-US" sz="2400" dirty="0" smtClean="0"/>
          </a:p>
          <a:p>
            <a:r>
              <a:rPr lang="en-US" sz="2400" dirty="0" smtClean="0"/>
              <a:t>Why </a:t>
            </a:r>
            <a:r>
              <a:rPr lang="en-US" sz="2400" dirty="0"/>
              <a:t>do they purchase the products of the enterprise? </a:t>
            </a:r>
            <a:endParaRPr lang="en-US" sz="2400" dirty="0" smtClean="0"/>
          </a:p>
          <a:p>
            <a:r>
              <a:rPr lang="en-US" sz="2400" dirty="0" smtClean="0"/>
              <a:t>When </a:t>
            </a:r>
            <a:r>
              <a:rPr lang="en-US" sz="2400" dirty="0"/>
              <a:t>and where do they purchase the products? </a:t>
            </a:r>
            <a:endParaRPr lang="en-US" sz="2400" dirty="0" smtClean="0"/>
          </a:p>
          <a:p>
            <a:r>
              <a:rPr lang="en-US" sz="2400" dirty="0" smtClean="0"/>
              <a:t>For </a:t>
            </a:r>
            <a:r>
              <a:rPr lang="en-US" sz="2400" dirty="0"/>
              <a:t>what purpose do they purchase the specific products? </a:t>
            </a:r>
            <a:endParaRPr lang="en-US" sz="2400" dirty="0" smtClean="0"/>
          </a:p>
          <a:p>
            <a:endParaRPr lang="en-US" sz="2400" dirty="0" smtClean="0"/>
          </a:p>
          <a:p>
            <a:r>
              <a:rPr lang="en-US" sz="2400" dirty="0" smtClean="0"/>
              <a:t>This </a:t>
            </a:r>
            <a:r>
              <a:rPr lang="en-US" sz="2400" dirty="0"/>
              <a:t>information helps the enterprise in deciding its marketing policies, strategies and </a:t>
            </a:r>
            <a:r>
              <a:rPr lang="en-US" sz="2400" dirty="0" err="1"/>
              <a:t>programme</a:t>
            </a: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166843"/>
            <a:ext cx="4572000" cy="4524315"/>
          </a:xfrm>
          <a:prstGeom prst="rect">
            <a:avLst/>
          </a:prstGeom>
        </p:spPr>
        <p:txBody>
          <a:bodyPr>
            <a:spAutoFit/>
          </a:bodyPr>
          <a:lstStyle/>
          <a:p>
            <a:r>
              <a:rPr lang="en-US" b="1" dirty="0"/>
              <a:t>Selection of Channels of Distribution</a:t>
            </a:r>
          </a:p>
          <a:p>
            <a:r>
              <a:rPr lang="en-US" dirty="0"/>
              <a:t>With the help of marketing research, the marketing manager selects the best channel of distribution for the goods and services to meet the needs of the customers satisfactorily.</a:t>
            </a:r>
          </a:p>
          <a:p>
            <a:r>
              <a:rPr lang="en-US" b="1" dirty="0"/>
              <a:t>Evaluate Market Performance</a:t>
            </a:r>
          </a:p>
          <a:p>
            <a:r>
              <a:rPr lang="en-US" dirty="0"/>
              <a:t>MR helps in evaluating the effect of price, package, brand name, etc. on sales. It is used to find consumers’ reaction towards the company’s product. It is used to evaluate the inventory and pricing policies. It is also used to evaluate the effectiveness of advertising, sales promotion techniques, channels of distribution, etc.  </a:t>
            </a:r>
            <a:r>
              <a:rPr lang="en-US"/>
              <a:t>Thus, it helps the enterprise to evaluate its marketing performance and to take steps to improve it.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4893647"/>
          </a:xfrm>
          <a:prstGeom prst="rect">
            <a:avLst/>
          </a:prstGeom>
        </p:spPr>
        <p:txBody>
          <a:bodyPr wrap="square">
            <a:spAutoFit/>
          </a:bodyPr>
          <a:lstStyle/>
          <a:p>
            <a:r>
              <a:rPr lang="en-US" sz="2400" dirty="0"/>
              <a:t>The term ‘marketing research’ has been defined by many prominent scholars as under</a:t>
            </a:r>
            <a:r>
              <a:rPr lang="en-US" sz="2400" dirty="0" smtClean="0"/>
              <a:t>:</a:t>
            </a:r>
          </a:p>
          <a:p>
            <a:endParaRPr lang="en-US" sz="2400" dirty="0"/>
          </a:p>
          <a:p>
            <a:r>
              <a:rPr lang="en-US" sz="2400" b="1" dirty="0"/>
              <a:t>Philip </a:t>
            </a:r>
            <a:r>
              <a:rPr lang="en-US" sz="2400" b="1" dirty="0" err="1"/>
              <a:t>Kotler</a:t>
            </a:r>
            <a:r>
              <a:rPr lang="en-US" sz="2400" dirty="0"/>
              <a:t>: “Marketing Research is the systematic problem analysis, model building and fact finding for the purpose of improved decision making and control in the marketing of goods and services</a:t>
            </a:r>
            <a:r>
              <a:rPr lang="en-US" sz="2400" dirty="0" smtClean="0"/>
              <a:t>.”</a:t>
            </a:r>
          </a:p>
          <a:p>
            <a:endParaRPr lang="en-US" sz="2400" dirty="0" smtClean="0"/>
          </a:p>
          <a:p>
            <a:endParaRPr lang="en-US" sz="2400" dirty="0"/>
          </a:p>
          <a:p>
            <a:r>
              <a:rPr lang="en-US" sz="2400" b="1" dirty="0"/>
              <a:t>American Marketing Association: </a:t>
            </a:r>
            <a:r>
              <a:rPr lang="en-US" sz="2400" dirty="0"/>
              <a:t>“The systematic gathering, recording and analysis of all facts about problems relating to the marketing of goods and services is called marketing research.”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6370975"/>
          </a:xfrm>
          <a:prstGeom prst="rect">
            <a:avLst/>
          </a:prstGeom>
        </p:spPr>
        <p:txBody>
          <a:bodyPr wrap="square">
            <a:spAutoFit/>
          </a:bodyPr>
          <a:lstStyle/>
          <a:p>
            <a:r>
              <a:rPr lang="en-US" sz="2400" b="1" dirty="0" err="1"/>
              <a:t>Tousley</a:t>
            </a:r>
            <a:r>
              <a:rPr lang="en-US" sz="2400" b="1" dirty="0"/>
              <a:t>, Clark and Clark: </a:t>
            </a:r>
            <a:r>
              <a:rPr lang="en-US" sz="2400" dirty="0"/>
              <a:t>“Marketing Research is the careful and objective study of product design, markets and such transfer activities as physical-distribution, warehousing, advertising and sales management</a:t>
            </a:r>
            <a:r>
              <a:rPr lang="en-US" sz="2400" dirty="0" smtClean="0"/>
              <a:t>.”</a:t>
            </a:r>
          </a:p>
          <a:p>
            <a:endParaRPr lang="en-US" sz="2400" dirty="0"/>
          </a:p>
          <a:p>
            <a:r>
              <a:rPr lang="en-US" sz="2400" b="1" dirty="0"/>
              <a:t>Luck Wales and Taylor: </a:t>
            </a:r>
            <a:r>
              <a:rPr lang="en-US" sz="2400" dirty="0"/>
              <a:t>“Marketing research may be defined as the application of scientific method to the solution of marketing problems</a:t>
            </a:r>
            <a:r>
              <a:rPr lang="en-US" sz="2400" dirty="0" smtClean="0"/>
              <a:t>.”</a:t>
            </a:r>
          </a:p>
          <a:p>
            <a:endParaRPr lang="en-US" sz="2400" dirty="0" smtClean="0"/>
          </a:p>
          <a:p>
            <a:endParaRPr lang="en-US" sz="2400" dirty="0"/>
          </a:p>
          <a:p>
            <a:r>
              <a:rPr lang="en-US" sz="2400" b="1" dirty="0"/>
              <a:t>Lorie and Roberts: </a:t>
            </a:r>
            <a:r>
              <a:rPr lang="en-US" sz="2400" dirty="0"/>
              <a:t>“Marketing Research is a systematic attempt to get information useful in solving marketing problems (Making marketing decisions).”</a:t>
            </a:r>
          </a:p>
          <a:p>
            <a:r>
              <a:rPr lang="en-US" sz="2400" dirty="0" smtClean="0"/>
              <a:t/>
            </a:r>
            <a:br>
              <a:rPr lang="en-US" sz="2400" dirty="0" smtClean="0"/>
            </a:b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05800" cy="4401205"/>
          </a:xfrm>
          <a:prstGeom prst="rect">
            <a:avLst/>
          </a:prstGeom>
        </p:spPr>
        <p:txBody>
          <a:bodyPr wrap="square">
            <a:spAutoFit/>
          </a:bodyPr>
          <a:lstStyle/>
          <a:p>
            <a:r>
              <a:rPr lang="en-US" sz="2800" b="1" dirty="0"/>
              <a:t>Prof Richard D. Crisp: </a:t>
            </a:r>
            <a:r>
              <a:rPr lang="en-US" sz="2800" dirty="0"/>
              <a:t>“Marketing Research is the systematic objective and exhaustive search for and study of facts relevant to any problem in the field of marketing</a:t>
            </a:r>
            <a:r>
              <a:rPr lang="en-US" sz="2800" dirty="0" smtClean="0"/>
              <a:t>.”</a:t>
            </a:r>
          </a:p>
          <a:p>
            <a:endParaRPr lang="en-US" sz="2800" dirty="0"/>
          </a:p>
          <a:p>
            <a:r>
              <a:rPr lang="en-US" sz="2800" b="1" dirty="0"/>
              <a:t>H. </a:t>
            </a:r>
            <a:r>
              <a:rPr lang="en-US" sz="2800" b="1" dirty="0" err="1"/>
              <a:t>Delens</a:t>
            </a:r>
            <a:r>
              <a:rPr lang="en-US" sz="2800" b="1" dirty="0"/>
              <a:t>: </a:t>
            </a:r>
            <a:r>
              <a:rPr lang="en-US" sz="2800" dirty="0"/>
              <a:t>“Marketing Research is the systematic and continuing study and evaluation of all factors bearing on any business operation which involves transfer of goods from production to consumer.”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6494085"/>
          </a:xfrm>
          <a:prstGeom prst="rect">
            <a:avLst/>
          </a:prstGeom>
        </p:spPr>
        <p:txBody>
          <a:bodyPr wrap="square">
            <a:spAutoFit/>
          </a:bodyPr>
          <a:lstStyle/>
          <a:p>
            <a:pPr marL="514350" indent="-514350" fontAlgn="base">
              <a:buAutoNum type="arabicPeriod"/>
            </a:pPr>
            <a:r>
              <a:rPr lang="en-US" sz="3200" b="1" dirty="0" smtClean="0"/>
              <a:t>Identifying </a:t>
            </a:r>
            <a:r>
              <a:rPr lang="en-US" sz="3200" b="1" dirty="0"/>
              <a:t>problem and opportunities in the market</a:t>
            </a:r>
            <a:r>
              <a:rPr lang="en-US" sz="3200" b="1" dirty="0" smtClean="0"/>
              <a:t>:</a:t>
            </a:r>
          </a:p>
          <a:p>
            <a:pPr marL="514350" indent="-514350" fontAlgn="base"/>
            <a:endParaRPr lang="en-US" sz="3200" dirty="0"/>
          </a:p>
          <a:p>
            <a:pPr fontAlgn="base"/>
            <a:r>
              <a:rPr lang="en-US" sz="3200" dirty="0"/>
              <a:t>It helps in identifying new market opportunities for existing and new products. It provides information on market share, nature of competition, customer satisfaction levels, sales performances and channel of distribution. This helps the firms is solving problems.</a:t>
            </a:r>
          </a:p>
          <a:p>
            <a:r>
              <a:rPr lang="en-US" sz="3200" dirty="0" smtClean="0"/>
              <a:t/>
            </a:r>
            <a:br>
              <a:rPr lang="en-US" sz="3200" dirty="0" smtClean="0"/>
            </a:b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5262979"/>
          </a:xfrm>
          <a:prstGeom prst="rect">
            <a:avLst/>
          </a:prstGeom>
        </p:spPr>
        <p:txBody>
          <a:bodyPr wrap="square">
            <a:spAutoFit/>
          </a:bodyPr>
          <a:lstStyle/>
          <a:p>
            <a:pPr fontAlgn="base"/>
            <a:r>
              <a:rPr lang="en-US" sz="2800" b="1" dirty="0"/>
              <a:t>2. Formulating market strategies:</a:t>
            </a:r>
            <a:endParaRPr lang="en-US" sz="2800" dirty="0"/>
          </a:p>
          <a:p>
            <a:pPr fontAlgn="base"/>
            <a:r>
              <a:rPr lang="en-US" sz="2800" dirty="0"/>
              <a:t>Today, markets are no more local. They have become global. Manufactures find it difficult to contact customers and control distribution channels. Competition is equally severe. </a:t>
            </a:r>
            <a:endParaRPr lang="en-US" sz="2800" dirty="0" smtClean="0"/>
          </a:p>
          <a:p>
            <a:pPr fontAlgn="base"/>
            <a:endParaRPr lang="en-US" sz="2800" dirty="0" smtClean="0"/>
          </a:p>
          <a:p>
            <a:pPr fontAlgn="base"/>
            <a:r>
              <a:rPr lang="en-US" sz="2800" dirty="0" smtClean="0"/>
              <a:t>The </a:t>
            </a:r>
            <a:r>
              <a:rPr lang="en-US" sz="2800" dirty="0"/>
              <a:t>consumer needs are difficult to predict. Market segmentation is a compli­cated task in such wide markets. The marketing intelligence provided through marketing research not only helps in framing but also in implementing the market strategies.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5693866"/>
          </a:xfrm>
          <a:prstGeom prst="rect">
            <a:avLst/>
          </a:prstGeom>
        </p:spPr>
        <p:txBody>
          <a:bodyPr wrap="square">
            <a:spAutoFit/>
          </a:bodyPr>
          <a:lstStyle/>
          <a:p>
            <a:pPr fontAlgn="base"/>
            <a:r>
              <a:rPr lang="en-US" sz="2800" b="1" dirty="0"/>
              <a:t>3. Determining consumer needs and wants:</a:t>
            </a:r>
            <a:endParaRPr lang="en-US" sz="2800" dirty="0"/>
          </a:p>
          <a:p>
            <a:pPr fontAlgn="base"/>
            <a:r>
              <a:rPr lang="en-US" sz="2800" dirty="0"/>
              <a:t>Marketing has become customer-centric. However, large-scale production needs intermediaries for mass distribution. </a:t>
            </a:r>
            <a:endParaRPr lang="en-US" sz="2800" dirty="0" smtClean="0"/>
          </a:p>
          <a:p>
            <a:pPr fontAlgn="base"/>
            <a:endParaRPr lang="en-US" sz="2800" dirty="0" smtClean="0"/>
          </a:p>
          <a:p>
            <a:pPr fontAlgn="base"/>
            <a:r>
              <a:rPr lang="en-US" sz="2800" dirty="0" smtClean="0"/>
              <a:t>Due </a:t>
            </a:r>
            <a:r>
              <a:rPr lang="en-US" sz="2800" dirty="0"/>
              <a:t>to prevalence of multi channels of distribution, there is an information gap. Marketing research helps in collecting information on consumers from structured distribution research and helps in making marketing customer oriented.</a:t>
            </a:r>
          </a:p>
          <a:p>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4401205"/>
          </a:xfrm>
          <a:prstGeom prst="rect">
            <a:avLst/>
          </a:prstGeom>
        </p:spPr>
        <p:txBody>
          <a:bodyPr wrap="square">
            <a:spAutoFit/>
          </a:bodyPr>
          <a:lstStyle/>
          <a:p>
            <a:pPr fontAlgn="base"/>
            <a:endParaRPr lang="en-US" sz="2800" b="1" dirty="0" smtClean="0"/>
          </a:p>
          <a:p>
            <a:pPr fontAlgn="base"/>
            <a:endParaRPr lang="en-US" sz="2800" b="1" dirty="0" smtClean="0"/>
          </a:p>
          <a:p>
            <a:pPr fontAlgn="base"/>
            <a:r>
              <a:rPr lang="en-US" sz="2800" b="1" dirty="0" smtClean="0"/>
              <a:t>4</a:t>
            </a:r>
            <a:r>
              <a:rPr lang="en-US" sz="2800" b="1" dirty="0"/>
              <a:t>. For effective communication mix:</a:t>
            </a:r>
            <a:endParaRPr lang="en-US" sz="2800" dirty="0"/>
          </a:p>
          <a:p>
            <a:pPr fontAlgn="base"/>
            <a:r>
              <a:rPr lang="en-US" sz="2800" dirty="0"/>
              <a:t>In an era of micro- rather than mass-marketing, communica­tion plays a vital role. Marketing research uses promotional research to study media mix, adver­tising effectiveness and integrated communication tools. Research on such aspects will help in promoting effectively a company’s product in the market.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4832092"/>
          </a:xfrm>
          <a:prstGeom prst="rect">
            <a:avLst/>
          </a:prstGeom>
        </p:spPr>
        <p:txBody>
          <a:bodyPr wrap="square">
            <a:spAutoFit/>
          </a:bodyPr>
          <a:lstStyle/>
          <a:p>
            <a:pPr fontAlgn="base"/>
            <a:r>
              <a:rPr lang="en-US" sz="2800" b="1" dirty="0"/>
              <a:t>5. Improving selling activities:</a:t>
            </a:r>
            <a:endParaRPr lang="en-US" sz="2800" dirty="0"/>
          </a:p>
          <a:p>
            <a:pPr fontAlgn="base"/>
            <a:r>
              <a:rPr lang="en-US" sz="2800" dirty="0"/>
              <a:t>Marketing research is used to </a:t>
            </a:r>
            <a:r>
              <a:rPr lang="en-US" sz="2800" dirty="0" err="1"/>
              <a:t>analyse</a:t>
            </a:r>
            <a:r>
              <a:rPr lang="en-US" sz="2800" dirty="0"/>
              <a:t> and evaluate performances of a company within a market</a:t>
            </a:r>
            <a:r>
              <a:rPr lang="en-US" sz="2800" dirty="0" smtClean="0"/>
              <a:t>.</a:t>
            </a:r>
          </a:p>
          <a:p>
            <a:pPr fontAlgn="base"/>
            <a:r>
              <a:rPr lang="en-US" sz="2800" dirty="0" smtClean="0"/>
              <a:t> </a:t>
            </a:r>
          </a:p>
          <a:p>
            <a:pPr fontAlgn="base"/>
            <a:r>
              <a:rPr lang="en-US" sz="2800" dirty="0" smtClean="0"/>
              <a:t>It </a:t>
            </a:r>
            <a:r>
              <a:rPr lang="en-US" sz="2800" dirty="0"/>
              <a:t>also studies effectiveness of a sales force. </a:t>
            </a:r>
            <a:endParaRPr lang="en-US" sz="2800" dirty="0" smtClean="0"/>
          </a:p>
          <a:p>
            <a:pPr fontAlgn="base"/>
            <a:endParaRPr lang="en-US" sz="2800" dirty="0" smtClean="0"/>
          </a:p>
          <a:p>
            <a:pPr fontAlgn="base"/>
            <a:r>
              <a:rPr lang="en-US" sz="2800" dirty="0" smtClean="0"/>
              <a:t>It </a:t>
            </a:r>
            <a:r>
              <a:rPr lang="en-US" sz="2800" dirty="0"/>
              <a:t>helps in identify­ing sales territories. Such information helps the companies in identifying areas of shortcoming in sales. It also examines alternative methods for distribution of goods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TotalTime>
  <Words>1007</Words>
  <Application>Microsoft Office PowerPoint</Application>
  <PresentationFormat>On-screen Show (4:3)</PresentationFormat>
  <Paragraphs>85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Concourse</vt:lpstr>
      <vt:lpstr>Importance of Marketing Research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Marketing Research</dc:title>
  <dc:creator>Ashutosh</dc:creator>
  <cp:lastModifiedBy>Ashutosh</cp:lastModifiedBy>
  <cp:revision>3</cp:revision>
  <dcterms:created xsi:type="dcterms:W3CDTF">2020-04-19T09:59:09Z</dcterms:created>
  <dcterms:modified xsi:type="dcterms:W3CDTF">2020-04-19T10:35:57Z</dcterms:modified>
</cp:coreProperties>
</file>