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7395643-7CCC-4341-A45F-71D11534EEE0}"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3B7ECAE-BD45-4EE1-8BD2-BFAB0ABD2A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3B7ECAE-BD45-4EE1-8BD2-BFAB0ABD2A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3B7ECAE-BD45-4EE1-8BD2-BFAB0ABD2A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3B7ECAE-BD45-4EE1-8BD2-BFAB0ABD2A80}"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3B7ECAE-BD45-4EE1-8BD2-BFAB0ABD2A8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3B7ECAE-BD45-4EE1-8BD2-BFAB0ABD2A80}"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3B7ECAE-BD45-4EE1-8BD2-BFAB0ABD2A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3B7ECAE-BD45-4EE1-8BD2-BFAB0ABD2A80}"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7395643-7CCC-4341-A45F-71D11534EEE0}"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3B7ECAE-BD45-4EE1-8BD2-BFAB0ABD2A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D7395643-7CCC-4341-A45F-71D11534EEE0}"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3B7ECAE-BD45-4EE1-8BD2-BFAB0ABD2A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7395643-7CCC-4341-A45F-71D11534EEE0}"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3B7ECAE-BD45-4EE1-8BD2-BFAB0ABD2A80}"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7395643-7CCC-4341-A45F-71D11534EEE0}"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3B7ECAE-BD45-4EE1-8BD2-BFAB0ABD2A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981200"/>
          </a:xfrm>
        </p:spPr>
        <p:txBody>
          <a:bodyPr/>
          <a:lstStyle/>
          <a:p>
            <a:pPr algn="ctr"/>
            <a:r>
              <a:rPr lang="en-US" b="1" dirty="0" smtClean="0"/>
              <a:t>Methods </a:t>
            </a:r>
            <a:r>
              <a:rPr lang="en-US" b="1" dirty="0"/>
              <a:t>of </a:t>
            </a:r>
            <a:r>
              <a:rPr lang="en-US" b="1" dirty="0" smtClean="0"/>
              <a:t>Sales Forecasting</a:t>
            </a:r>
            <a:r>
              <a:rPr lang="en-US" b="1" dirty="0"/>
              <a:t>:</a:t>
            </a:r>
            <a:endParaRPr lang="en-US" dirty="0"/>
          </a:p>
        </p:txBody>
      </p:sp>
      <p:sp>
        <p:nvSpPr>
          <p:cNvPr id="3" name="Subtitle 2"/>
          <p:cNvSpPr>
            <a:spLocks noGrp="1"/>
          </p:cNvSpPr>
          <p:nvPr>
            <p:ph type="subTitle" idx="1"/>
          </p:nvPr>
        </p:nvSpPr>
        <p:spPr>
          <a:xfrm>
            <a:off x="228600" y="3124200"/>
            <a:ext cx="7543800" cy="1981200"/>
          </a:xfrm>
        </p:spPr>
        <p:txBody>
          <a:bodyPr>
            <a:normAutofit/>
          </a:bodyPr>
          <a:lstStyle/>
          <a:p>
            <a:pPr algn="l"/>
            <a:r>
              <a:rPr lang="en-US" dirty="0" smtClean="0"/>
              <a:t>Prof(Dr)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382000" cy="6370975"/>
          </a:xfrm>
          <a:prstGeom prst="rect">
            <a:avLst/>
          </a:prstGeom>
        </p:spPr>
        <p:txBody>
          <a:bodyPr wrap="square">
            <a:spAutoFit/>
          </a:bodyPr>
          <a:lstStyle/>
          <a:p>
            <a:pPr fontAlgn="base"/>
            <a:r>
              <a:rPr lang="en-US" sz="2400" b="1" dirty="0"/>
              <a:t>4. Consumers’ Buying Plan:</a:t>
            </a:r>
          </a:p>
          <a:p>
            <a:pPr fontAlgn="base"/>
            <a:r>
              <a:rPr lang="en-US" sz="2400" dirty="0"/>
              <a:t>Consumers, as a source of information, are approached to know their likely purchases during the period under a given set of conditions. This method is suitable when there are few customers. </a:t>
            </a:r>
            <a:endParaRPr lang="en-US" sz="2400" dirty="0" smtClean="0"/>
          </a:p>
          <a:p>
            <a:pPr fontAlgn="base"/>
            <a:endParaRPr lang="en-US" sz="2400" dirty="0" smtClean="0"/>
          </a:p>
          <a:p>
            <a:pPr fontAlgn="base"/>
            <a:r>
              <a:rPr lang="en-US" sz="2400" dirty="0" smtClean="0"/>
              <a:t>This </a:t>
            </a:r>
            <a:r>
              <a:rPr lang="en-US" sz="2400" dirty="0"/>
              <a:t>type of forecasting is generally adopted for industrial goods. It is suitable for industries, which produce costly goods to a limited number of buyers- wholesalers, retailers, potential consumers etc</a:t>
            </a:r>
            <a:r>
              <a:rPr lang="en-US" sz="2400" dirty="0" smtClean="0"/>
              <a:t>.</a:t>
            </a:r>
          </a:p>
          <a:p>
            <a:pPr fontAlgn="base"/>
            <a:endParaRPr lang="en-US" sz="2400" dirty="0" smtClean="0"/>
          </a:p>
          <a:p>
            <a:pPr fontAlgn="base"/>
            <a:r>
              <a:rPr lang="en-US" sz="2400" dirty="0" smtClean="0"/>
              <a:t> </a:t>
            </a:r>
            <a:r>
              <a:rPr lang="en-US" sz="2400" dirty="0"/>
              <a:t>A survey is conducted on face to face basis or survey method. It is because changes are constant while buyer </a:t>
            </a:r>
            <a:r>
              <a:rPr lang="en-US" sz="2400" dirty="0" err="1"/>
              <a:t>behaviour</a:t>
            </a:r>
            <a:r>
              <a:rPr lang="en-US" sz="2400" dirty="0"/>
              <a:t> and buying decisions change frequently.</a:t>
            </a:r>
          </a:p>
          <a:p>
            <a:r>
              <a:rPr lang="en-US" sz="2400" dirty="0" smtClean="0"/>
              <a:t/>
            </a:r>
            <a:br>
              <a:rPr lang="en-US" sz="2400" dirty="0" smtClean="0"/>
            </a:b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33400"/>
            <a:ext cx="8534400" cy="3539430"/>
          </a:xfrm>
          <a:prstGeom prst="rect">
            <a:avLst/>
          </a:prstGeom>
        </p:spPr>
        <p:txBody>
          <a:bodyPr wrap="square">
            <a:spAutoFit/>
          </a:bodyPr>
          <a:lstStyle/>
          <a:p>
            <a:pPr fontAlgn="base"/>
            <a:r>
              <a:rPr lang="en-US" sz="3200" b="1" dirty="0"/>
              <a:t>Merits</a:t>
            </a:r>
            <a:r>
              <a:rPr lang="en-US" sz="3200" b="1" dirty="0" smtClean="0"/>
              <a:t>:</a:t>
            </a:r>
          </a:p>
          <a:p>
            <a:pPr fontAlgn="base"/>
            <a:endParaRPr lang="en-US" sz="3200" b="1" dirty="0" smtClean="0"/>
          </a:p>
          <a:p>
            <a:pPr fontAlgn="base"/>
            <a:endParaRPr lang="en-US" sz="3200" dirty="0"/>
          </a:p>
          <a:p>
            <a:pPr marL="514350" indent="-514350" fontAlgn="base">
              <a:buAutoNum type="alphaLcParenBoth"/>
            </a:pPr>
            <a:r>
              <a:rPr lang="en-US" sz="3200" dirty="0" smtClean="0"/>
              <a:t>First </a:t>
            </a:r>
            <a:r>
              <a:rPr lang="en-US" sz="3200" dirty="0"/>
              <a:t>hand information is possible</a:t>
            </a:r>
            <a:r>
              <a:rPr lang="en-US" sz="3200" dirty="0" smtClean="0"/>
              <a:t>.</a:t>
            </a:r>
          </a:p>
          <a:p>
            <a:pPr marL="514350" indent="-514350" fontAlgn="base">
              <a:buAutoNum type="alphaLcParenBoth"/>
            </a:pPr>
            <a:endParaRPr lang="en-US" sz="3200" dirty="0" smtClean="0"/>
          </a:p>
          <a:p>
            <a:pPr marL="514350" indent="-514350" fontAlgn="base"/>
            <a:endParaRPr lang="en-US" sz="3200" dirty="0"/>
          </a:p>
          <a:p>
            <a:pPr fontAlgn="base"/>
            <a:r>
              <a:rPr lang="en-US" sz="3200" dirty="0"/>
              <a:t>(b) User’s intention is known</a:t>
            </a:r>
            <a:r>
              <a:rPr lang="en-US" sz="3200" dirty="0" smtClean="0"/>
              <a:t>.</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05800" cy="5262979"/>
          </a:xfrm>
          <a:prstGeom prst="rect">
            <a:avLst/>
          </a:prstGeom>
        </p:spPr>
        <p:txBody>
          <a:bodyPr wrap="square">
            <a:spAutoFit/>
          </a:bodyPr>
          <a:lstStyle/>
          <a:p>
            <a:pPr fontAlgn="base"/>
            <a:r>
              <a:rPr lang="en-US" sz="2400" b="1" dirty="0" smtClean="0"/>
              <a:t>Demerits:</a:t>
            </a:r>
            <a:endParaRPr lang="en-US" sz="2400" dirty="0" smtClean="0"/>
          </a:p>
          <a:p>
            <a:pPr marL="342900" indent="-342900" fontAlgn="base">
              <a:buAutoNum type="alphaLcParenBoth"/>
            </a:pPr>
            <a:r>
              <a:rPr lang="en-US" sz="2400" dirty="0" smtClean="0"/>
              <a:t>Customer’s </a:t>
            </a:r>
            <a:r>
              <a:rPr lang="en-US" sz="2400" dirty="0" smtClean="0"/>
              <a:t>expectation cannot be measured exactly</a:t>
            </a:r>
            <a:r>
              <a:rPr lang="en-US" sz="2400" dirty="0" smtClean="0"/>
              <a:t>.</a:t>
            </a:r>
          </a:p>
          <a:p>
            <a:pPr marL="342900" indent="-342900" fontAlgn="base"/>
            <a:endParaRPr lang="en-US" sz="2400" dirty="0" smtClean="0"/>
          </a:p>
          <a:p>
            <a:pPr fontAlgn="base"/>
            <a:r>
              <a:rPr lang="en-US" sz="2400" dirty="0" smtClean="0"/>
              <a:t>(b) It is difficult to identify actual buyers</a:t>
            </a:r>
            <a:r>
              <a:rPr lang="en-US" sz="2400" dirty="0" smtClean="0"/>
              <a:t>.</a:t>
            </a:r>
          </a:p>
          <a:p>
            <a:pPr fontAlgn="base"/>
            <a:endParaRPr lang="en-US" sz="2400" dirty="0" smtClean="0"/>
          </a:p>
          <a:p>
            <a:pPr fontAlgn="base"/>
            <a:r>
              <a:rPr lang="en-US" sz="2400" dirty="0" smtClean="0"/>
              <a:t>(c) It is good when users are few, but not practicable when consumers are many</a:t>
            </a:r>
            <a:r>
              <a:rPr lang="en-US" sz="2400" dirty="0" smtClean="0"/>
              <a:t>.</a:t>
            </a:r>
          </a:p>
          <a:p>
            <a:pPr fontAlgn="base"/>
            <a:endParaRPr lang="en-US" sz="2400" dirty="0" smtClean="0"/>
          </a:p>
          <a:p>
            <a:pPr fontAlgn="base"/>
            <a:r>
              <a:rPr lang="en-US" sz="2400" dirty="0" smtClean="0"/>
              <a:t>(d) Long run forecasting is not possible</a:t>
            </a:r>
            <a:r>
              <a:rPr lang="en-US" sz="2400" dirty="0" smtClean="0"/>
              <a:t>.</a:t>
            </a:r>
          </a:p>
          <a:p>
            <a:pPr fontAlgn="base"/>
            <a:endParaRPr lang="en-US" sz="2400" dirty="0" smtClean="0"/>
          </a:p>
          <a:p>
            <a:pPr fontAlgn="base"/>
            <a:r>
              <a:rPr lang="en-US" sz="2400" dirty="0" smtClean="0"/>
              <a:t>(e) The system is costly</a:t>
            </a:r>
            <a:r>
              <a:rPr lang="en-US" sz="2400" dirty="0" smtClean="0"/>
              <a:t>.</a:t>
            </a:r>
          </a:p>
          <a:p>
            <a:pPr fontAlgn="base"/>
            <a:endParaRPr lang="en-US" sz="2400" dirty="0" smtClean="0"/>
          </a:p>
          <a:p>
            <a:pPr fontAlgn="base"/>
            <a:r>
              <a:rPr lang="en-US" sz="2400" dirty="0" smtClean="0"/>
              <a:t>(f) Buyers may change their buying decisions</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016758"/>
          </a:xfrm>
          <a:prstGeom prst="rect">
            <a:avLst/>
          </a:prstGeom>
        </p:spPr>
        <p:txBody>
          <a:bodyPr wrap="square">
            <a:spAutoFit/>
          </a:bodyPr>
          <a:lstStyle/>
          <a:p>
            <a:pPr fontAlgn="base"/>
            <a:r>
              <a:rPr lang="en-US" sz="2000" b="1" dirty="0" smtClean="0"/>
              <a:t>5. Market Factor Analysis:</a:t>
            </a:r>
          </a:p>
          <a:p>
            <a:pPr fontAlgn="base"/>
            <a:r>
              <a:rPr lang="en-US" sz="2000" dirty="0" smtClean="0"/>
              <a:t>A company’s sales may depend on the </a:t>
            </a:r>
            <a:r>
              <a:rPr lang="en-US" sz="2000" dirty="0" err="1" smtClean="0"/>
              <a:t>behaviour</a:t>
            </a:r>
            <a:r>
              <a:rPr lang="en-US" sz="2000" dirty="0" smtClean="0"/>
              <a:t> of certain market factors. The principal factors which affect the sales may be determined. </a:t>
            </a:r>
          </a:p>
          <a:p>
            <a:pPr fontAlgn="base"/>
            <a:endParaRPr lang="en-US" sz="2000" dirty="0" smtClean="0"/>
          </a:p>
          <a:p>
            <a:pPr fontAlgn="base"/>
            <a:r>
              <a:rPr lang="en-US" sz="2000" dirty="0" smtClean="0"/>
              <a:t>By studying the </a:t>
            </a:r>
            <a:r>
              <a:rPr lang="en-US" sz="2000" dirty="0" err="1" smtClean="0"/>
              <a:t>behaviours</a:t>
            </a:r>
            <a:r>
              <a:rPr lang="en-US" sz="2000" dirty="0" smtClean="0"/>
              <a:t> of the factors, forecasting should be made. Correlation is the statistical analysis which analyses the degree of extent to which two variables fluctuate with reference to each other.</a:t>
            </a:r>
          </a:p>
          <a:p>
            <a:pPr fontAlgn="base"/>
            <a:endParaRPr lang="en-US" sz="2000" dirty="0" smtClean="0"/>
          </a:p>
          <a:p>
            <a:pPr fontAlgn="base"/>
            <a:endParaRPr lang="en-US" sz="2000" dirty="0" smtClean="0"/>
          </a:p>
          <a:p>
            <a:pPr fontAlgn="base"/>
            <a:r>
              <a:rPr lang="en-US" sz="2000" dirty="0" smtClean="0"/>
              <a:t>The word ‘relationship’ is of importance and indicates that there is some connection between the variables under observation. In the same way, regression analysis is a statistical device, which helps us to estimate or predict the unknown values of one variable from the known values of another variable</a:t>
            </a:r>
            <a:endParaRPr 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382000" cy="5509200"/>
          </a:xfrm>
          <a:prstGeom prst="rect">
            <a:avLst/>
          </a:prstGeom>
        </p:spPr>
        <p:txBody>
          <a:bodyPr wrap="square">
            <a:spAutoFit/>
          </a:bodyPr>
          <a:lstStyle/>
          <a:p>
            <a:r>
              <a:rPr lang="en-US" sz="3200" dirty="0"/>
              <a:t>The key to the successful use of this method lies in the selection of the appropriate market factors. </a:t>
            </a:r>
            <a:endParaRPr lang="en-US" sz="3200" dirty="0" smtClean="0"/>
          </a:p>
          <a:p>
            <a:endParaRPr lang="en-US" sz="3200" dirty="0" smtClean="0"/>
          </a:p>
          <a:p>
            <a:r>
              <a:rPr lang="en-US" sz="3200" dirty="0" smtClean="0"/>
              <a:t>Minimizing </a:t>
            </a:r>
            <a:r>
              <a:rPr lang="en-US" sz="3200" dirty="0"/>
              <a:t>the number of market factors is also important. Thus the demand decision makers have to consider price, competitions, advertising, disposal income, buying habits, consumption habits, consumer price index, change in population etc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632311"/>
          </a:xfrm>
          <a:prstGeom prst="rect">
            <a:avLst/>
          </a:prstGeom>
        </p:spPr>
        <p:txBody>
          <a:bodyPr wrap="square">
            <a:spAutoFit/>
          </a:bodyPr>
          <a:lstStyle/>
          <a:p>
            <a:pPr fontAlgn="base"/>
            <a:r>
              <a:rPr lang="en-US" sz="3600" b="1" dirty="0"/>
              <a:t>Merits:</a:t>
            </a:r>
            <a:endParaRPr lang="en-US" sz="3600" dirty="0"/>
          </a:p>
          <a:p>
            <a:pPr fontAlgn="base"/>
            <a:r>
              <a:rPr lang="en-US" sz="3600" dirty="0"/>
              <a:t>(a) It is a sound method.</a:t>
            </a:r>
          </a:p>
          <a:p>
            <a:pPr fontAlgn="base"/>
            <a:r>
              <a:rPr lang="en-US" sz="3600" dirty="0"/>
              <a:t>(b) Market factor is </a:t>
            </a:r>
            <a:r>
              <a:rPr lang="en-US" sz="3600" dirty="0" err="1"/>
              <a:t>analysed</a:t>
            </a:r>
            <a:r>
              <a:rPr lang="en-US" sz="3600" dirty="0"/>
              <a:t> in detail</a:t>
            </a:r>
            <a:r>
              <a:rPr lang="en-US" sz="3600" dirty="0" smtClean="0"/>
              <a:t>.</a:t>
            </a:r>
          </a:p>
          <a:p>
            <a:pPr fontAlgn="base"/>
            <a:endParaRPr lang="en-US" sz="3600" dirty="0" smtClean="0"/>
          </a:p>
          <a:p>
            <a:pPr fontAlgn="base"/>
            <a:endParaRPr lang="en-US" sz="3600" dirty="0"/>
          </a:p>
          <a:p>
            <a:pPr fontAlgn="base"/>
            <a:r>
              <a:rPr lang="en-US" sz="3600" b="1" dirty="0"/>
              <a:t>Demerits:</a:t>
            </a:r>
            <a:endParaRPr lang="en-US" sz="3600" dirty="0"/>
          </a:p>
          <a:p>
            <a:pPr fontAlgn="base"/>
            <a:r>
              <a:rPr lang="en-US" sz="3600" dirty="0"/>
              <a:t>(a) It is costly.</a:t>
            </a:r>
          </a:p>
          <a:p>
            <a:pPr fontAlgn="base"/>
            <a:r>
              <a:rPr lang="en-US" sz="3600" dirty="0"/>
              <a:t>(b) It is time-consuming.</a:t>
            </a:r>
          </a:p>
          <a:p>
            <a:pPr fontAlgn="base"/>
            <a:r>
              <a:rPr lang="en-US" sz="3600" dirty="0"/>
              <a:t>(c) It is a short run process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4893647"/>
          </a:xfrm>
          <a:prstGeom prst="rect">
            <a:avLst/>
          </a:prstGeom>
        </p:spPr>
        <p:txBody>
          <a:bodyPr wrap="square">
            <a:spAutoFit/>
          </a:bodyPr>
          <a:lstStyle/>
          <a:p>
            <a:pPr algn="just" fontAlgn="base"/>
            <a:r>
              <a:rPr lang="en-US" sz="2400" b="1" dirty="0"/>
              <a:t>6. Expert Opinion</a:t>
            </a:r>
            <a:r>
              <a:rPr lang="en-US" sz="2400" b="1" dirty="0" smtClean="0"/>
              <a:t>:</a:t>
            </a:r>
          </a:p>
          <a:p>
            <a:pPr algn="just" fontAlgn="base"/>
            <a:endParaRPr lang="en-US" sz="2400" b="1" dirty="0"/>
          </a:p>
          <a:p>
            <a:pPr algn="just" fontAlgn="base"/>
            <a:r>
              <a:rPr lang="en-US" sz="2400" dirty="0"/>
              <a:t>Many types of consultancy agencies have entered into the field of sales. The consultancy agency has specialized experts in the respective field. This includes dealers, trade associations etc. </a:t>
            </a:r>
            <a:endParaRPr lang="en-US" sz="2400" dirty="0" smtClean="0"/>
          </a:p>
          <a:p>
            <a:pPr algn="just" fontAlgn="base"/>
            <a:endParaRPr lang="en-US" sz="2400" dirty="0" smtClean="0"/>
          </a:p>
          <a:p>
            <a:pPr algn="just" fontAlgn="base"/>
            <a:endParaRPr lang="en-US" sz="2400" dirty="0" smtClean="0"/>
          </a:p>
          <a:p>
            <a:pPr algn="just" fontAlgn="base"/>
            <a:r>
              <a:rPr lang="en-US" sz="2400" dirty="0" smtClean="0"/>
              <a:t>They </a:t>
            </a:r>
            <a:r>
              <a:rPr lang="en-US" sz="2400" dirty="0"/>
              <a:t>may conduct market researches and possess ready-made statistical data. Firms may make use of the opinions of such experts. These opinions may be carefully </a:t>
            </a:r>
            <a:r>
              <a:rPr lang="en-US" sz="2400" dirty="0" err="1"/>
              <a:t>analysed</a:t>
            </a:r>
            <a:r>
              <a:rPr lang="en-US" sz="2400" dirty="0"/>
              <a:t> by the company and a sound forecasting is made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5632311"/>
          </a:xfrm>
          <a:prstGeom prst="rect">
            <a:avLst/>
          </a:prstGeom>
        </p:spPr>
        <p:txBody>
          <a:bodyPr wrap="square">
            <a:spAutoFit/>
          </a:bodyPr>
          <a:lstStyle/>
          <a:p>
            <a:pPr fontAlgn="base"/>
            <a:r>
              <a:rPr lang="en-US" sz="2400" b="1" dirty="0"/>
              <a:t>Merits</a:t>
            </a:r>
            <a:r>
              <a:rPr lang="en-US" sz="2400" b="1" dirty="0" smtClean="0"/>
              <a:t>:</a:t>
            </a:r>
          </a:p>
          <a:p>
            <a:pPr fontAlgn="base"/>
            <a:endParaRPr lang="en-US" sz="2400" dirty="0"/>
          </a:p>
          <a:p>
            <a:pPr fontAlgn="base"/>
            <a:r>
              <a:rPr lang="en-US" sz="2400" dirty="0" smtClean="0"/>
              <a:t>(a) Forecasting </a:t>
            </a:r>
            <a:r>
              <a:rPr lang="en-US" sz="2400" dirty="0"/>
              <a:t>is quick and inexpensive</a:t>
            </a:r>
            <a:r>
              <a:rPr lang="en-US" sz="2400" dirty="0" smtClean="0"/>
              <a:t>.</a:t>
            </a:r>
          </a:p>
          <a:p>
            <a:pPr fontAlgn="base"/>
            <a:endParaRPr lang="en-US" sz="2400" dirty="0"/>
          </a:p>
          <a:p>
            <a:pPr fontAlgn="base"/>
            <a:r>
              <a:rPr lang="en-US" sz="2400" dirty="0"/>
              <a:t>(b) It will be more accurate</a:t>
            </a:r>
            <a:r>
              <a:rPr lang="en-US" sz="2400" dirty="0" smtClean="0"/>
              <a:t>.</a:t>
            </a:r>
          </a:p>
          <a:p>
            <a:pPr fontAlgn="base"/>
            <a:endParaRPr lang="en-US" sz="2400" dirty="0"/>
          </a:p>
          <a:p>
            <a:pPr fontAlgn="base"/>
            <a:r>
              <a:rPr lang="en-US" sz="2400" dirty="0"/>
              <a:t>(c) Specialized knowledge is utilized</a:t>
            </a:r>
            <a:r>
              <a:rPr lang="en-US" sz="2400" dirty="0" smtClean="0"/>
              <a:t>.</a:t>
            </a:r>
          </a:p>
          <a:p>
            <a:pPr fontAlgn="base"/>
            <a:endParaRPr lang="en-US" sz="2400" dirty="0"/>
          </a:p>
          <a:p>
            <a:pPr fontAlgn="base"/>
            <a:r>
              <a:rPr lang="en-US" sz="2400" b="1" dirty="0"/>
              <a:t>Demerits:</a:t>
            </a:r>
            <a:endParaRPr lang="en-US" sz="2400" dirty="0"/>
          </a:p>
          <a:p>
            <a:pPr marL="457200" indent="-457200" fontAlgn="base">
              <a:buAutoNum type="alphaLcParenBoth"/>
            </a:pPr>
            <a:r>
              <a:rPr lang="en-US" sz="2400" dirty="0" smtClean="0"/>
              <a:t>It </a:t>
            </a:r>
            <a:r>
              <a:rPr lang="en-US" sz="2400" dirty="0"/>
              <a:t>may not be reliable</a:t>
            </a:r>
            <a:r>
              <a:rPr lang="en-US" sz="2400" dirty="0" smtClean="0"/>
              <a:t>.</a:t>
            </a:r>
          </a:p>
          <a:p>
            <a:pPr marL="457200" indent="-457200" fontAlgn="base">
              <a:buAutoNum type="alphaLcParenBoth"/>
            </a:pPr>
            <a:endParaRPr lang="en-US" sz="2400" dirty="0"/>
          </a:p>
          <a:p>
            <a:pPr fontAlgn="base"/>
            <a:r>
              <a:rPr lang="en-US" sz="2400" dirty="0"/>
              <a:t>(b) The success of forecasting depends upon the competency of experts</a:t>
            </a:r>
            <a:r>
              <a:rPr lang="en-US" sz="2400" dirty="0" smtClean="0"/>
              <a:t>.</a:t>
            </a:r>
          </a:p>
          <a:p>
            <a:pPr fontAlgn="base"/>
            <a:endParaRPr lang="en-US" sz="2400" dirty="0"/>
          </a:p>
          <a:p>
            <a:pPr fontAlgn="base"/>
            <a:r>
              <a:rPr lang="en-US" sz="2400" dirty="0"/>
              <a:t>(c) A broad outlook may be lacking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5632311"/>
          </a:xfrm>
          <a:prstGeom prst="rect">
            <a:avLst/>
          </a:prstGeom>
        </p:spPr>
        <p:txBody>
          <a:bodyPr wrap="square">
            <a:spAutoFit/>
          </a:bodyPr>
          <a:lstStyle/>
          <a:p>
            <a:pPr algn="just" fontAlgn="base"/>
            <a:r>
              <a:rPr lang="en-US" sz="2400" b="1" dirty="0"/>
              <a:t>7. Econometric Model Building:</a:t>
            </a:r>
          </a:p>
          <a:p>
            <a:pPr algn="just" fontAlgn="base"/>
            <a:r>
              <a:rPr lang="en-US" sz="2400" dirty="0"/>
              <a:t>This is a mathematical approach of study and is an ideal way to forecast sales. This method is more useful for marketing durable goods. It is in the form of equations, which represent a set of relationships among different demand determining market factors. </a:t>
            </a:r>
            <a:endParaRPr lang="en-US" sz="2400" dirty="0" smtClean="0"/>
          </a:p>
          <a:p>
            <a:pPr algn="just" fontAlgn="base"/>
            <a:endParaRPr lang="en-US" sz="2400" dirty="0" smtClean="0"/>
          </a:p>
          <a:p>
            <a:pPr algn="just" fontAlgn="base"/>
            <a:r>
              <a:rPr lang="en-US" sz="2400" dirty="0" smtClean="0"/>
              <a:t>By </a:t>
            </a:r>
            <a:r>
              <a:rPr lang="en-US" sz="2400" dirty="0"/>
              <a:t>analyzing the market factors (independent variable) and sales (dependent variable), sales are forecast. This system does not entirely depend upon correlation analysis. It has great scope, but adoption of this method depends upon availability of complete information. The market factors which are more accurate, quick and less costly may be selected for a sound forecasting.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16758"/>
          </a:xfrm>
          <a:prstGeom prst="rect">
            <a:avLst/>
          </a:prstGeom>
        </p:spPr>
        <p:txBody>
          <a:bodyPr wrap="square">
            <a:spAutoFit/>
          </a:bodyPr>
          <a:lstStyle/>
          <a:p>
            <a:pPr algn="just" fontAlgn="base"/>
            <a:r>
              <a:rPr lang="en-US" sz="2000" b="1" dirty="0"/>
              <a:t>8. Past Sales (Historical method):</a:t>
            </a:r>
          </a:p>
          <a:p>
            <a:pPr algn="just" fontAlgn="base"/>
            <a:r>
              <a:rPr lang="en-US" sz="2000" dirty="0"/>
              <a:t>Personal </a:t>
            </a:r>
            <a:r>
              <a:rPr lang="en-US" sz="2000" dirty="0" err="1"/>
              <a:t>judgement</a:t>
            </a:r>
            <a:r>
              <a:rPr lang="en-US" sz="2000" dirty="0"/>
              <a:t> of sales forecasting can be beneficially supplemented by the use of statistical and quantitative methods. </a:t>
            </a:r>
            <a:endParaRPr lang="en-US" sz="2000" dirty="0" smtClean="0"/>
          </a:p>
          <a:p>
            <a:pPr algn="just" fontAlgn="base"/>
            <a:endParaRPr lang="en-US" sz="2000" dirty="0" smtClean="0"/>
          </a:p>
          <a:p>
            <a:pPr algn="just" fontAlgn="base"/>
            <a:r>
              <a:rPr lang="en-US" sz="2000" dirty="0" smtClean="0"/>
              <a:t>Past </a:t>
            </a:r>
            <a:r>
              <a:rPr lang="en-US" sz="2000" dirty="0"/>
              <a:t>sales are a good basis and on this basis future sales can be formulated and forecast</a:t>
            </a:r>
            <a:r>
              <a:rPr lang="en-US" sz="2000" dirty="0" smtClean="0"/>
              <a:t>.</a:t>
            </a:r>
          </a:p>
          <a:p>
            <a:pPr algn="just" fontAlgn="base"/>
            <a:endParaRPr lang="en-US" sz="2000" dirty="0" smtClean="0"/>
          </a:p>
          <a:p>
            <a:pPr algn="just" fontAlgn="base"/>
            <a:r>
              <a:rPr lang="en-US" sz="2000" dirty="0" smtClean="0"/>
              <a:t> </a:t>
            </a:r>
            <a:r>
              <a:rPr lang="en-US" sz="2000" dirty="0"/>
              <a:t>According to Kirkpatrick, today’s sales activity flows into tomorrow’s sales activities; that is last year’s sales extend into this year’s sales. This approach is adding or deducting a set of percentage to the sales of previous year(s). </a:t>
            </a:r>
            <a:endParaRPr lang="en-US" sz="2000" dirty="0" smtClean="0"/>
          </a:p>
          <a:p>
            <a:pPr algn="just" fontAlgn="base"/>
            <a:endParaRPr lang="en-US" sz="2000" dirty="0" smtClean="0"/>
          </a:p>
          <a:p>
            <a:pPr algn="just" fontAlgn="base"/>
            <a:r>
              <a:rPr lang="en-US" sz="2000" dirty="0" smtClean="0"/>
              <a:t>For </a:t>
            </a:r>
            <a:r>
              <a:rPr lang="en-US" sz="2000" dirty="0"/>
              <a:t>new industries and for new products, this method is not suitable.</a:t>
            </a:r>
          </a:p>
          <a:p>
            <a:pPr algn="just"/>
            <a:r>
              <a:rPr lang="en-US" sz="2000" dirty="0" smtClean="0"/>
              <a:t/>
            </a:r>
            <a:br>
              <a:rPr lang="en-US" sz="2000" dirty="0" smtClean="0"/>
            </a:b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708981"/>
          </a:xfrm>
          <a:prstGeom prst="rect">
            <a:avLst/>
          </a:prstGeom>
        </p:spPr>
        <p:txBody>
          <a:bodyPr wrap="square">
            <a:spAutoFit/>
          </a:bodyPr>
          <a:lstStyle/>
          <a:p>
            <a:pPr fontAlgn="base"/>
            <a:r>
              <a:rPr lang="en-US" sz="2000" b="1" dirty="0" smtClean="0"/>
              <a:t>1. Jury of Executive Opinion:</a:t>
            </a:r>
          </a:p>
          <a:p>
            <a:pPr fontAlgn="base"/>
            <a:r>
              <a:rPr lang="en-US" sz="2000" dirty="0" smtClean="0"/>
              <a:t>This method of sales forecasting is the oldest. One or more of the executives, who are experienced and have good knowledge of the market factors make out the expected sales. The executives are responsible while forecasting sales figures through estimates and experiences. </a:t>
            </a:r>
          </a:p>
          <a:p>
            <a:pPr fontAlgn="base"/>
            <a:endParaRPr lang="en-US" sz="2000" dirty="0" smtClean="0"/>
          </a:p>
          <a:p>
            <a:pPr fontAlgn="base"/>
            <a:endParaRPr lang="en-US" sz="2000" dirty="0" smtClean="0"/>
          </a:p>
          <a:p>
            <a:pPr fontAlgn="base"/>
            <a:r>
              <a:rPr lang="en-US" sz="2000" dirty="0" smtClean="0"/>
              <a:t>All the factors-internal and external—are taken into account. This is a type of committee approach. </a:t>
            </a:r>
          </a:p>
          <a:p>
            <a:pPr fontAlgn="base"/>
            <a:endParaRPr lang="en-US" sz="2000" dirty="0" smtClean="0"/>
          </a:p>
          <a:p>
            <a:pPr fontAlgn="base"/>
            <a:r>
              <a:rPr lang="en-US" sz="2000" dirty="0" smtClean="0"/>
              <a:t>This method is simple as experiences and </a:t>
            </a:r>
            <a:r>
              <a:rPr lang="en-US" sz="2000" dirty="0" err="1" smtClean="0"/>
              <a:t>judgement</a:t>
            </a:r>
            <a:r>
              <a:rPr lang="en-US" sz="2000" dirty="0" smtClean="0"/>
              <a:t> are pooled together in taking a sales forecast figure. If there are many executives, their estimates are averaged in drawing the sales forecast.</a:t>
            </a:r>
            <a:endParaRPr 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382000" cy="5262979"/>
          </a:xfrm>
          <a:prstGeom prst="rect">
            <a:avLst/>
          </a:prstGeom>
        </p:spPr>
        <p:txBody>
          <a:bodyPr wrap="square">
            <a:spAutoFit/>
          </a:bodyPr>
          <a:lstStyle/>
          <a:p>
            <a:pPr algn="just" fontAlgn="base"/>
            <a:r>
              <a:rPr lang="en-US" sz="2800" b="1" dirty="0"/>
              <a:t>(a) Simple Sales Percentage:</a:t>
            </a:r>
            <a:endParaRPr lang="en-US" sz="2800" dirty="0"/>
          </a:p>
          <a:p>
            <a:pPr algn="just" fontAlgn="base"/>
            <a:r>
              <a:rPr lang="en-US" sz="2800" dirty="0"/>
              <a:t>Under this method, sales forecast is made by adding simply a flat percentage of sales so as to forecast sales as given below</a:t>
            </a:r>
            <a:r>
              <a:rPr lang="en-US" sz="2800" dirty="0" smtClean="0"/>
              <a:t>:</a:t>
            </a:r>
          </a:p>
          <a:p>
            <a:pPr algn="just" fontAlgn="base"/>
            <a:endParaRPr lang="en-US" sz="2800" dirty="0" smtClean="0"/>
          </a:p>
          <a:p>
            <a:pPr algn="just" fontAlgn="base"/>
            <a:endParaRPr lang="en-US" sz="2800" dirty="0"/>
          </a:p>
          <a:p>
            <a:pPr algn="just" fontAlgn="base"/>
            <a:r>
              <a:rPr lang="en-US" sz="2800" dirty="0"/>
              <a:t>Next year sales = Present year sales + This year sales/Last year sales</a:t>
            </a:r>
          </a:p>
          <a:p>
            <a:pPr algn="just" fontAlgn="base"/>
            <a:r>
              <a:rPr lang="en-US" sz="2800" dirty="0"/>
              <a:t>or = Present year sales + 10 or 5% of present sale</a:t>
            </a:r>
          </a:p>
          <a:p>
            <a:pPr algn="just"/>
            <a:r>
              <a:rPr lang="en-US" sz="2800" dirty="0" smtClean="0"/>
              <a:t/>
            </a:r>
            <a:br>
              <a:rPr lang="en-US" sz="2800" dirty="0" smtClean="0"/>
            </a:b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77200" cy="5262979"/>
          </a:xfrm>
          <a:prstGeom prst="rect">
            <a:avLst/>
          </a:prstGeom>
        </p:spPr>
        <p:txBody>
          <a:bodyPr wrap="square">
            <a:spAutoFit/>
          </a:bodyPr>
          <a:lstStyle/>
          <a:p>
            <a:pPr algn="just" fontAlgn="base"/>
            <a:r>
              <a:rPr lang="en-US" sz="2400" b="1" dirty="0"/>
              <a:t>(b) Time Series Analysis</a:t>
            </a:r>
            <a:r>
              <a:rPr lang="en-US" sz="2400" b="1" dirty="0" smtClean="0"/>
              <a:t>:</a:t>
            </a:r>
          </a:p>
          <a:p>
            <a:pPr algn="just" fontAlgn="base"/>
            <a:endParaRPr lang="en-US" sz="2400" dirty="0"/>
          </a:p>
          <a:p>
            <a:pPr algn="just" fontAlgn="base"/>
            <a:r>
              <a:rPr lang="en-US" sz="2400" dirty="0"/>
              <a:t>A time series analysis is a statistical method of studying historical data. </a:t>
            </a:r>
            <a:endParaRPr lang="en-US" sz="2400" dirty="0" smtClean="0"/>
          </a:p>
          <a:p>
            <a:pPr algn="just" fontAlgn="base"/>
            <a:r>
              <a:rPr lang="en-US" sz="2400" dirty="0" smtClean="0"/>
              <a:t>It </a:t>
            </a:r>
            <a:r>
              <a:rPr lang="en-US" sz="2400" dirty="0"/>
              <a:t>involves the isolation of long time trend, cyclical changes, seasonal variations and irregular fluctuations. </a:t>
            </a:r>
            <a:endParaRPr lang="en-US" sz="2400" dirty="0" smtClean="0"/>
          </a:p>
          <a:p>
            <a:pPr algn="just" fontAlgn="base"/>
            <a:endParaRPr lang="en-US" sz="2400" dirty="0" smtClean="0"/>
          </a:p>
          <a:p>
            <a:pPr algn="just" fontAlgn="base"/>
            <a:r>
              <a:rPr lang="en-US" sz="2400" dirty="0" smtClean="0"/>
              <a:t>Past </a:t>
            </a:r>
            <a:r>
              <a:rPr lang="en-US" sz="2400" dirty="0"/>
              <a:t>sales figures are taken as a base, </a:t>
            </a:r>
            <a:r>
              <a:rPr lang="en-US" sz="2400" dirty="0" err="1"/>
              <a:t>analysed</a:t>
            </a:r>
            <a:r>
              <a:rPr lang="en-US" sz="2400" dirty="0"/>
              <a:t> and adjusted to future trends. </a:t>
            </a:r>
            <a:endParaRPr lang="en-US" sz="2400" dirty="0" smtClean="0"/>
          </a:p>
          <a:p>
            <a:pPr algn="just" fontAlgn="base"/>
            <a:endParaRPr lang="en-US" sz="2400" dirty="0" smtClean="0"/>
          </a:p>
          <a:p>
            <a:pPr algn="just" fontAlgn="base"/>
            <a:r>
              <a:rPr lang="en-US" sz="2400" dirty="0" smtClean="0"/>
              <a:t>The </a:t>
            </a:r>
            <a:r>
              <a:rPr lang="en-US" sz="2400" dirty="0"/>
              <a:t>past records and reports enable us to interpret the information and forecast future trends and trade cycle too.</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262979"/>
          </a:xfrm>
          <a:prstGeom prst="rect">
            <a:avLst/>
          </a:prstGeom>
        </p:spPr>
        <p:txBody>
          <a:bodyPr wrap="square">
            <a:spAutoFit/>
          </a:bodyPr>
          <a:lstStyle/>
          <a:p>
            <a:pPr fontAlgn="base"/>
            <a:r>
              <a:rPr lang="en-US" sz="2400" b="1" dirty="0"/>
              <a:t>Merits</a:t>
            </a:r>
            <a:r>
              <a:rPr lang="en-US" sz="2400" b="1" dirty="0" smtClean="0"/>
              <a:t>:</a:t>
            </a:r>
          </a:p>
          <a:p>
            <a:pPr fontAlgn="base"/>
            <a:endParaRPr lang="en-US" sz="2400" dirty="0"/>
          </a:p>
          <a:p>
            <a:pPr marL="457200" indent="-457200" fontAlgn="base">
              <a:buAutoNum type="alphaLcParenBoth"/>
            </a:pPr>
            <a:r>
              <a:rPr lang="en-US" sz="2400" dirty="0" smtClean="0"/>
              <a:t>No </a:t>
            </a:r>
            <a:r>
              <a:rPr lang="en-US" sz="2400" dirty="0"/>
              <a:t>guess-work creeps in</a:t>
            </a:r>
            <a:r>
              <a:rPr lang="en-US" sz="2400" dirty="0" smtClean="0"/>
              <a:t>.</a:t>
            </a:r>
          </a:p>
          <a:p>
            <a:pPr marL="457200" indent="-457200" fontAlgn="base">
              <a:buAutoNum type="alphaLcParenBoth"/>
            </a:pPr>
            <a:endParaRPr lang="en-US" sz="2400" dirty="0"/>
          </a:p>
          <a:p>
            <a:pPr fontAlgn="base"/>
            <a:r>
              <a:rPr lang="en-US" sz="2400" dirty="0"/>
              <a:t>(b) The method is simple and inexpensive</a:t>
            </a:r>
            <a:r>
              <a:rPr lang="en-US" sz="2400" dirty="0" smtClean="0"/>
              <a:t>.</a:t>
            </a:r>
          </a:p>
          <a:p>
            <a:pPr fontAlgn="base"/>
            <a:endParaRPr lang="en-US" sz="2400" dirty="0"/>
          </a:p>
          <a:p>
            <a:pPr fontAlgn="base"/>
            <a:r>
              <a:rPr lang="en-US" sz="2400" dirty="0"/>
              <a:t>(c) This is an objective method</a:t>
            </a:r>
            <a:r>
              <a:rPr lang="en-US" sz="2400" dirty="0" smtClean="0"/>
              <a:t>.</a:t>
            </a:r>
          </a:p>
          <a:p>
            <a:pPr fontAlgn="base"/>
            <a:endParaRPr lang="en-US" sz="2400" dirty="0"/>
          </a:p>
          <a:p>
            <a:pPr fontAlgn="base"/>
            <a:r>
              <a:rPr lang="en-US" sz="2400" b="1" dirty="0"/>
              <a:t>Demerits</a:t>
            </a:r>
            <a:r>
              <a:rPr lang="en-US" sz="2400" b="1" dirty="0" smtClean="0"/>
              <a:t>:</a:t>
            </a:r>
          </a:p>
          <a:p>
            <a:pPr fontAlgn="base"/>
            <a:endParaRPr lang="en-US" sz="2400" dirty="0"/>
          </a:p>
          <a:p>
            <a:pPr marL="457200" indent="-457200" fontAlgn="base">
              <a:buAutoNum type="alphaLcParenBoth"/>
            </a:pPr>
            <a:r>
              <a:rPr lang="en-US" sz="2400" dirty="0" smtClean="0"/>
              <a:t>‘</a:t>
            </a:r>
            <a:r>
              <a:rPr lang="en-US" sz="2400" dirty="0"/>
              <a:t>Market is dynamic’ is not considered</a:t>
            </a:r>
            <a:r>
              <a:rPr lang="en-US" sz="2400" dirty="0" smtClean="0"/>
              <a:t>.</a:t>
            </a:r>
          </a:p>
          <a:p>
            <a:pPr marL="457200" indent="-457200" fontAlgn="base"/>
            <a:endParaRPr lang="en-US" sz="2400" dirty="0"/>
          </a:p>
          <a:p>
            <a:pPr fontAlgn="base"/>
            <a:r>
              <a:rPr lang="en-US" sz="2400" dirty="0"/>
              <a:t>(b) No provision is made for upswings and downswings in sales activities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262979"/>
          </a:xfrm>
          <a:prstGeom prst="rect">
            <a:avLst/>
          </a:prstGeom>
        </p:spPr>
        <p:txBody>
          <a:bodyPr wrap="square">
            <a:spAutoFit/>
          </a:bodyPr>
          <a:lstStyle/>
          <a:p>
            <a:pPr fontAlgn="base"/>
            <a:r>
              <a:rPr lang="en-US" sz="2800" b="1" dirty="0"/>
              <a:t>9. Statistical Methods:</a:t>
            </a:r>
          </a:p>
          <a:p>
            <a:pPr fontAlgn="base"/>
            <a:r>
              <a:rPr lang="en-US" sz="2800" dirty="0"/>
              <a:t>Statistical methods are considered to be superior techniques of sales forecasting, because their reliability is higher than that of other techniques</a:t>
            </a:r>
            <a:r>
              <a:rPr lang="en-US" sz="2800" dirty="0" smtClean="0"/>
              <a:t>.</a:t>
            </a:r>
          </a:p>
          <a:p>
            <a:pPr fontAlgn="base"/>
            <a:endParaRPr lang="en-US" sz="2800" dirty="0" smtClean="0"/>
          </a:p>
          <a:p>
            <a:pPr fontAlgn="base"/>
            <a:endParaRPr lang="en-US" sz="2800" dirty="0"/>
          </a:p>
          <a:p>
            <a:pPr fontAlgn="base"/>
            <a:r>
              <a:rPr lang="en-US" sz="2800" b="1" dirty="0"/>
              <a:t>They are:</a:t>
            </a:r>
            <a:endParaRPr lang="en-US" sz="2800" dirty="0"/>
          </a:p>
          <a:p>
            <a:pPr fontAlgn="base"/>
            <a:r>
              <a:rPr lang="en-US" sz="2800" dirty="0"/>
              <a:t>(</a:t>
            </a:r>
            <a:r>
              <a:rPr lang="en-US" sz="2800" dirty="0" err="1"/>
              <a:t>i</a:t>
            </a:r>
            <a:r>
              <a:rPr lang="en-US" sz="2800" dirty="0"/>
              <a:t>) Trend Method</a:t>
            </a:r>
          </a:p>
          <a:p>
            <a:pPr fontAlgn="base"/>
            <a:r>
              <a:rPr lang="en-US" sz="2800" dirty="0"/>
              <a:t>(ii) Graphical Method</a:t>
            </a:r>
          </a:p>
          <a:p>
            <a:r>
              <a:rPr lang="en-US" sz="2800" dirty="0" smtClean="0"/>
              <a:t/>
            </a:r>
            <a:br>
              <a:rPr lang="en-US" sz="2800" dirty="0" smtClean="0"/>
            </a:b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909310"/>
          </a:xfrm>
          <a:prstGeom prst="rect">
            <a:avLst/>
          </a:prstGeom>
        </p:spPr>
        <p:txBody>
          <a:bodyPr wrap="square">
            <a:spAutoFit/>
          </a:bodyPr>
          <a:lstStyle/>
          <a:p>
            <a:pPr fontAlgn="base"/>
            <a:r>
              <a:rPr lang="en-US" sz="2000" dirty="0" smtClean="0"/>
              <a:t>(iii) Time-series Method</a:t>
            </a:r>
            <a:r>
              <a:rPr lang="en-US" sz="2000" dirty="0" smtClean="0"/>
              <a:t>:</a:t>
            </a:r>
          </a:p>
          <a:p>
            <a:pPr fontAlgn="base"/>
            <a:endParaRPr lang="en-US" sz="2000" dirty="0" smtClean="0"/>
          </a:p>
          <a:p>
            <a:pPr fontAlgn="base"/>
            <a:endParaRPr lang="en-US" sz="2000" dirty="0" smtClean="0"/>
          </a:p>
          <a:p>
            <a:pPr marL="342900" indent="-342900" fontAlgn="base">
              <a:buAutoNum type="alphaLcParenBoth"/>
            </a:pPr>
            <a:r>
              <a:rPr lang="en-US" sz="2000" dirty="0" smtClean="0"/>
              <a:t>Freehand method</a:t>
            </a:r>
          </a:p>
          <a:p>
            <a:pPr marL="342900" indent="-342900" fontAlgn="base">
              <a:buAutoNum type="alphaLcParenBoth"/>
            </a:pPr>
            <a:endParaRPr lang="en-US" sz="2000" dirty="0" smtClean="0"/>
          </a:p>
          <a:p>
            <a:pPr marL="342900" indent="-342900" fontAlgn="base">
              <a:buAutoNum type="alphaLcParenBoth"/>
            </a:pPr>
            <a:endParaRPr lang="en-US" sz="2000" dirty="0" smtClean="0"/>
          </a:p>
          <a:p>
            <a:pPr fontAlgn="base"/>
            <a:r>
              <a:rPr lang="en-US" sz="2000" dirty="0" smtClean="0"/>
              <a:t>(b) Semi-average </a:t>
            </a:r>
            <a:r>
              <a:rPr lang="en-US" sz="2000" dirty="0" smtClean="0"/>
              <a:t>method</a:t>
            </a:r>
          </a:p>
          <a:p>
            <a:pPr fontAlgn="base"/>
            <a:endParaRPr lang="en-US" sz="2000" dirty="0" smtClean="0"/>
          </a:p>
          <a:p>
            <a:pPr fontAlgn="base"/>
            <a:endParaRPr lang="en-US" sz="2000" dirty="0" smtClean="0"/>
          </a:p>
          <a:p>
            <a:pPr fontAlgn="base"/>
            <a:r>
              <a:rPr lang="en-US" sz="2000" dirty="0" smtClean="0"/>
              <a:t>(c) Moving average </a:t>
            </a:r>
            <a:r>
              <a:rPr lang="en-US" sz="2000" dirty="0" smtClean="0"/>
              <a:t>method</a:t>
            </a:r>
          </a:p>
          <a:p>
            <a:pPr fontAlgn="base"/>
            <a:endParaRPr lang="en-US" sz="2000" dirty="0" smtClean="0"/>
          </a:p>
          <a:p>
            <a:pPr fontAlgn="base"/>
            <a:endParaRPr lang="en-US" sz="2000" dirty="0" smtClean="0"/>
          </a:p>
          <a:p>
            <a:pPr fontAlgn="base"/>
            <a:r>
              <a:rPr lang="en-US" sz="2000" dirty="0" smtClean="0"/>
              <a:t>(d) Method of least </a:t>
            </a:r>
            <a:r>
              <a:rPr lang="en-US" sz="2000" dirty="0" smtClean="0"/>
              <a:t>square</a:t>
            </a:r>
          </a:p>
          <a:p>
            <a:pPr fontAlgn="base"/>
            <a:endParaRPr lang="en-US" sz="2000" dirty="0" smtClean="0"/>
          </a:p>
          <a:p>
            <a:pPr fontAlgn="base"/>
            <a:endParaRPr lang="en-US" sz="2000" dirty="0" smtClean="0"/>
          </a:p>
          <a:p>
            <a:pPr fontAlgn="base"/>
            <a:r>
              <a:rPr lang="en-US" sz="2000" dirty="0" smtClean="0"/>
              <a:t>(iv) Correlation </a:t>
            </a:r>
            <a:r>
              <a:rPr lang="en-US" sz="2000" dirty="0" smtClean="0"/>
              <a:t>method</a:t>
            </a:r>
          </a:p>
          <a:p>
            <a:pPr fontAlgn="base"/>
            <a:endParaRPr lang="en-US" sz="2000" dirty="0" smtClean="0"/>
          </a:p>
          <a:p>
            <a:pPr fontAlgn="base"/>
            <a:endParaRPr lang="en-US" sz="2000" dirty="0" smtClean="0"/>
          </a:p>
          <a:p>
            <a:pPr fontAlgn="base"/>
            <a:r>
              <a:rPr lang="en-US" sz="2000" dirty="0" smtClean="0"/>
              <a:t>(v) Regression method.</a:t>
            </a:r>
            <a:endParaRPr 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262979"/>
          </a:xfrm>
          <a:prstGeom prst="rect">
            <a:avLst/>
          </a:prstGeom>
        </p:spPr>
        <p:txBody>
          <a:bodyPr wrap="square">
            <a:spAutoFit/>
          </a:bodyPr>
          <a:lstStyle/>
          <a:p>
            <a:pPr fontAlgn="base"/>
            <a:r>
              <a:rPr lang="en-US" sz="2400" b="1" dirty="0"/>
              <a:t>Apart from the above, the following factors may also be considered:</a:t>
            </a:r>
            <a:endParaRPr lang="en-US" sz="2400" dirty="0"/>
          </a:p>
          <a:p>
            <a:pPr fontAlgn="base"/>
            <a:r>
              <a:rPr lang="en-US" sz="2400" dirty="0"/>
              <a:t>1. Availability of raw materials</a:t>
            </a:r>
          </a:p>
          <a:p>
            <a:pPr fontAlgn="base"/>
            <a:r>
              <a:rPr lang="en-US" sz="2400" dirty="0"/>
              <a:t>2. Plant capacity</a:t>
            </a:r>
          </a:p>
          <a:p>
            <a:pPr fontAlgn="base"/>
            <a:r>
              <a:rPr lang="en-US" sz="2400" dirty="0"/>
              <a:t>3. Government policies</a:t>
            </a:r>
          </a:p>
          <a:p>
            <a:pPr fontAlgn="base"/>
            <a:r>
              <a:rPr lang="en-US" sz="2400" dirty="0"/>
              <a:t>4. Buying habits of consumers</a:t>
            </a:r>
          </a:p>
          <a:p>
            <a:pPr fontAlgn="base"/>
            <a:r>
              <a:rPr lang="en-US" sz="2400" dirty="0"/>
              <a:t>5. Fashion changes</a:t>
            </a:r>
          </a:p>
          <a:p>
            <a:pPr fontAlgn="base"/>
            <a:r>
              <a:rPr lang="en-US" sz="2400" dirty="0"/>
              <a:t>6. Distribution system</a:t>
            </a:r>
          </a:p>
          <a:p>
            <a:pPr fontAlgn="base"/>
            <a:r>
              <a:rPr lang="en-US" sz="2400" dirty="0"/>
              <a:t>7. Financial capacity</a:t>
            </a:r>
          </a:p>
          <a:p>
            <a:pPr fontAlgn="base"/>
            <a:r>
              <a:rPr lang="en-US" sz="2400" dirty="0"/>
              <a:t>8. Market competition</a:t>
            </a:r>
          </a:p>
          <a:p>
            <a:pPr fontAlgn="base"/>
            <a:r>
              <a:rPr lang="en-US" sz="2400" dirty="0"/>
              <a:t>9. National income movement</a:t>
            </a:r>
          </a:p>
          <a:p>
            <a:pPr fontAlgn="base"/>
            <a:r>
              <a:rPr lang="en-US" sz="2400" dirty="0"/>
              <a:t>10. Sales promotions.</a:t>
            </a:r>
          </a:p>
          <a:p>
            <a:r>
              <a:rPr lang="en-US" sz="2400" b="1" dirty="0"/>
              <a:t/>
            </a:r>
            <a:br>
              <a:rPr lang="en-US" sz="2400" b="1" dirty="0"/>
            </a:b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305800" cy="5078313"/>
          </a:xfrm>
          <a:prstGeom prst="rect">
            <a:avLst/>
          </a:prstGeom>
        </p:spPr>
        <p:txBody>
          <a:bodyPr wrap="square">
            <a:spAutoFit/>
          </a:bodyPr>
          <a:lstStyle/>
          <a:p>
            <a:pPr fontAlgn="base"/>
            <a:r>
              <a:rPr lang="en-US" sz="3600" b="1" dirty="0" smtClean="0"/>
              <a:t>Merits:</a:t>
            </a:r>
          </a:p>
          <a:p>
            <a:pPr fontAlgn="base"/>
            <a:endParaRPr lang="en-US" sz="3600" dirty="0" smtClean="0"/>
          </a:p>
          <a:p>
            <a:pPr marL="742950" indent="-742950" fontAlgn="base">
              <a:buAutoNum type="alphaLcParenBoth"/>
            </a:pPr>
            <a:r>
              <a:rPr lang="en-US" sz="3600" dirty="0" smtClean="0"/>
              <a:t>This method is simple and quick.</a:t>
            </a:r>
          </a:p>
          <a:p>
            <a:pPr marL="742950" indent="-742950" fontAlgn="base"/>
            <a:endParaRPr lang="en-US" sz="3600" dirty="0" smtClean="0"/>
          </a:p>
          <a:p>
            <a:pPr fontAlgn="base"/>
            <a:r>
              <a:rPr lang="en-US" sz="3600" dirty="0" smtClean="0"/>
              <a:t>(b) Detailed data are not needed.</a:t>
            </a:r>
          </a:p>
          <a:p>
            <a:pPr fontAlgn="base"/>
            <a:endParaRPr lang="en-US" sz="3600" dirty="0" smtClean="0"/>
          </a:p>
          <a:p>
            <a:pPr fontAlgn="base"/>
            <a:r>
              <a:rPr lang="en-US" sz="3600" dirty="0" smtClean="0"/>
              <a:t>(c) There is economy.</a:t>
            </a:r>
          </a:p>
          <a:p>
            <a:r>
              <a:rPr lang="en-US" sz="3600" dirty="0" smtClean="0"/>
              <a:t/>
            </a:r>
            <a:br>
              <a:rPr lang="en-US" sz="3600" dirty="0" smtClean="0"/>
            </a:b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09600" y="381000"/>
            <a:ext cx="7924800" cy="5232202"/>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rgbClr val="424142"/>
                </a:solidFill>
                <a:effectLst/>
                <a:latin typeface="Georgia" pitchFamily="18" charset="0"/>
                <a:cs typeface="Arial" pitchFamily="34" charset="0"/>
              </a:rPr>
              <a:t>Demerits: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424142"/>
                </a:solidFill>
                <a:effectLst/>
                <a:latin typeface="Georgia" pitchFamily="18" charset="0"/>
                <a:cs typeface="Arial" pitchFamily="34" charset="0"/>
              </a:rPr>
              <a:t>(a) It is not based on factual data.</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424142"/>
                </a:solidFill>
                <a:effectLst/>
                <a:latin typeface="Georgia" pitchFamily="18" charset="0"/>
                <a:cs typeface="Arial" pitchFamily="34" charset="0"/>
              </a:rPr>
              <a:t>(b) It is difficult to draw a final decision.</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424142"/>
                </a:solidFill>
                <a:effectLst/>
                <a:latin typeface="Georgia" pitchFamily="18" charset="0"/>
                <a:cs typeface="Arial" pitchFamily="34" charset="0"/>
              </a:rPr>
              <a:t>(c) More or less, the method rests on guess-work, and may lead to wrong forecasts.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424142"/>
                </a:solidFill>
                <a:effectLst/>
                <a:latin typeface="Georgia" pitchFamily="18" charset="0"/>
                <a:cs typeface="Arial" pitchFamily="34" charset="0"/>
              </a:rPr>
              <a:t>(d) It is difficult to break down the forecasts into products, markets, etc</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610600" cy="4154984"/>
          </a:xfrm>
          <a:prstGeom prst="rect">
            <a:avLst/>
          </a:prstGeom>
        </p:spPr>
        <p:txBody>
          <a:bodyPr wrap="square">
            <a:spAutoFit/>
          </a:bodyPr>
          <a:lstStyle/>
          <a:p>
            <a:pPr fontAlgn="base"/>
            <a:r>
              <a:rPr lang="en-US" sz="2400" b="1" dirty="0"/>
              <a:t>2. Sales Force Opinion</a:t>
            </a:r>
            <a:r>
              <a:rPr lang="en-US" sz="2400" b="1" dirty="0" smtClean="0"/>
              <a:t>:</a:t>
            </a:r>
          </a:p>
          <a:p>
            <a:pPr fontAlgn="base"/>
            <a:endParaRPr lang="en-US" sz="2400" b="1" dirty="0"/>
          </a:p>
          <a:p>
            <a:pPr fontAlgn="base"/>
            <a:r>
              <a:rPr lang="en-US" sz="2400" dirty="0"/>
              <a:t>Under this method, salesmen, or intermediaries are required to make out an estimate sales in their respective territories for a given period. Salesmen are in close touch with the consumers and possess good knowledge about the future demand trend. </a:t>
            </a:r>
            <a:endParaRPr lang="en-US" sz="2400" dirty="0" smtClean="0"/>
          </a:p>
          <a:p>
            <a:pPr fontAlgn="base"/>
            <a:endParaRPr lang="en-US" sz="2400" dirty="0" smtClean="0"/>
          </a:p>
          <a:p>
            <a:pPr fontAlgn="base"/>
            <a:r>
              <a:rPr lang="en-US" sz="2400" dirty="0" smtClean="0"/>
              <a:t>Thus </a:t>
            </a:r>
            <a:r>
              <a:rPr lang="en-US" sz="2400" dirty="0"/>
              <a:t>all the sales force estimates are processed, integrated, modified, and a sales volume estimate formed for the whole market, for the given period.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632311"/>
          </a:xfrm>
          <a:prstGeom prst="rect">
            <a:avLst/>
          </a:prstGeom>
        </p:spPr>
        <p:txBody>
          <a:bodyPr wrap="square">
            <a:spAutoFit/>
          </a:bodyPr>
          <a:lstStyle/>
          <a:p>
            <a:pPr fontAlgn="base"/>
            <a:r>
              <a:rPr lang="en-US" sz="2000" b="1" dirty="0" smtClean="0"/>
              <a:t>Merits:</a:t>
            </a:r>
            <a:endParaRPr lang="en-US" sz="2000" dirty="0" smtClean="0"/>
          </a:p>
          <a:p>
            <a:pPr marL="342900" indent="-342900" fontAlgn="base">
              <a:buAutoNum type="alphaLcParenBoth"/>
            </a:pPr>
            <a:r>
              <a:rPr lang="en-US" sz="2000" dirty="0" smtClean="0"/>
              <a:t>Specialized knowledge is utilized.</a:t>
            </a:r>
          </a:p>
          <a:p>
            <a:pPr marL="342900" indent="-342900" fontAlgn="base"/>
            <a:endParaRPr lang="en-US" sz="2000" dirty="0" smtClean="0"/>
          </a:p>
          <a:p>
            <a:pPr fontAlgn="base"/>
            <a:r>
              <a:rPr lang="en-US" sz="2000" dirty="0" smtClean="0"/>
              <a:t>(b) Salesmen are confident and responsible to meet the quota fixed.</a:t>
            </a:r>
          </a:p>
          <a:p>
            <a:pPr fontAlgn="base"/>
            <a:endParaRPr lang="en-US" sz="2000" dirty="0" smtClean="0"/>
          </a:p>
          <a:p>
            <a:pPr fontAlgn="base"/>
            <a:r>
              <a:rPr lang="en-US" sz="2000" dirty="0" smtClean="0"/>
              <a:t>(c) This method facilitates to break down in terms of products, territories, customers, salesmen etc.</a:t>
            </a:r>
          </a:p>
          <a:p>
            <a:pPr fontAlgn="base"/>
            <a:endParaRPr lang="en-US" sz="2000" dirty="0" smtClean="0"/>
          </a:p>
          <a:p>
            <a:pPr fontAlgn="base"/>
            <a:r>
              <a:rPr lang="en-US" sz="2000" b="1" dirty="0" smtClean="0"/>
              <a:t>Demerits:</a:t>
            </a:r>
            <a:endParaRPr lang="en-US" sz="2000" dirty="0" smtClean="0"/>
          </a:p>
          <a:p>
            <a:pPr marL="342900" indent="-342900" fontAlgn="base">
              <a:buAutoNum type="alphaLcParenBoth"/>
            </a:pPr>
            <a:r>
              <a:rPr lang="en-US" sz="2000" dirty="0" smtClean="0"/>
              <a:t>Success depends upon the competency of salesmen.</a:t>
            </a:r>
          </a:p>
          <a:p>
            <a:pPr marL="342900" indent="-342900" fontAlgn="base"/>
            <a:endParaRPr lang="en-US" sz="2000" dirty="0" smtClean="0"/>
          </a:p>
          <a:p>
            <a:pPr fontAlgn="base"/>
            <a:r>
              <a:rPr lang="en-US" sz="2000" dirty="0" smtClean="0"/>
              <a:t>(b) A broad outlook is absent.</a:t>
            </a:r>
          </a:p>
          <a:p>
            <a:pPr fontAlgn="base"/>
            <a:endParaRPr lang="en-US" sz="2000" dirty="0" smtClean="0"/>
          </a:p>
          <a:p>
            <a:pPr fontAlgn="base"/>
            <a:r>
              <a:rPr lang="en-US" sz="2000" dirty="0" smtClean="0"/>
              <a:t>(c) The estimation may be unattainable or may to too low for the forecasts as the salesmen may be optimistic or pessimistic.</a:t>
            </a:r>
          </a:p>
          <a:p>
            <a:r>
              <a:rPr lang="en-US" sz="2000" dirty="0" smtClean="0"/>
              <a:t/>
            </a:r>
            <a:br>
              <a:rPr lang="en-US" sz="2000" dirty="0" smtClean="0"/>
            </a:b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4401205"/>
          </a:xfrm>
          <a:prstGeom prst="rect">
            <a:avLst/>
          </a:prstGeom>
        </p:spPr>
        <p:txBody>
          <a:bodyPr wrap="square">
            <a:spAutoFit/>
          </a:bodyPr>
          <a:lstStyle/>
          <a:p>
            <a:pPr fontAlgn="base"/>
            <a:r>
              <a:rPr lang="en-US" sz="2800" b="1" dirty="0"/>
              <a:t>3. Test Marketing Result</a:t>
            </a:r>
            <a:r>
              <a:rPr lang="en-US" sz="2800" b="1" dirty="0" smtClean="0"/>
              <a:t>:</a:t>
            </a:r>
          </a:p>
          <a:p>
            <a:pPr fontAlgn="base"/>
            <a:endParaRPr lang="en-US" sz="2800" b="1" dirty="0"/>
          </a:p>
          <a:p>
            <a:pPr fontAlgn="base"/>
            <a:r>
              <a:rPr lang="en-US" sz="2800" dirty="0"/>
              <a:t>Under the market test method, products are introduced in a limited geographical area and the result is studied. </a:t>
            </a:r>
            <a:endParaRPr lang="en-US" sz="2800" dirty="0" smtClean="0"/>
          </a:p>
          <a:p>
            <a:pPr fontAlgn="base"/>
            <a:endParaRPr lang="en-US" sz="2800" dirty="0" smtClean="0"/>
          </a:p>
          <a:p>
            <a:pPr fontAlgn="base"/>
            <a:r>
              <a:rPr lang="en-US" sz="2800" dirty="0" smtClean="0"/>
              <a:t>Taking </a:t>
            </a:r>
            <a:r>
              <a:rPr lang="en-US" sz="2800" dirty="0"/>
              <a:t>this result as a base, sales forecast is made. This test is conducted as a sample on pre-test basis in order to understand the market response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28600" y="762000"/>
            <a:ext cx="8458200" cy="4585871"/>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rgbClr val="424142"/>
                </a:solidFill>
                <a:effectLst/>
                <a:latin typeface="Georgia" pitchFamily="18" charset="0"/>
                <a:cs typeface="Arial" pitchFamily="34" charset="0"/>
              </a:rPr>
              <a:t>Merits: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(a) The system is reliable as forecast is based on actual result.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(b) Management can understand the defects and take steps to rectify.</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(c) It is good for introducing new products, in a new territory etc.</a:t>
            </a: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6001643"/>
          </a:xfrm>
          <a:prstGeom prst="rect">
            <a:avLst/>
          </a:prstGeom>
        </p:spPr>
        <p:txBody>
          <a:bodyPr wrap="square">
            <a:spAutoFit/>
          </a:bodyPr>
          <a:lstStyle/>
          <a:p>
            <a:pPr algn="just" fontAlgn="base"/>
            <a:r>
              <a:rPr lang="en-US" sz="3200" b="1" dirty="0"/>
              <a:t>Demerits:</a:t>
            </a:r>
            <a:endParaRPr lang="en-US" sz="3200" dirty="0"/>
          </a:p>
          <a:p>
            <a:pPr marL="514350" indent="-514350" algn="just" fontAlgn="base">
              <a:buAutoNum type="alphaLcParenBoth"/>
            </a:pPr>
            <a:r>
              <a:rPr lang="en-US" sz="3200" dirty="0" smtClean="0"/>
              <a:t>All </a:t>
            </a:r>
            <a:r>
              <a:rPr lang="en-US" sz="3200" dirty="0"/>
              <a:t>the markets are not homogeneous. But study is made on the basis of a part of a market</a:t>
            </a:r>
            <a:r>
              <a:rPr lang="en-US" sz="3200" dirty="0" smtClean="0"/>
              <a:t>.</a:t>
            </a:r>
          </a:p>
          <a:p>
            <a:pPr marL="514350" indent="-514350" algn="just" fontAlgn="base">
              <a:buAutoNum type="alphaLcParenBoth"/>
            </a:pPr>
            <a:endParaRPr lang="en-US" sz="3200" dirty="0" smtClean="0"/>
          </a:p>
          <a:p>
            <a:pPr marL="514350" indent="-514350" algn="just" fontAlgn="base"/>
            <a:endParaRPr lang="en-US" sz="3200" dirty="0"/>
          </a:p>
          <a:p>
            <a:pPr algn="just" fontAlgn="base"/>
            <a:r>
              <a:rPr lang="en-US" sz="3200" dirty="0"/>
              <a:t>(b) It is a time-consuming </a:t>
            </a:r>
            <a:r>
              <a:rPr lang="en-US" sz="3200" dirty="0" smtClean="0"/>
              <a:t>process</a:t>
            </a:r>
            <a:r>
              <a:rPr lang="en-US" sz="3200" dirty="0"/>
              <a:t> </a:t>
            </a:r>
            <a:r>
              <a:rPr lang="en-US" sz="3200" dirty="0" smtClean="0"/>
              <a:t>and costly</a:t>
            </a:r>
          </a:p>
          <a:p>
            <a:pPr algn="just" fontAlgn="base"/>
            <a:endParaRPr lang="en-US" sz="3200" dirty="0"/>
          </a:p>
          <a:p>
            <a:pPr algn="just" fontAlgn="base"/>
            <a:endParaRPr lang="en-US" sz="3200" dirty="0"/>
          </a:p>
          <a:p>
            <a:pPr algn="just"/>
            <a:r>
              <a:rPr lang="en-US" sz="3200" dirty="0"/>
              <a:t/>
            </a:r>
            <a:br>
              <a:rPr lang="en-US" sz="3200" dirty="0"/>
            </a:b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44</TotalTime>
  <Words>1463</Words>
  <Application>Microsoft Office PowerPoint</Application>
  <PresentationFormat>On-screen Show (4:3)</PresentationFormat>
  <Paragraphs>214</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Concourse</vt:lpstr>
      <vt:lpstr>Methods of Sales Forecasting: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of Sales Forecasting:</dc:title>
  <dc:creator>Ashutosh</dc:creator>
  <cp:lastModifiedBy>Ashutosh</cp:lastModifiedBy>
  <cp:revision>11</cp:revision>
  <dcterms:created xsi:type="dcterms:W3CDTF">2020-04-20T04:44:16Z</dcterms:created>
  <dcterms:modified xsi:type="dcterms:W3CDTF">2020-04-21T11:30:12Z</dcterms:modified>
</cp:coreProperties>
</file>