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228CED46-4726-4F9E-8B40-DABADADF2E31}" type="datetimeFigureOut">
              <a:rPr lang="en-US" smtClean="0"/>
              <a:pPr/>
              <a:t>4/25/2020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3466DCD4-12A7-4014-B9A5-D8EA14554A26}"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28CED46-4726-4F9E-8B40-DABADADF2E31}"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66DCD4-12A7-4014-B9A5-D8EA14554A2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28CED46-4726-4F9E-8B40-DABADADF2E31}"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66DCD4-12A7-4014-B9A5-D8EA14554A26}"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228CED46-4726-4F9E-8B40-DABADADF2E31}"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66DCD4-12A7-4014-B9A5-D8EA14554A26}"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228CED46-4726-4F9E-8B40-DABADADF2E31}" type="datetimeFigureOut">
              <a:rPr lang="en-US" smtClean="0"/>
              <a:pPr/>
              <a:t>4/25/2020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3466DCD4-12A7-4014-B9A5-D8EA14554A26}"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228CED46-4726-4F9E-8B40-DABADADF2E31}" type="datetimeFigureOut">
              <a:rPr lang="en-US" smtClean="0"/>
              <a:pPr/>
              <a:t>4/25/2020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66DCD4-12A7-4014-B9A5-D8EA14554A26}"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228CED46-4726-4F9E-8B40-DABADADF2E31}" type="datetimeFigureOut">
              <a:rPr lang="en-US" smtClean="0"/>
              <a:pPr/>
              <a:t>4/25/2020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466DCD4-12A7-4014-B9A5-D8EA14554A26}"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228CED46-4726-4F9E-8B40-DABADADF2E31}" type="datetimeFigureOut">
              <a:rPr lang="en-US" smtClean="0"/>
              <a:pPr/>
              <a:t>4/25/2020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466DCD4-12A7-4014-B9A5-D8EA14554A2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28CED46-4726-4F9E-8B40-DABADADF2E31}" type="datetimeFigureOut">
              <a:rPr lang="en-US" smtClean="0"/>
              <a:pPr/>
              <a:t>4/25/2020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466DCD4-12A7-4014-B9A5-D8EA14554A2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228CED46-4726-4F9E-8B40-DABADADF2E31}" type="datetimeFigureOut">
              <a:rPr lang="en-US" smtClean="0"/>
              <a:pPr/>
              <a:t>4/25/2020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66DCD4-12A7-4014-B9A5-D8EA14554A26}"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228CED46-4726-4F9E-8B40-DABADADF2E31}" type="datetimeFigureOut">
              <a:rPr lang="en-US" smtClean="0"/>
              <a:pPr/>
              <a:t>4/25/2020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3466DCD4-12A7-4014-B9A5-D8EA14554A26}"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228CED46-4726-4F9E-8B40-DABADADF2E31}" type="datetimeFigureOut">
              <a:rPr lang="en-US" smtClean="0"/>
              <a:pPr/>
              <a:t>4/25/2020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3466DCD4-12A7-4014-B9A5-D8EA14554A26}"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hyperlink" Target="https://en.wikipedia.org/wiki/Cotton"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3886200"/>
            <a:ext cx="7543800" cy="2667000"/>
          </a:xfrm>
        </p:spPr>
        <p:txBody>
          <a:bodyPr>
            <a:normAutofit lnSpcReduction="10000"/>
          </a:bodyPr>
          <a:lstStyle/>
          <a:p>
            <a:pPr algn="l"/>
            <a:endParaRPr lang="en-US" b="1" dirty="0" smtClean="0"/>
          </a:p>
          <a:p>
            <a:pPr algn="l"/>
            <a:endParaRPr lang="en-US" b="1" dirty="0" smtClean="0"/>
          </a:p>
          <a:p>
            <a:pPr algn="l"/>
            <a:r>
              <a:rPr lang="en-US" b="1" dirty="0" smtClean="0"/>
              <a:t>Prof(Dr</a:t>
            </a:r>
            <a:r>
              <a:rPr lang="en-US" b="1" dirty="0" smtClean="0"/>
              <a:t>)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685800" y="1752601"/>
            <a:ext cx="7772400" cy="1295399"/>
          </a:xfrm>
        </p:spPr>
        <p:txBody>
          <a:bodyPr>
            <a:normAutofit fontScale="90000"/>
          </a:bodyPr>
          <a:lstStyle/>
          <a:p>
            <a:r>
              <a:rPr lang="en-US" dirty="0"/>
              <a:t>Factors Affecting Market Segmentation</a:t>
            </a:r>
            <a:br>
              <a:rPr lang="en-US"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7171194"/>
          </a:xfrm>
          <a:prstGeom prst="rect">
            <a:avLst/>
          </a:prstGeom>
        </p:spPr>
        <p:txBody>
          <a:bodyPr wrap="square">
            <a:spAutoFit/>
          </a:bodyPr>
          <a:lstStyle/>
          <a:p>
            <a:endParaRPr lang="en-US" sz="11500" dirty="0" smtClean="0"/>
          </a:p>
          <a:p>
            <a:r>
              <a:rPr lang="en-US" sz="11500" dirty="0" smtClean="0"/>
              <a:t>10</a:t>
            </a:r>
            <a:r>
              <a:rPr lang="en-US" sz="11500" dirty="0"/>
              <a:t>. Substitutes</a:t>
            </a:r>
          </a:p>
          <a:p>
            <a:r>
              <a:rPr lang="en-US" sz="11500" dirty="0" smtClean="0"/>
              <a:t/>
            </a:r>
            <a:br>
              <a:rPr lang="en-US" sz="11500" dirty="0" smtClean="0"/>
            </a:br>
            <a:endParaRPr lang="en-US" sz="115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458200" cy="5078313"/>
          </a:xfrm>
          <a:prstGeom prst="rect">
            <a:avLst/>
          </a:prstGeom>
        </p:spPr>
        <p:txBody>
          <a:bodyPr wrap="square">
            <a:spAutoFit/>
          </a:bodyPr>
          <a:lstStyle/>
          <a:p>
            <a:pPr algn="just"/>
            <a:r>
              <a:rPr lang="en-US" sz="5400" dirty="0"/>
              <a:t>A commodity having substitutes in the market will have a limited market while no substitute commodity will be widely used and the size and extent of the market are widened.</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610600" cy="6124754"/>
          </a:xfrm>
          <a:prstGeom prst="rect">
            <a:avLst/>
          </a:prstGeom>
        </p:spPr>
        <p:txBody>
          <a:bodyPr wrap="square">
            <a:spAutoFit/>
          </a:bodyPr>
          <a:lstStyle/>
          <a:p>
            <a:pPr algn="just"/>
            <a:r>
              <a:rPr lang="en-US" sz="2800" dirty="0"/>
              <a:t>11. Government Policy</a:t>
            </a:r>
          </a:p>
          <a:p>
            <a:pPr algn="just"/>
            <a:r>
              <a:rPr lang="en-US" sz="2800" dirty="0"/>
              <a:t>Domestic and foreign trade is affected by government policy relating to exports and imports, license, protection, taxes, etc</a:t>
            </a:r>
            <a:r>
              <a:rPr lang="en-US" sz="2800" dirty="0" smtClean="0"/>
              <a:t>.</a:t>
            </a:r>
          </a:p>
          <a:p>
            <a:pPr algn="just"/>
            <a:endParaRPr lang="en-US" sz="2800" dirty="0"/>
          </a:p>
          <a:p>
            <a:pPr algn="just"/>
            <a:r>
              <a:rPr lang="en-US" sz="2800" dirty="0"/>
              <a:t>If these policies are restricting the trade then the market will be Limited and when there are liberal policies the market is widened</a:t>
            </a:r>
            <a:r>
              <a:rPr lang="en-US" sz="2800" dirty="0" smtClean="0"/>
              <a:t>.</a:t>
            </a:r>
          </a:p>
          <a:p>
            <a:pPr algn="just"/>
            <a:endParaRPr lang="en-US" sz="2800" dirty="0"/>
          </a:p>
          <a:p>
            <a:pPr algn="just"/>
            <a:r>
              <a:rPr lang="en-US" sz="2800" dirty="0"/>
              <a:t>12. Availability of Means of Communication and </a:t>
            </a:r>
            <a:r>
              <a:rPr lang="en-US" sz="2800" dirty="0" smtClean="0"/>
              <a:t>Transport</a:t>
            </a:r>
          </a:p>
          <a:p>
            <a:pPr algn="just"/>
            <a:endParaRPr lang="en-US" sz="2800" dirty="0"/>
          </a:p>
          <a:p>
            <a:pPr algn="just"/>
            <a:r>
              <a:rPr lang="en-US" sz="2800" dirty="0"/>
              <a:t>In a country where there are cheap, quick, and adequate means of communication and transport available the goods are transferred from one part of the country to another and the market is widened</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86800" cy="5262979"/>
          </a:xfrm>
          <a:prstGeom prst="rect">
            <a:avLst/>
          </a:prstGeom>
        </p:spPr>
        <p:txBody>
          <a:bodyPr wrap="square">
            <a:spAutoFit/>
          </a:bodyPr>
          <a:lstStyle/>
          <a:p>
            <a:pPr algn="just"/>
            <a:r>
              <a:rPr lang="en-US" sz="2800" dirty="0"/>
              <a:t>13. Division of </a:t>
            </a:r>
            <a:r>
              <a:rPr lang="en-US" sz="2800" dirty="0" err="1"/>
              <a:t>Labour</a:t>
            </a:r>
            <a:r>
              <a:rPr lang="en-US" sz="2800" dirty="0"/>
              <a:t> and </a:t>
            </a:r>
            <a:r>
              <a:rPr lang="en-US" sz="2800" dirty="0" err="1"/>
              <a:t>Specialisation</a:t>
            </a:r>
            <a:endParaRPr lang="en-US" sz="2800" dirty="0"/>
          </a:p>
          <a:p>
            <a:pPr algn="just"/>
            <a:r>
              <a:rPr lang="en-US" sz="2800" dirty="0"/>
              <a:t>The size and extent of the market are affected by the division of </a:t>
            </a:r>
            <a:r>
              <a:rPr lang="en-US" sz="2800" dirty="0" err="1"/>
              <a:t>labour</a:t>
            </a:r>
            <a:r>
              <a:rPr lang="en-US" sz="2800" dirty="0"/>
              <a:t> and specialization.</a:t>
            </a:r>
          </a:p>
          <a:p>
            <a:pPr algn="just"/>
            <a:r>
              <a:rPr lang="en-US" sz="2800" dirty="0"/>
              <a:t>When the division of </a:t>
            </a:r>
            <a:r>
              <a:rPr lang="en-US" sz="2800" dirty="0" err="1"/>
              <a:t>labour</a:t>
            </a:r>
            <a:r>
              <a:rPr lang="en-US" sz="2800" dirty="0"/>
              <a:t> and specialization have used the production of goods is carried on the low cost of production and the cheapest will have large size market.</a:t>
            </a:r>
          </a:p>
          <a:p>
            <a:pPr algn="just"/>
            <a:r>
              <a:rPr lang="en-US" sz="2800" b="1" dirty="0"/>
              <a:t>Thus</a:t>
            </a:r>
            <a:r>
              <a:rPr lang="en-US" sz="2800" dirty="0"/>
              <a:t>, Contrary to it the market for dearer goods will be </a:t>
            </a:r>
            <a:r>
              <a:rPr lang="en-US" sz="2800" dirty="0" smtClean="0"/>
              <a:t>small</a:t>
            </a:r>
          </a:p>
          <a:p>
            <a:pPr algn="just"/>
            <a:r>
              <a:rPr lang="en-US" sz="2800" dirty="0" smtClean="0"/>
              <a:t>.</a:t>
            </a:r>
            <a:endParaRPr lang="en-US" sz="2800" dirty="0"/>
          </a:p>
          <a:p>
            <a:pPr algn="just"/>
            <a:r>
              <a:rPr lang="en-US" sz="2800" dirty="0"/>
              <a:t>14. Multi Uses</a:t>
            </a:r>
          </a:p>
          <a:p>
            <a:pPr algn="just"/>
            <a:r>
              <a:rPr lang="en-US" sz="2800" dirty="0"/>
              <a:t>A commodity is used for various purposes the market of such commodity will be large and the commodity used for single use only will have a limited market.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0"/>
            <a:ext cx="8610600" cy="6001643"/>
          </a:xfrm>
          <a:prstGeom prst="rect">
            <a:avLst/>
          </a:prstGeom>
        </p:spPr>
        <p:txBody>
          <a:bodyPr wrap="square">
            <a:spAutoFit/>
          </a:bodyPr>
          <a:lstStyle/>
          <a:p>
            <a:pPr algn="just"/>
            <a:r>
              <a:rPr lang="en-US" sz="3200" dirty="0" smtClean="0"/>
              <a:t>15</a:t>
            </a:r>
            <a:r>
              <a:rPr lang="en-US" sz="3200" dirty="0"/>
              <a:t>. Market Dynamics </a:t>
            </a:r>
          </a:p>
          <a:p>
            <a:pPr algn="just"/>
            <a:r>
              <a:rPr lang="en-US" sz="3200" dirty="0"/>
              <a:t>Does market lend itself to a highly concentrated market or a more fragmented market?</a:t>
            </a:r>
          </a:p>
          <a:p>
            <a:pPr algn="just"/>
            <a:r>
              <a:rPr lang="en-US" sz="3200" dirty="0"/>
              <a:t>How does this affect the expected market share a company could be expected to win in the short and long run</a:t>
            </a:r>
            <a:r>
              <a:rPr lang="en-US" sz="3200" dirty="0" smtClean="0"/>
              <a:t>.</a:t>
            </a:r>
          </a:p>
          <a:p>
            <a:pPr algn="just"/>
            <a:endParaRPr lang="en-US" sz="3200" dirty="0"/>
          </a:p>
          <a:p>
            <a:pPr algn="just"/>
            <a:r>
              <a:rPr lang="en-US" sz="3200" b="1" dirty="0"/>
              <a:t>Thus</a:t>
            </a:r>
            <a:r>
              <a:rPr lang="en-US" sz="3200" dirty="0"/>
              <a:t>, All these factors play an important role in the market size and are factors to be aware of when thinking about </a:t>
            </a:r>
            <a:r>
              <a:rPr lang="en-US" sz="3200" b="1" dirty="0"/>
              <a:t>sizing a market</a:t>
            </a:r>
            <a:r>
              <a:rPr lang="en-US" sz="3200" dirty="0"/>
              <a:t>, As they can help guide you on the best approach to take for a given market.</a:t>
            </a:r>
          </a:p>
          <a:p>
            <a:pPr algn="just"/>
            <a:endParaRPr lang="en-US" sz="32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8153400" cy="5078313"/>
          </a:xfrm>
          <a:prstGeom prst="rect">
            <a:avLst/>
          </a:prstGeom>
        </p:spPr>
        <p:txBody>
          <a:bodyPr wrap="square">
            <a:spAutoFit/>
          </a:bodyPr>
          <a:lstStyle/>
          <a:p>
            <a:r>
              <a:rPr lang="en-US" sz="3600" u="sng" dirty="0"/>
              <a:t>Following are the factors affecting market segmentation</a:t>
            </a:r>
            <a:r>
              <a:rPr lang="en-US" sz="3600" u="sng" dirty="0" smtClean="0"/>
              <a:t>:</a:t>
            </a:r>
          </a:p>
          <a:p>
            <a:endParaRPr lang="en-US" sz="3600" dirty="0"/>
          </a:p>
          <a:p>
            <a:pPr marL="342900" indent="-342900">
              <a:buAutoNum type="arabicPeriod"/>
            </a:pPr>
            <a:r>
              <a:rPr lang="en-US" sz="3600" dirty="0" smtClean="0"/>
              <a:t>Nature </a:t>
            </a:r>
            <a:r>
              <a:rPr lang="en-US" sz="3600" dirty="0"/>
              <a:t>of </a:t>
            </a:r>
            <a:r>
              <a:rPr lang="en-US" sz="3600" dirty="0" smtClean="0"/>
              <a:t>demand</a:t>
            </a:r>
          </a:p>
          <a:p>
            <a:pPr marL="342900" indent="-342900">
              <a:buAutoNum type="arabicPeriod"/>
            </a:pPr>
            <a:endParaRPr lang="en-US" sz="3600" dirty="0"/>
          </a:p>
          <a:p>
            <a:r>
              <a:rPr lang="en-US" sz="3600" dirty="0"/>
              <a:t>A commodity having wide demand the extent and size of the market will be large and contrary to it the size and extent of the market will be Limited.</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3785652"/>
          </a:xfrm>
          <a:prstGeom prst="rect">
            <a:avLst/>
          </a:prstGeom>
        </p:spPr>
        <p:txBody>
          <a:bodyPr wrap="square">
            <a:spAutoFit/>
          </a:bodyPr>
          <a:lstStyle/>
          <a:p>
            <a:pPr algn="just"/>
            <a:r>
              <a:rPr lang="en-US" sz="4800" b="1" dirty="0"/>
              <a:t>For example</a:t>
            </a:r>
            <a:r>
              <a:rPr lang="en-US" sz="4800" dirty="0"/>
              <a:t>, Silver, Gold, sugar, and food-grains have a wide market while the demand for bangles, </a:t>
            </a:r>
            <a:r>
              <a:rPr lang="en-US" sz="4800" dirty="0" err="1"/>
              <a:t>Gandhian</a:t>
            </a:r>
            <a:r>
              <a:rPr lang="en-US" sz="4800" dirty="0"/>
              <a:t> cap, and Nehru jacket are limited to India only.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4832092"/>
          </a:xfrm>
          <a:prstGeom prst="rect">
            <a:avLst/>
          </a:prstGeom>
        </p:spPr>
        <p:txBody>
          <a:bodyPr wrap="square">
            <a:spAutoFit/>
          </a:bodyPr>
          <a:lstStyle/>
          <a:p>
            <a:pPr algn="just"/>
            <a:r>
              <a:rPr lang="en-US" sz="4400" dirty="0"/>
              <a:t>2. </a:t>
            </a:r>
            <a:r>
              <a:rPr lang="en-US" sz="4400" dirty="0" smtClean="0"/>
              <a:t>Durability</a:t>
            </a:r>
          </a:p>
          <a:p>
            <a:pPr algn="just"/>
            <a:endParaRPr lang="en-US" sz="4400" dirty="0"/>
          </a:p>
          <a:p>
            <a:pPr algn="just"/>
            <a:r>
              <a:rPr lang="en-US" sz="4400" dirty="0"/>
              <a:t>Perishable goods like vegetables, eggs, milk, bread, and butter have a limited market while durable goods namely T.V., radio, vehicles, gold, silver have a wide market.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5262979"/>
          </a:xfrm>
          <a:prstGeom prst="rect">
            <a:avLst/>
          </a:prstGeom>
        </p:spPr>
        <p:txBody>
          <a:bodyPr wrap="square">
            <a:spAutoFit/>
          </a:bodyPr>
          <a:lstStyle/>
          <a:p>
            <a:pPr algn="just"/>
            <a:r>
              <a:rPr lang="en-US" sz="4800" dirty="0"/>
              <a:t>3. Banking and Financial System</a:t>
            </a:r>
          </a:p>
          <a:p>
            <a:pPr algn="just"/>
            <a:r>
              <a:rPr lang="en-US" sz="4800" dirty="0"/>
              <a:t>In a country where there is well developed organized money credit, banking and financial system are in existence the market is widened because payments are quickly finalized</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610600" cy="6555641"/>
          </a:xfrm>
          <a:prstGeom prst="rect">
            <a:avLst/>
          </a:prstGeom>
        </p:spPr>
        <p:txBody>
          <a:bodyPr wrap="square">
            <a:spAutoFit/>
          </a:bodyPr>
          <a:lstStyle/>
          <a:p>
            <a:pPr algn="just"/>
            <a:r>
              <a:rPr lang="en-US" sz="2800" dirty="0"/>
              <a:t>4. Portability</a:t>
            </a:r>
          </a:p>
          <a:p>
            <a:pPr algn="just"/>
            <a:r>
              <a:rPr lang="en-US" sz="2800" dirty="0"/>
              <a:t>The goods having heavyweight and prices are low the market is limited while those goods which are easily portable and prices are high have the large </a:t>
            </a:r>
            <a:r>
              <a:rPr lang="en-US" sz="2800" b="1" dirty="0"/>
              <a:t>size and extent of the market</a:t>
            </a:r>
            <a:r>
              <a:rPr lang="en-US" sz="2800" dirty="0" smtClean="0"/>
              <a:t>.</a:t>
            </a:r>
          </a:p>
          <a:p>
            <a:pPr algn="just"/>
            <a:endParaRPr lang="en-US" sz="2800" dirty="0"/>
          </a:p>
          <a:p>
            <a:pPr algn="just"/>
            <a:r>
              <a:rPr lang="en-US" sz="2800" b="1" dirty="0"/>
              <a:t>Thus</a:t>
            </a:r>
            <a:r>
              <a:rPr lang="en-US" sz="2800" dirty="0"/>
              <a:t>, Bricks, cement other building materials have a </a:t>
            </a:r>
            <a:r>
              <a:rPr lang="en-US" sz="2800" b="1" dirty="0"/>
              <a:t>small size and extend market</a:t>
            </a:r>
            <a:r>
              <a:rPr lang="en-US" sz="2800" dirty="0"/>
              <a:t> while silver and gold have a large size and extend the market</a:t>
            </a:r>
            <a:r>
              <a:rPr lang="en-US" sz="2800" dirty="0" smtClean="0"/>
              <a:t>.</a:t>
            </a:r>
          </a:p>
          <a:p>
            <a:pPr algn="just"/>
            <a:endParaRPr lang="en-US" sz="2800" dirty="0"/>
          </a:p>
          <a:p>
            <a:pPr algn="just"/>
            <a:r>
              <a:rPr lang="en-US" sz="2800" dirty="0"/>
              <a:t>5. Piece of and Security of Life and </a:t>
            </a:r>
            <a:r>
              <a:rPr lang="en-US" sz="2800" dirty="0" smtClean="0"/>
              <a:t>Property</a:t>
            </a:r>
          </a:p>
          <a:p>
            <a:pPr algn="just"/>
            <a:endParaRPr lang="en-US" sz="2800" dirty="0"/>
          </a:p>
          <a:p>
            <a:pPr algn="just"/>
            <a:r>
              <a:rPr lang="en-US" sz="2800" dirty="0"/>
              <a:t>If there is peace in the country and life and property are protected by the government the business activities will increase in the market is widened.</a:t>
            </a:r>
          </a:p>
          <a:p>
            <a:pPr algn="just"/>
            <a:r>
              <a:rPr lang="en-US" sz="2800" dirty="0"/>
              <a:t>If there is no internal peace and security in the market is limited.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600" cy="6247864"/>
          </a:xfrm>
          <a:prstGeom prst="rect">
            <a:avLst/>
          </a:prstGeom>
        </p:spPr>
        <p:txBody>
          <a:bodyPr wrap="square">
            <a:spAutoFit/>
          </a:bodyPr>
          <a:lstStyle/>
          <a:p>
            <a:pPr algn="just"/>
            <a:r>
              <a:rPr lang="en-US" sz="4000" dirty="0"/>
              <a:t>6. </a:t>
            </a:r>
            <a:r>
              <a:rPr lang="en-US" sz="4000" dirty="0" err="1"/>
              <a:t>Cognizability</a:t>
            </a:r>
            <a:endParaRPr lang="en-US" sz="4000" dirty="0"/>
          </a:p>
          <a:p>
            <a:pPr algn="just"/>
            <a:r>
              <a:rPr lang="en-US" sz="4000" dirty="0"/>
              <a:t>A commodity is easily known on the basis of its quality by the consumers it will be demanded more and the size of the market is widened while in the absence of </a:t>
            </a:r>
            <a:r>
              <a:rPr lang="en-US" sz="4000" dirty="0" err="1"/>
              <a:t>recognizability</a:t>
            </a:r>
            <a:r>
              <a:rPr lang="en-US" sz="4000" dirty="0"/>
              <a:t> of a product buyers will not demand more and market will be Limited.</a:t>
            </a:r>
          </a:p>
          <a:p>
            <a:pPr algn="just"/>
            <a:r>
              <a:rPr lang="en-US" sz="4000" dirty="0"/>
              <a:t>factors influencing market </a:t>
            </a:r>
            <a:r>
              <a:rPr lang="en-US" sz="4000" dirty="0" smtClean="0"/>
              <a:t>segmentation Engine </a:t>
            </a:r>
            <a:r>
              <a:rPr lang="en-US" sz="4000" dirty="0"/>
              <a:t>mark mustard oil, postman, etc.</a:t>
            </a:r>
          </a:p>
          <a:p>
            <a:pPr algn="just"/>
            <a:r>
              <a:rPr lang="en-US" sz="4000" dirty="0"/>
              <a:t>Are well-known and the market will be large.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458200" cy="5632311"/>
          </a:xfrm>
          <a:prstGeom prst="rect">
            <a:avLst/>
          </a:prstGeom>
        </p:spPr>
        <p:txBody>
          <a:bodyPr wrap="square">
            <a:spAutoFit/>
          </a:bodyPr>
          <a:lstStyle/>
          <a:p>
            <a:pPr algn="just"/>
            <a:r>
              <a:rPr lang="en-US" sz="3600" dirty="0"/>
              <a:t>7. Sampling and Grading of </a:t>
            </a:r>
            <a:r>
              <a:rPr lang="en-US" sz="3600" dirty="0" smtClean="0"/>
              <a:t>Goods</a:t>
            </a:r>
          </a:p>
          <a:p>
            <a:pPr algn="just"/>
            <a:endParaRPr lang="en-US" sz="3600" dirty="0"/>
          </a:p>
          <a:p>
            <a:pPr algn="just"/>
            <a:r>
              <a:rPr lang="en-US" sz="3600" dirty="0"/>
              <a:t>Those goods which are bought and sold on the basis of the samples and grading the market will be wide </a:t>
            </a:r>
            <a:endParaRPr lang="en-US" sz="3600" dirty="0" smtClean="0"/>
          </a:p>
          <a:p>
            <a:pPr algn="just"/>
            <a:endParaRPr lang="en-US" sz="3600" dirty="0" smtClean="0"/>
          </a:p>
          <a:p>
            <a:pPr algn="just"/>
            <a:r>
              <a:rPr lang="en-US" sz="3600" dirty="0" smtClean="0"/>
              <a:t>while </a:t>
            </a:r>
            <a:r>
              <a:rPr lang="en-US" sz="3600" dirty="0"/>
              <a:t>the goods not sold on the basis of samples and grading have a limited market.</a:t>
            </a:r>
          </a:p>
          <a:p>
            <a:pPr algn="just"/>
            <a:r>
              <a:rPr lang="en-US" sz="3600" dirty="0" err="1"/>
              <a:t>Woollen</a:t>
            </a:r>
            <a:r>
              <a:rPr lang="en-US" sz="3600" dirty="0"/>
              <a:t> clothes, food-grains, </a:t>
            </a:r>
            <a:r>
              <a:rPr lang="en-US" sz="3600" dirty="0">
                <a:hlinkClick r:id="rId2"/>
              </a:rPr>
              <a:t>raw cotton</a:t>
            </a:r>
            <a:r>
              <a:rPr lang="en-US" sz="3600" dirty="0"/>
              <a:t> etc. have a Wide market.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10600" cy="6124754"/>
          </a:xfrm>
          <a:prstGeom prst="rect">
            <a:avLst/>
          </a:prstGeom>
        </p:spPr>
        <p:txBody>
          <a:bodyPr wrap="square">
            <a:spAutoFit/>
          </a:bodyPr>
          <a:lstStyle/>
          <a:p>
            <a:pPr algn="just"/>
            <a:r>
              <a:rPr lang="en-US" sz="2800" dirty="0"/>
              <a:t>8. Adequate Supply</a:t>
            </a:r>
          </a:p>
          <a:p>
            <a:pPr algn="just"/>
            <a:r>
              <a:rPr lang="en-US" sz="2800" dirty="0"/>
              <a:t>The goods and services having a flexible supply market will be widened and the goods having inadequate supply will have a limited market</a:t>
            </a:r>
            <a:r>
              <a:rPr lang="en-US" sz="2800" dirty="0" smtClean="0"/>
              <a:t>.</a:t>
            </a:r>
          </a:p>
          <a:p>
            <a:pPr algn="just"/>
            <a:endParaRPr lang="en-US" sz="2800" dirty="0"/>
          </a:p>
          <a:p>
            <a:pPr algn="just"/>
            <a:r>
              <a:rPr lang="en-US" sz="2800" dirty="0"/>
              <a:t>9. Efficient and Honest Businessman and </a:t>
            </a:r>
            <a:r>
              <a:rPr lang="en-US" sz="2800" dirty="0" smtClean="0"/>
              <a:t>Traders</a:t>
            </a:r>
          </a:p>
          <a:p>
            <a:pPr algn="just"/>
            <a:endParaRPr lang="en-US" sz="2800" dirty="0"/>
          </a:p>
          <a:p>
            <a:pPr algn="just"/>
            <a:r>
              <a:rPr lang="en-US" sz="2800" dirty="0"/>
              <a:t>The presence of efficient and honest Business and trading community encourage the business and trade to flourish and the market is widened</a:t>
            </a:r>
            <a:r>
              <a:rPr lang="en-US" sz="2800" dirty="0" smtClean="0"/>
              <a:t>.</a:t>
            </a:r>
          </a:p>
          <a:p>
            <a:pPr algn="just"/>
            <a:endParaRPr lang="en-US" sz="2800" dirty="0"/>
          </a:p>
          <a:p>
            <a:pPr algn="just"/>
            <a:r>
              <a:rPr lang="en-US" sz="2800" b="1" dirty="0"/>
              <a:t>Thus</a:t>
            </a:r>
            <a:r>
              <a:rPr lang="en-US" sz="2800" dirty="0"/>
              <a:t>, While inefficient and dishonest Businessman and traders will adversely affect the business activities and the market is limited.</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14</TotalTime>
  <Words>614</Words>
  <Application>Microsoft Office PowerPoint</Application>
  <PresentationFormat>On-screen Show (4:3)</PresentationFormat>
  <Paragraphs>83</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Equity</vt:lpstr>
      <vt:lpstr>Factors Affecting Market Segmentation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Factors Affecting Market Segmentation </dc:title>
  <dc:creator>Ashutosh</dc:creator>
  <cp:lastModifiedBy>Ashutosh</cp:lastModifiedBy>
  <cp:revision>5</cp:revision>
  <dcterms:created xsi:type="dcterms:W3CDTF">2020-04-24T07:32:40Z</dcterms:created>
  <dcterms:modified xsi:type="dcterms:W3CDTF">2020-04-25T10:46:15Z</dcterms:modified>
</cp:coreProperties>
</file>