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ADB7C91A-1FF9-48B1-A2C0-44F49AFB39CE}" type="datetimeFigureOut">
              <a:rPr lang="en-US" smtClean="0"/>
              <a:pPr/>
              <a:t>5/8/2020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CC989888-C509-4F38-AE87-C4D5BD1B0F96}"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DB7C91A-1FF9-48B1-A2C0-44F49AFB39CE}" type="datetimeFigureOut">
              <a:rPr lang="en-US" smtClean="0"/>
              <a:pPr/>
              <a:t>5/8/2020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C989888-C509-4F38-AE87-C4D5BD1B0F96}"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DB7C91A-1FF9-48B1-A2C0-44F49AFB39CE}" type="datetimeFigureOut">
              <a:rPr lang="en-US" smtClean="0"/>
              <a:pPr/>
              <a:t>5/8/2020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C989888-C509-4F38-AE87-C4D5BD1B0F96}"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ADB7C91A-1FF9-48B1-A2C0-44F49AFB39CE}" type="datetimeFigureOut">
              <a:rPr lang="en-US" smtClean="0"/>
              <a:pPr/>
              <a:t>5/8/2020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C989888-C509-4F38-AE87-C4D5BD1B0F96}"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ADB7C91A-1FF9-48B1-A2C0-44F49AFB39CE}" type="datetimeFigureOut">
              <a:rPr lang="en-US" smtClean="0"/>
              <a:pPr/>
              <a:t>5/8/2020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CC989888-C509-4F38-AE87-C4D5BD1B0F96}"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ADB7C91A-1FF9-48B1-A2C0-44F49AFB39CE}" type="datetimeFigureOut">
              <a:rPr lang="en-US" smtClean="0"/>
              <a:pPr/>
              <a:t>5/8/2020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C989888-C509-4F38-AE87-C4D5BD1B0F96}"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ADB7C91A-1FF9-48B1-A2C0-44F49AFB39CE}" type="datetimeFigureOut">
              <a:rPr lang="en-US" smtClean="0"/>
              <a:pPr/>
              <a:t>5/8/2020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C989888-C509-4F38-AE87-C4D5BD1B0F96}"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ADB7C91A-1FF9-48B1-A2C0-44F49AFB39CE}" type="datetimeFigureOut">
              <a:rPr lang="en-US" smtClean="0"/>
              <a:pPr/>
              <a:t>5/8/2020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C989888-C509-4F38-AE87-C4D5BD1B0F96}"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DB7C91A-1FF9-48B1-A2C0-44F49AFB39CE}" type="datetimeFigureOut">
              <a:rPr lang="en-US" smtClean="0"/>
              <a:pPr/>
              <a:t>5/8/2020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C989888-C509-4F38-AE87-C4D5BD1B0F96}"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ADB7C91A-1FF9-48B1-A2C0-44F49AFB39CE}" type="datetimeFigureOut">
              <a:rPr lang="en-US" smtClean="0"/>
              <a:pPr/>
              <a:t>5/8/2020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C989888-C509-4F38-AE87-C4D5BD1B0F96}"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ADB7C91A-1FF9-48B1-A2C0-44F49AFB39CE}" type="datetimeFigureOut">
              <a:rPr lang="en-US" smtClean="0"/>
              <a:pPr/>
              <a:t>5/8/2020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CC989888-C509-4F38-AE87-C4D5BD1B0F96}"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ADB7C91A-1FF9-48B1-A2C0-44F49AFB39CE}" type="datetimeFigureOut">
              <a:rPr lang="en-US" smtClean="0"/>
              <a:pPr/>
              <a:t>5/8/2020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CC989888-C509-4F38-AE87-C4D5BD1B0F96}"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400" y="3886200"/>
            <a:ext cx="7620000" cy="2590800"/>
          </a:xfrm>
        </p:spPr>
        <p:txBody>
          <a:bodyPr>
            <a:normAutofit fontScale="77500" lnSpcReduction="20000"/>
          </a:bodyPr>
          <a:lstStyle/>
          <a:p>
            <a:pPr algn="l"/>
            <a:endParaRPr lang="en-US" b="1" dirty="0" smtClean="0"/>
          </a:p>
          <a:p>
            <a:pPr algn="l"/>
            <a:endParaRPr lang="en-US" b="1" dirty="0" smtClean="0"/>
          </a:p>
          <a:p>
            <a:pPr algn="l"/>
            <a:endParaRPr lang="en-US" b="1" dirty="0" smtClean="0"/>
          </a:p>
          <a:p>
            <a:pPr algn="l"/>
            <a:endParaRPr lang="en-US" b="1" dirty="0" smtClean="0"/>
          </a:p>
          <a:p>
            <a:pPr algn="l"/>
            <a:r>
              <a:rPr lang="en-US" b="1" dirty="0" smtClean="0"/>
              <a:t>Prof(Dr)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a:xfrm>
            <a:off x="685800" y="1676401"/>
            <a:ext cx="7772400" cy="1924050"/>
          </a:xfrm>
        </p:spPr>
        <p:txBody>
          <a:bodyPr>
            <a:normAutofit fontScale="90000"/>
          </a:bodyPr>
          <a:lstStyle/>
          <a:p>
            <a:r>
              <a:rPr lang="en-US" b="1" dirty="0"/>
              <a:t>Degrees of Rural Market Segmentation</a:t>
            </a:r>
            <a:br>
              <a:rPr lang="en-US" b="1" dirty="0"/>
            </a:b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5632311"/>
          </a:xfrm>
          <a:prstGeom prst="rect">
            <a:avLst/>
          </a:prstGeom>
        </p:spPr>
        <p:txBody>
          <a:bodyPr wrap="square">
            <a:spAutoFit/>
          </a:bodyPr>
          <a:lstStyle/>
          <a:p>
            <a:pPr algn="just" fontAlgn="base"/>
            <a:r>
              <a:rPr lang="en-US" sz="3600" b="1" dirty="0"/>
              <a:t>4. Micro Marketing</a:t>
            </a:r>
            <a:r>
              <a:rPr lang="en-US" sz="3600" b="1" dirty="0" smtClean="0"/>
              <a:t>:</a:t>
            </a:r>
          </a:p>
          <a:p>
            <a:pPr algn="just" fontAlgn="base"/>
            <a:endParaRPr lang="en-US" sz="3600" b="1" dirty="0"/>
          </a:p>
          <a:p>
            <a:pPr algn="just" fontAlgn="base"/>
            <a:r>
              <a:rPr lang="en-US" sz="3600" dirty="0"/>
              <a:t>Micro marketing refers to the tailoring of products and programmes to satisfy a particular taste or need. Micro marketing occurs when target market is further bifurcated and the needs of the smaller customer groups are addressed on a local basis. Some specific models/styles, features products are made available at selected places on a local basis</a:t>
            </a:r>
            <a:r>
              <a:rPr lang="en-US" sz="3600" dirty="0" smtClean="0"/>
              <a:t>.</a:t>
            </a:r>
            <a:endParaRPr lang="en-US" sz="36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534400" cy="6001643"/>
          </a:xfrm>
          <a:prstGeom prst="rect">
            <a:avLst/>
          </a:prstGeom>
        </p:spPr>
        <p:txBody>
          <a:bodyPr wrap="square">
            <a:spAutoFit/>
          </a:bodyPr>
          <a:lstStyle/>
          <a:p>
            <a:pPr algn="just" fontAlgn="base"/>
            <a:r>
              <a:rPr lang="en-US" sz="4800" dirty="0" smtClean="0"/>
              <a:t> One of the examples of micro marketing is </a:t>
            </a:r>
            <a:r>
              <a:rPr lang="en-US" sz="4800" dirty="0" err="1" smtClean="0"/>
              <a:t>Dabur’s</a:t>
            </a:r>
            <a:r>
              <a:rPr lang="en-US" sz="4800" dirty="0" smtClean="0"/>
              <a:t> </a:t>
            </a:r>
            <a:r>
              <a:rPr lang="en-US" sz="4800" dirty="0" err="1" smtClean="0"/>
              <a:t>Anmol</a:t>
            </a:r>
            <a:r>
              <a:rPr lang="en-US" sz="4800" dirty="0" smtClean="0"/>
              <a:t> Hair Oil, a mustard </a:t>
            </a:r>
            <a:r>
              <a:rPr lang="en-US" sz="4800" dirty="0" err="1" smtClean="0"/>
              <a:t>amla</a:t>
            </a:r>
            <a:r>
              <a:rPr lang="en-US" sz="4800" dirty="0" smtClean="0"/>
              <a:t> bases oil launched for northern Indian markets at INR 10 for a 50-ml pack, targeted at rural consumers using loose mustard oil. It includes local marketing and individual marketing.</a:t>
            </a:r>
            <a:endParaRPr lang="en-US" sz="48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457200"/>
            <a:ext cx="8382000" cy="4832092"/>
          </a:xfrm>
          <a:prstGeom prst="rect">
            <a:avLst/>
          </a:prstGeom>
        </p:spPr>
        <p:txBody>
          <a:bodyPr wrap="square">
            <a:spAutoFit/>
          </a:bodyPr>
          <a:lstStyle/>
          <a:p>
            <a:pPr algn="just" fontAlgn="base"/>
            <a:r>
              <a:rPr lang="en-US" sz="2800" b="1" dirty="0"/>
              <a:t>(a) Local Marketing</a:t>
            </a:r>
            <a:r>
              <a:rPr lang="en-US" sz="2800" b="1" dirty="0" smtClean="0"/>
              <a:t>:</a:t>
            </a:r>
          </a:p>
          <a:p>
            <a:pPr algn="just" fontAlgn="base"/>
            <a:endParaRPr lang="en-US" sz="2800" dirty="0"/>
          </a:p>
          <a:p>
            <a:pPr algn="just" fontAlgn="base"/>
            <a:r>
              <a:rPr lang="en-US" sz="2800" dirty="0"/>
              <a:t>Local marketing involves designing brands and promotions to suit the needs and wants of local customer group on a geographical basis. As rural people do not have much exposure, local marketing has relevance in many cases. It helps in effective marketing in the face of differences in demographics and the lifestyles of communities in different regions. Regional and local brands are very good at local marketing since they operate in a limited geography, which helps them to develop a good understanding of local consumers and their specific needs</a:t>
            </a:r>
            <a:r>
              <a:rPr lang="en-US" sz="2800" dirty="0" smtClean="0"/>
              <a:t>.</a:t>
            </a:r>
            <a:endParaRPr lang="en-US" sz="28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534400" cy="6186309"/>
          </a:xfrm>
          <a:prstGeom prst="rect">
            <a:avLst/>
          </a:prstGeom>
        </p:spPr>
        <p:txBody>
          <a:bodyPr wrap="square">
            <a:spAutoFit/>
          </a:bodyPr>
          <a:lstStyle/>
          <a:p>
            <a:pPr algn="just" fontAlgn="base"/>
            <a:r>
              <a:rPr lang="en-US" sz="3600" b="1" dirty="0" smtClean="0"/>
              <a:t>(b) Individual Marketing:</a:t>
            </a:r>
            <a:endParaRPr lang="en-US" sz="3600" dirty="0" smtClean="0"/>
          </a:p>
          <a:p>
            <a:pPr algn="just" fontAlgn="base"/>
            <a:r>
              <a:rPr lang="en-US" sz="3600" dirty="0" smtClean="0"/>
              <a:t>Individual marketing is customized marketing or one to one marketing. The focus of rural marketer is further shifting from local basis to Individual customer basis. With the advancement in manufacturing because of breakthrough in information technology for example, use of computer-aided design and computer aided manufacturing, it has now become possible to manufacture a product as per the individual customer needs or of a buying organization.</a:t>
            </a:r>
            <a:endParaRPr lang="en-US" sz="36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0"/>
            <a:ext cx="8458200" cy="5509200"/>
          </a:xfrm>
          <a:prstGeom prst="rect">
            <a:avLst/>
          </a:prstGeom>
        </p:spPr>
        <p:txBody>
          <a:bodyPr wrap="square">
            <a:spAutoFit/>
          </a:bodyPr>
          <a:lstStyle/>
          <a:p>
            <a:pPr algn="just" fontAlgn="base"/>
            <a:r>
              <a:rPr lang="en-US" sz="3200" b="1" dirty="0"/>
              <a:t>5. Target Marketing:</a:t>
            </a:r>
          </a:p>
          <a:p>
            <a:pPr algn="just" fontAlgn="base"/>
            <a:r>
              <a:rPr lang="en-US" sz="3200" dirty="0"/>
              <a:t>The modern marketing concept starts with the definition of target markets. The target marketing has its roots in the marketing age. Target marketing helps the marketer to correctly identify the markets-the group of customers for whom the product is designed. There are two approaches that can be followed despite the fact that different customers have different needs.</a:t>
            </a:r>
          </a:p>
          <a:p>
            <a:pPr algn="just" fontAlgn="base"/>
            <a:r>
              <a:rPr lang="en-US" sz="3200" dirty="0"/>
              <a:t>First is to treat the target market as a single unit-one aggregate market and draft one marketing mix for them. This is known as </a:t>
            </a:r>
            <a:r>
              <a:rPr lang="en-US" sz="3200" dirty="0" err="1"/>
              <a:t>shortgun</a:t>
            </a:r>
            <a:r>
              <a:rPr lang="en-US" sz="3200" dirty="0"/>
              <a:t> approach.</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1"/>
            <a:ext cx="8534400" cy="5509200"/>
          </a:xfrm>
          <a:prstGeom prst="rect">
            <a:avLst/>
          </a:prstGeom>
        </p:spPr>
        <p:txBody>
          <a:bodyPr wrap="square">
            <a:spAutoFit/>
          </a:bodyPr>
          <a:lstStyle/>
          <a:p>
            <a:pPr algn="just"/>
            <a:endParaRPr lang="en-US" sz="3200" dirty="0" smtClean="0"/>
          </a:p>
          <a:p>
            <a:pPr algn="just"/>
            <a:endParaRPr lang="en-US" sz="3200" dirty="0" smtClean="0"/>
          </a:p>
          <a:p>
            <a:pPr algn="just"/>
            <a:endParaRPr lang="en-US" sz="3200" smtClean="0"/>
          </a:p>
          <a:p>
            <a:pPr algn="just"/>
            <a:r>
              <a:rPr lang="en-US" sz="3200" smtClean="0"/>
              <a:t>Second</a:t>
            </a:r>
            <a:r>
              <a:rPr lang="en-US" sz="3200" dirty="0"/>
              <a:t>, total market is viewed as consisting of small segments and the consumer differenced necessitates different marketing mixes for each of them. Based on the capabilities of a company, the selection of each segment take place. This is known as Riffle approach. Thus, there might be no market segmentation or complete market segmentation depending upon </a:t>
            </a:r>
            <a:r>
              <a:rPr lang="en-US" sz="3200" dirty="0" err="1"/>
              <a:t>shortgun</a:t>
            </a:r>
            <a:r>
              <a:rPr lang="en-US" sz="3200" dirty="0"/>
              <a:t> approach or riffle approach.</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6001643"/>
          </a:xfrm>
          <a:prstGeom prst="rect">
            <a:avLst/>
          </a:prstGeom>
        </p:spPr>
        <p:txBody>
          <a:bodyPr wrap="square">
            <a:spAutoFit/>
          </a:bodyPr>
          <a:lstStyle/>
          <a:p>
            <a:pPr fontAlgn="base"/>
            <a:r>
              <a:rPr lang="en-US" sz="4800" dirty="0"/>
              <a:t>The marketer adopts several approaches to segmenting a rural market</a:t>
            </a:r>
            <a:r>
              <a:rPr lang="en-US" sz="4800" dirty="0" smtClean="0"/>
              <a:t>.</a:t>
            </a:r>
          </a:p>
          <a:p>
            <a:pPr fontAlgn="base"/>
            <a:endParaRPr lang="en-US" sz="4800" dirty="0"/>
          </a:p>
          <a:p>
            <a:pPr fontAlgn="base"/>
            <a:r>
              <a:rPr lang="en-US" sz="4800" b="1" dirty="0"/>
              <a:t>These approaches are also known as degrees of rural market segmentation which are as follows:</a:t>
            </a:r>
            <a:endParaRPr lang="en-US" sz="48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0"/>
            <a:ext cx="8305800" cy="5632311"/>
          </a:xfrm>
          <a:prstGeom prst="rect">
            <a:avLst/>
          </a:prstGeom>
        </p:spPr>
        <p:txBody>
          <a:bodyPr wrap="square">
            <a:spAutoFit/>
          </a:bodyPr>
          <a:lstStyle/>
          <a:p>
            <a:pPr algn="just" fontAlgn="base"/>
            <a:r>
              <a:rPr lang="en-US" sz="4000" b="1" dirty="0"/>
              <a:t>1. Mass Marketing:</a:t>
            </a:r>
          </a:p>
          <a:p>
            <a:pPr algn="just" fontAlgn="base"/>
            <a:r>
              <a:rPr lang="en-US" sz="4000" dirty="0"/>
              <a:t>Mass marketing is a philosophy which offers the same product and applies the same marketing mix to all consumers assuming that there is no significant difference among consumers in terms of needs and wants. Initially, a majority of companies that entered the rural market, related it an extension of the urban market</a:t>
            </a:r>
            <a:r>
              <a:rPr lang="en-US" sz="4000" dirty="0" smtClean="0"/>
              <a:t>.</a:t>
            </a:r>
            <a:endParaRPr lang="en-US" sz="40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382000" cy="5016758"/>
          </a:xfrm>
          <a:prstGeom prst="rect">
            <a:avLst/>
          </a:prstGeom>
        </p:spPr>
        <p:txBody>
          <a:bodyPr wrap="square">
            <a:spAutoFit/>
          </a:bodyPr>
          <a:lstStyle/>
          <a:p>
            <a:pPr algn="just" fontAlgn="base"/>
            <a:r>
              <a:rPr lang="en-US" sz="4000" dirty="0" smtClean="0"/>
              <a:t>They followed the </a:t>
            </a:r>
            <a:r>
              <a:rPr lang="en-US" sz="4000" dirty="0" err="1" smtClean="0"/>
              <a:t>trickly</a:t>
            </a:r>
            <a:r>
              <a:rPr lang="en-US" sz="4000" dirty="0" smtClean="0"/>
              <a:t> down theory and tried to sell urban products in rural markets. They have used the mass marketing approach in rural markets, not attempting any segmentation of consumers and treating all consumers as the same. This is the first step of marketing where marketers do not have much knowledge of the market.</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600"/>
            <a:ext cx="8534400" cy="6186309"/>
          </a:xfrm>
          <a:prstGeom prst="rect">
            <a:avLst/>
          </a:prstGeom>
        </p:spPr>
        <p:txBody>
          <a:bodyPr wrap="square">
            <a:spAutoFit/>
          </a:bodyPr>
          <a:lstStyle/>
          <a:p>
            <a:pPr fontAlgn="base"/>
            <a:endParaRPr lang="en-US" sz="3600" dirty="0" smtClean="0"/>
          </a:p>
          <a:p>
            <a:pPr fontAlgn="base"/>
            <a:r>
              <a:rPr lang="en-US" sz="3600" dirty="0" smtClean="0"/>
              <a:t>For Example – Colgate, Palmolive successfully marketed the same Colgate toothpaste to all consumers in urban and rural markets till recently. However, the rural markets started to evolve and consumers become more demanding, Colgate introduced </a:t>
            </a:r>
            <a:r>
              <a:rPr lang="en-US" sz="3600" dirty="0" err="1" smtClean="0"/>
              <a:t>Cibaca</a:t>
            </a:r>
            <a:r>
              <a:rPr lang="en-US" sz="3600" dirty="0" smtClean="0"/>
              <a:t>.</a:t>
            </a:r>
          </a:p>
          <a:p>
            <a:pPr fontAlgn="base"/>
            <a:endParaRPr lang="en-US" sz="3600" dirty="0" smtClean="0"/>
          </a:p>
          <a:p>
            <a:pPr fontAlgn="base"/>
            <a:r>
              <a:rPr lang="en-US" sz="3600" dirty="0" smtClean="0"/>
              <a:t>In this approach company feels that no segmentation is necessary. This is undifferentiated marketing strategy.</a:t>
            </a:r>
            <a:endParaRPr lang="en-US" sz="36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600"/>
            <a:ext cx="8534400" cy="5632311"/>
          </a:xfrm>
          <a:prstGeom prst="rect">
            <a:avLst/>
          </a:prstGeom>
        </p:spPr>
        <p:txBody>
          <a:bodyPr wrap="square">
            <a:spAutoFit/>
          </a:bodyPr>
          <a:lstStyle/>
          <a:p>
            <a:pPr algn="just" fontAlgn="base"/>
            <a:r>
              <a:rPr lang="en-US" sz="4000" b="1" dirty="0"/>
              <a:t>2. Segment Marketing</a:t>
            </a:r>
            <a:r>
              <a:rPr lang="en-US" sz="4000" b="1" dirty="0" smtClean="0"/>
              <a:t>:</a:t>
            </a:r>
          </a:p>
          <a:p>
            <a:pPr algn="just" fontAlgn="base"/>
            <a:endParaRPr lang="en-US" sz="4000" b="1" dirty="0"/>
          </a:p>
          <a:p>
            <a:pPr algn="just" fontAlgn="base"/>
            <a:r>
              <a:rPr lang="en-US" sz="4000" dirty="0"/>
              <a:t>Segment marketing is still in its early stages in rural markets. It is only in recent years that marketers have realized the potential of different consumers segments that are substantial enough to target and have designed and launched low priced, innovative products for rural markets</a:t>
            </a:r>
            <a:r>
              <a:rPr lang="en-US" sz="4000" dirty="0" smtClean="0"/>
              <a:t>.</a:t>
            </a:r>
            <a:endParaRPr lang="en-US" sz="40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1"/>
            <a:ext cx="8382000" cy="5632311"/>
          </a:xfrm>
          <a:prstGeom prst="rect">
            <a:avLst/>
          </a:prstGeom>
        </p:spPr>
        <p:txBody>
          <a:bodyPr wrap="square">
            <a:spAutoFit/>
          </a:bodyPr>
          <a:lstStyle/>
          <a:p>
            <a:pPr algn="just" fontAlgn="base"/>
            <a:r>
              <a:rPr lang="en-US" sz="3600" dirty="0" smtClean="0"/>
              <a:t>Hindustan Unilever uses two different approaches to market its two different brands – </a:t>
            </a:r>
            <a:r>
              <a:rPr lang="en-US" sz="3600" dirty="0" err="1" smtClean="0"/>
              <a:t>Hamam</a:t>
            </a:r>
            <a:r>
              <a:rPr lang="en-US" sz="3600" dirty="0" smtClean="0"/>
              <a:t> and Lifebuoy.</a:t>
            </a:r>
          </a:p>
          <a:p>
            <a:pPr algn="just" fontAlgn="base"/>
            <a:r>
              <a:rPr lang="en-US" sz="3600" dirty="0" smtClean="0"/>
              <a:t> On the one hand it tries to reach the whole market in one go by using the mass marketing approach for its brand </a:t>
            </a:r>
            <a:r>
              <a:rPr lang="en-US" sz="3600" dirty="0" err="1" smtClean="0"/>
              <a:t>Hamam</a:t>
            </a:r>
            <a:r>
              <a:rPr lang="en-US" sz="3600" dirty="0" smtClean="0"/>
              <a:t>. On the other, it has introduced four variants of its brand Lifebuoy – Active Red, Active Orange, Plus and Gold – to reach four different segments of the Indian market.</a:t>
            </a:r>
            <a:endParaRPr lang="en-US" sz="36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534400" cy="5632311"/>
          </a:xfrm>
          <a:prstGeom prst="rect">
            <a:avLst/>
          </a:prstGeom>
        </p:spPr>
        <p:txBody>
          <a:bodyPr wrap="square">
            <a:spAutoFit/>
          </a:bodyPr>
          <a:lstStyle/>
          <a:p>
            <a:pPr algn="just" fontAlgn="base"/>
            <a:r>
              <a:rPr lang="en-US" sz="4000" b="1" dirty="0"/>
              <a:t>3. Niche Marketing:</a:t>
            </a:r>
          </a:p>
          <a:p>
            <a:pPr algn="just" fontAlgn="base"/>
            <a:r>
              <a:rPr lang="en-US" sz="4000" dirty="0"/>
              <a:t>A Niche is a very small group with a distinctive set of traits who seek a special combination of benefits. Niche is a narrowly defined group of customers that have a distinct and complex set of needs. In cycle industry, there might be segments like cycle for regular users, sports, racing, kids, girls etc</a:t>
            </a:r>
            <a:r>
              <a:rPr lang="en-US" sz="4000" dirty="0" smtClean="0"/>
              <a:t>.</a:t>
            </a:r>
            <a:endParaRPr lang="en-US" sz="40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534400" cy="6186309"/>
          </a:xfrm>
          <a:prstGeom prst="rect">
            <a:avLst/>
          </a:prstGeom>
        </p:spPr>
        <p:txBody>
          <a:bodyPr wrap="square">
            <a:spAutoFit/>
          </a:bodyPr>
          <a:lstStyle/>
          <a:p>
            <a:pPr algn="just" fontAlgn="base"/>
            <a:r>
              <a:rPr lang="en-US" sz="4400" dirty="0" smtClean="0"/>
              <a:t>Niche is created when cycle is required for physique club, physically handicapped with left and right hand working etc. In the niches, there are few or no competitors and the product might command a premium price. Niche marketing identified special sub groups within larger segments and offer different products and services.</a:t>
            </a:r>
            <a:endParaRPr lang="en-US" sz="44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12</TotalTime>
  <Words>754</Words>
  <Application>Microsoft Office PowerPoint</Application>
  <PresentationFormat>On-screen Show (4:3)</PresentationFormat>
  <Paragraphs>84</Paragraphs>
  <Slides>15</Slides>
  <Notes>0</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Equity</vt:lpstr>
      <vt:lpstr>Degrees of Rural Market Segmentation </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Degrees of Rural Market Segmentation </dc:title>
  <dc:creator>Ashutosh</dc:creator>
  <cp:lastModifiedBy>Ashutosh</cp:lastModifiedBy>
  <cp:revision>5</cp:revision>
  <dcterms:created xsi:type="dcterms:W3CDTF">2020-05-03T09:43:40Z</dcterms:created>
  <dcterms:modified xsi:type="dcterms:W3CDTF">2020-05-08T07:14:22Z</dcterms:modified>
</cp:coreProperties>
</file>