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EB26276-C196-4BB6-8EBF-7273B4B835F2}"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C3BFBEA-2ED6-481F-89FD-0DA6B0673D2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B26276-C196-4BB6-8EBF-7273B4B835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BFBEA-2ED6-481F-89FD-0DA6B0673D2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B26276-C196-4BB6-8EBF-7273B4B835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BFBEA-2ED6-481F-89FD-0DA6B0673D2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EB26276-C196-4BB6-8EBF-7273B4B835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BFBEA-2ED6-481F-89FD-0DA6B0673D2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EB26276-C196-4BB6-8EBF-7273B4B835F2}"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C3BFBEA-2ED6-481F-89FD-0DA6B0673D2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EB26276-C196-4BB6-8EBF-7273B4B835F2}"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BFBEA-2ED6-481F-89FD-0DA6B0673D2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EB26276-C196-4BB6-8EBF-7273B4B835F2}"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3BFBEA-2ED6-481F-89FD-0DA6B0673D2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EB26276-C196-4BB6-8EBF-7273B4B835F2}"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3BFBEA-2ED6-481F-89FD-0DA6B0673D2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B26276-C196-4BB6-8EBF-7273B4B835F2}"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3BFBEA-2ED6-481F-89FD-0DA6B0673D2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B26276-C196-4BB6-8EBF-7273B4B835F2}"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BFBEA-2ED6-481F-89FD-0DA6B0673D2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B26276-C196-4BB6-8EBF-7273B4B835F2}"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C3BFBEA-2ED6-481F-89FD-0DA6B0673D2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EB26276-C196-4BB6-8EBF-7273B4B835F2}"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C3BFBEA-2ED6-481F-89FD-0DA6B0673D2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googlesir.com/strategies-for-building-maximum-customer-satisfaction/"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googlesir.com/product-orientation-and-consumer-orientation-marketi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cleartax.in/s/ration-card"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gktoday.in/gk/rural-periodical-markets-and-pram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371601"/>
            <a:ext cx="7772400" cy="1523999"/>
          </a:xfrm>
        </p:spPr>
        <p:txBody>
          <a:bodyPr/>
          <a:lstStyle/>
          <a:p>
            <a:r>
              <a:rPr lang="en-US" dirty="0" smtClean="0"/>
              <a:t>Types of Retailer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1"/>
            <a:ext cx="8458200" cy="6001643"/>
          </a:xfrm>
          <a:prstGeom prst="rect">
            <a:avLst/>
          </a:prstGeom>
        </p:spPr>
        <p:txBody>
          <a:bodyPr wrap="square">
            <a:spAutoFit/>
          </a:bodyPr>
          <a:lstStyle/>
          <a:p>
            <a:r>
              <a:rPr lang="en-US" sz="3200" dirty="0"/>
              <a:t>7. Specialty </a:t>
            </a:r>
            <a:r>
              <a:rPr lang="en-US" sz="3200" dirty="0" smtClean="0"/>
              <a:t>Shops</a:t>
            </a:r>
          </a:p>
          <a:p>
            <a:endParaRPr lang="en-US" sz="3200" dirty="0"/>
          </a:p>
          <a:p>
            <a:r>
              <a:rPr lang="en-US" sz="3200" dirty="0"/>
              <a:t>Such retailers deal only in one line of goods. They specialize in their line. They maintain a full variety of their line</a:t>
            </a:r>
            <a:r>
              <a:rPr lang="en-US" sz="3200" dirty="0" smtClean="0"/>
              <a:t>.</a:t>
            </a:r>
          </a:p>
          <a:p>
            <a:endParaRPr lang="en-US" sz="3200" dirty="0"/>
          </a:p>
          <a:p>
            <a:r>
              <a:rPr lang="en-US" sz="3200" dirty="0"/>
              <a:t>Such retailers get their supplies directly from manufacturers or from authorized distributors</a:t>
            </a:r>
            <a:r>
              <a:rPr lang="en-US" sz="3200" dirty="0" smtClean="0"/>
              <a:t>.</a:t>
            </a:r>
          </a:p>
          <a:p>
            <a:endParaRPr lang="en-US" sz="3200" dirty="0"/>
          </a:p>
          <a:p>
            <a:r>
              <a:rPr lang="en-US" sz="3200" dirty="0"/>
              <a:t>Examples of specialty shops maybe – </a:t>
            </a:r>
            <a:r>
              <a:rPr lang="en-US" sz="3200" i="1" dirty="0"/>
              <a:t>shops for books, toys, medicines, wooden furniture, readymade garments, leather goods,</a:t>
            </a:r>
            <a:r>
              <a:rPr lang="en-US" sz="3200" dirty="0"/>
              <a:t> etc.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832092"/>
          </a:xfrm>
          <a:prstGeom prst="rect">
            <a:avLst/>
          </a:prstGeom>
        </p:spPr>
        <p:txBody>
          <a:bodyPr wrap="square">
            <a:spAutoFit/>
          </a:bodyPr>
          <a:lstStyle/>
          <a:p>
            <a:r>
              <a:rPr lang="en-US" sz="4400" dirty="0"/>
              <a:t>8. General </a:t>
            </a:r>
            <a:r>
              <a:rPr lang="en-US" sz="4400" dirty="0" smtClean="0"/>
              <a:t>Shops</a:t>
            </a:r>
          </a:p>
          <a:p>
            <a:endParaRPr lang="en-US" sz="4400" dirty="0"/>
          </a:p>
          <a:p>
            <a:r>
              <a:rPr lang="en-US" sz="4400" dirty="0"/>
              <a:t>These are opened in a particular locality and deal in all the items of daily use. They Sell almost all the products which are generally used by the consumers living in their locality.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632311"/>
          </a:xfrm>
          <a:prstGeom prst="rect">
            <a:avLst/>
          </a:prstGeom>
        </p:spPr>
        <p:txBody>
          <a:bodyPr wrap="square">
            <a:spAutoFit/>
          </a:bodyPr>
          <a:lstStyle/>
          <a:p>
            <a:r>
              <a:rPr lang="en-US" sz="4000" dirty="0"/>
              <a:t>They provide personal services to their consumers and try to </a:t>
            </a:r>
            <a:r>
              <a:rPr lang="en-US" sz="4000" dirty="0">
                <a:hlinkClick r:id="rId2"/>
              </a:rPr>
              <a:t>provide maximum satisfaction</a:t>
            </a:r>
            <a:r>
              <a:rPr lang="en-US" sz="4000" dirty="0"/>
              <a:t> to them</a:t>
            </a:r>
            <a:r>
              <a:rPr lang="en-US" sz="4000" dirty="0" smtClean="0"/>
              <a:t>.</a:t>
            </a:r>
          </a:p>
          <a:p>
            <a:endParaRPr lang="en-US" sz="4000" dirty="0"/>
          </a:p>
          <a:p>
            <a:r>
              <a:rPr lang="en-US" sz="4000" dirty="0"/>
              <a:t>These retailers generally provide the facility of home delivery</a:t>
            </a:r>
            <a:r>
              <a:rPr lang="en-US" sz="4000" dirty="0" smtClean="0"/>
              <a:t>.</a:t>
            </a:r>
          </a:p>
          <a:p>
            <a:endParaRPr lang="en-US" sz="4000" dirty="0"/>
          </a:p>
          <a:p>
            <a:r>
              <a:rPr lang="en-US" sz="4000" dirty="0"/>
              <a:t>These retailers generally sell On credit basis for a week or a fortnight or a month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632311"/>
          </a:xfrm>
          <a:prstGeom prst="rect">
            <a:avLst/>
          </a:prstGeom>
        </p:spPr>
        <p:txBody>
          <a:bodyPr wrap="square">
            <a:spAutoFit/>
          </a:bodyPr>
          <a:lstStyle/>
          <a:p>
            <a:r>
              <a:rPr lang="en-US" sz="6000" dirty="0"/>
              <a:t>9. Automatic Vending </a:t>
            </a:r>
            <a:r>
              <a:rPr lang="en-US" sz="6000" dirty="0" smtClean="0"/>
              <a:t>Machine</a:t>
            </a:r>
          </a:p>
          <a:p>
            <a:endParaRPr lang="en-US" sz="6000" dirty="0"/>
          </a:p>
          <a:p>
            <a:r>
              <a:rPr lang="en-US" sz="6000" dirty="0"/>
              <a:t>Automatic vending machines are a recent development in retail trade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124754"/>
          </a:xfrm>
          <a:prstGeom prst="rect">
            <a:avLst/>
          </a:prstGeom>
        </p:spPr>
        <p:txBody>
          <a:bodyPr wrap="square">
            <a:spAutoFit/>
          </a:bodyPr>
          <a:lstStyle/>
          <a:p>
            <a:r>
              <a:rPr lang="en-US" sz="2800" dirty="0"/>
              <a:t>These machines have assumed importance in recent years, particularly in very big cities. A particular product is stored in a machine</a:t>
            </a:r>
            <a:r>
              <a:rPr lang="en-US" sz="2800" dirty="0" smtClean="0"/>
              <a:t>.</a:t>
            </a:r>
          </a:p>
          <a:p>
            <a:endParaRPr lang="en-US" sz="2800" dirty="0"/>
          </a:p>
          <a:p>
            <a:r>
              <a:rPr lang="en-US" sz="2800" dirty="0"/>
              <a:t>All the units stored in a machine are of uniform size, form, color, and packing. The consumer comes and puts certain coins in the space provided for this purpose. As soon as the consumer puts the coins, he gets the article</a:t>
            </a:r>
            <a:r>
              <a:rPr lang="en-US" sz="2800" dirty="0" smtClean="0"/>
              <a:t>.</a:t>
            </a:r>
          </a:p>
          <a:p>
            <a:endParaRPr lang="en-US" sz="2800" dirty="0"/>
          </a:p>
          <a:p>
            <a:r>
              <a:rPr lang="en-US" sz="2800" dirty="0"/>
              <a:t>These machines may sell products without any aid of any sales assistant</a:t>
            </a:r>
            <a:r>
              <a:rPr lang="en-US" sz="2800" dirty="0" smtClean="0"/>
              <a:t>.</a:t>
            </a:r>
          </a:p>
          <a:p>
            <a:endParaRPr lang="en-US" sz="2800" dirty="0"/>
          </a:p>
          <a:p>
            <a:r>
              <a:rPr lang="en-US" sz="2800" dirty="0"/>
              <a:t>The use and importance of these machines are yet to be developed in many countries.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016758"/>
          </a:xfrm>
          <a:prstGeom prst="rect">
            <a:avLst/>
          </a:prstGeom>
        </p:spPr>
        <p:txBody>
          <a:bodyPr wrap="square">
            <a:spAutoFit/>
          </a:bodyPr>
          <a:lstStyle/>
          <a:p>
            <a:r>
              <a:rPr lang="en-US" sz="4000" dirty="0"/>
              <a:t>10. Discount </a:t>
            </a:r>
            <a:r>
              <a:rPr lang="en-US" sz="4000" dirty="0" smtClean="0"/>
              <a:t>Houses</a:t>
            </a:r>
          </a:p>
          <a:p>
            <a:endParaRPr lang="en-US" sz="4000" dirty="0"/>
          </a:p>
          <a:p>
            <a:r>
              <a:rPr lang="en-US" sz="4000" dirty="0"/>
              <a:t>This form of retail trade organization has developed after the Second World War.</a:t>
            </a:r>
          </a:p>
          <a:p>
            <a:r>
              <a:rPr lang="en-US" sz="4000" dirty="0"/>
              <a:t>A discount house is a retail business unit which deals in durable goods of high value, like jewelry, household appliances, and utensils, etc.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r>
              <a:rPr lang="en-US" sz="2800" dirty="0"/>
              <a:t>Discount houses are generally operated on </a:t>
            </a:r>
            <a:r>
              <a:rPr lang="en-US" sz="2800" dirty="0">
                <a:hlinkClick r:id="rId2"/>
              </a:rPr>
              <a:t>minimum consumer services</a:t>
            </a:r>
            <a:r>
              <a:rPr lang="en-US" sz="2800" dirty="0" smtClean="0"/>
              <a:t>.</a:t>
            </a:r>
          </a:p>
          <a:p>
            <a:endParaRPr lang="en-US" sz="2800" dirty="0"/>
          </a:p>
          <a:p>
            <a:r>
              <a:rPr lang="en-US" sz="2800" dirty="0"/>
              <a:t>11. Syndicate </a:t>
            </a:r>
            <a:r>
              <a:rPr lang="en-US" sz="2800" dirty="0" smtClean="0"/>
              <a:t>Stores</a:t>
            </a:r>
          </a:p>
          <a:p>
            <a:endParaRPr lang="en-US" sz="2800" dirty="0"/>
          </a:p>
          <a:p>
            <a:r>
              <a:rPr lang="en-US" sz="2800" dirty="0"/>
              <a:t>A Syndicate store is a Chain shop or a Mail order house but respectively on a small scale</a:t>
            </a:r>
            <a:r>
              <a:rPr lang="en-US" sz="2800" dirty="0" smtClean="0"/>
              <a:t>.</a:t>
            </a:r>
          </a:p>
          <a:p>
            <a:endParaRPr lang="en-US" sz="2800" dirty="0"/>
          </a:p>
          <a:p>
            <a:r>
              <a:rPr lang="en-US" sz="2800" dirty="0"/>
              <a:t>Syndicate stores generally deal in a variety of goods sold at the goods sold at Syndicate stores would be their own brand</a:t>
            </a:r>
            <a:r>
              <a:rPr lang="en-US" sz="2800" dirty="0" smtClean="0"/>
              <a:t>.</a:t>
            </a:r>
          </a:p>
          <a:p>
            <a:endParaRPr lang="en-US" sz="2800" dirty="0"/>
          </a:p>
          <a:p>
            <a:r>
              <a:rPr lang="en-US" sz="2800" dirty="0"/>
              <a:t>These stores purchase and unbranded goods and sell these goods to the consumers under their own brand and trademark.</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001643"/>
          </a:xfrm>
          <a:prstGeom prst="rect">
            <a:avLst/>
          </a:prstGeom>
        </p:spPr>
        <p:txBody>
          <a:bodyPr wrap="square">
            <a:spAutoFit/>
          </a:bodyPr>
          <a:lstStyle/>
          <a:p>
            <a:r>
              <a:rPr lang="en-US" sz="3200" dirty="0"/>
              <a:t>12. Fair Price </a:t>
            </a:r>
            <a:r>
              <a:rPr lang="en-US" sz="3200" dirty="0" smtClean="0"/>
              <a:t>Shops</a:t>
            </a:r>
          </a:p>
          <a:p>
            <a:endParaRPr lang="en-US" sz="3200" dirty="0"/>
          </a:p>
          <a:p>
            <a:r>
              <a:rPr lang="en-US" sz="3200" dirty="0"/>
              <a:t>When the price of a particular product or the prices of some particular products increases unreasonably in the market, the government establishes her own shops to sell these goods to the public at a fair price.</a:t>
            </a:r>
          </a:p>
          <a:p>
            <a:r>
              <a:rPr lang="en-US" sz="3200" dirty="0"/>
              <a:t>These shops are known as fair price shops. Another object of establishing such shops is to distribute some particular goods in a particular class at cheap rates.</a:t>
            </a:r>
          </a:p>
          <a:p>
            <a:r>
              <a:rPr lang="en-US" sz="3200" dirty="0"/>
              <a:t>The goods are generally sold at these shops on the basis of </a:t>
            </a:r>
            <a:r>
              <a:rPr lang="en-US" sz="3200" dirty="0">
                <a:hlinkClick r:id="rId2"/>
              </a:rPr>
              <a:t>ration card</a:t>
            </a:r>
            <a:r>
              <a:rPr lang="en-US" sz="3200" dirty="0"/>
              <a:t>. The goods generally dealt in by these shops are – </a:t>
            </a:r>
            <a:r>
              <a:rPr lang="en-US" sz="3200" b="1" dirty="0"/>
              <a:t>Wheat, sugar, etc.</a:t>
            </a:r>
            <a:endParaRPr 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370975"/>
          </a:xfrm>
          <a:prstGeom prst="rect">
            <a:avLst/>
          </a:prstGeom>
        </p:spPr>
        <p:txBody>
          <a:bodyPr wrap="square">
            <a:spAutoFit/>
          </a:bodyPr>
          <a:lstStyle/>
          <a:p>
            <a:r>
              <a:rPr lang="en-US" sz="2400" dirty="0"/>
              <a:t>13. Large Scale Fixed </a:t>
            </a:r>
            <a:r>
              <a:rPr lang="en-US" sz="2400" dirty="0" smtClean="0"/>
              <a:t>Retailers</a:t>
            </a:r>
          </a:p>
          <a:p>
            <a:endParaRPr lang="en-US" sz="2400" dirty="0"/>
          </a:p>
          <a:p>
            <a:r>
              <a:rPr lang="en-US" sz="2400" dirty="0"/>
              <a:t>It is the time of large scale operations. The tendency of large scale business is becoming more and more popular in the field of production as well as in the field of distribution and marketing, 20th century has been marked with the development of many large scale retail organizations</a:t>
            </a:r>
            <a:r>
              <a:rPr lang="en-US" sz="2400" dirty="0" smtClean="0"/>
              <a:t>.</a:t>
            </a:r>
          </a:p>
          <a:p>
            <a:endParaRPr lang="en-US" sz="2400" dirty="0"/>
          </a:p>
          <a:p>
            <a:r>
              <a:rPr lang="en-US" sz="2400" b="1" dirty="0"/>
              <a:t>Before the 20th century</a:t>
            </a:r>
            <a:r>
              <a:rPr lang="en-US" sz="2400" dirty="0"/>
              <a:t>, it was believed that retailing cannot be organized on a large scale but the success of departmental stores, multiples shops, and the Super </a:t>
            </a:r>
            <a:r>
              <a:rPr lang="en-US" sz="2400" dirty="0" err="1"/>
              <a:t>Bazar</a:t>
            </a:r>
            <a:r>
              <a:rPr lang="en-US" sz="2400" dirty="0"/>
              <a:t>, etc. have proved that wrong. </a:t>
            </a:r>
            <a:r>
              <a:rPr lang="en-US" sz="2400" b="1" dirty="0"/>
              <a:t>In many developed countries</a:t>
            </a:r>
            <a:r>
              <a:rPr lang="en-US" sz="2400" dirty="0"/>
              <a:t>, more than 90% of retail business is being carried out by large scale retail business organization</a:t>
            </a:r>
            <a:r>
              <a:rPr lang="en-US" sz="2400" dirty="0" smtClean="0"/>
              <a:t>.</a:t>
            </a:r>
          </a:p>
          <a:p>
            <a:endParaRPr lang="en-US" sz="2400" dirty="0"/>
          </a:p>
          <a:p>
            <a:r>
              <a:rPr lang="en-US" sz="2400" dirty="0"/>
              <a:t>Large scale retail trading means the form of retail trading in which the retailer purchases goods from different manufacturers and wholesalers in large quantities and sells these goods to the final consumers in small quantities according to their needs and wants</a:t>
            </a:r>
            <a:r>
              <a:rPr lang="en-US" sz="2400" dirty="0" smtClean="0"/>
              <a:t>.</a:t>
            </a: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algn="just"/>
            <a:endParaRPr lang="en-US" sz="3200" dirty="0" smtClean="0"/>
          </a:p>
          <a:p>
            <a:pPr algn="just"/>
            <a:r>
              <a:rPr lang="en-US" sz="3200" b="1" dirty="0" smtClean="0"/>
              <a:t>Large scale retailers</a:t>
            </a:r>
            <a:r>
              <a:rPr lang="en-US" sz="3200" dirty="0" smtClean="0"/>
              <a:t> maintain a large variety of goods and deal in almost all the products of daily and regular use of consumers. Consumers can purchase almost all the good of their requirements from a single place</a:t>
            </a:r>
            <a:r>
              <a:rPr lang="en-US" sz="3200" dirty="0" smtClean="0"/>
              <a:t>.</a:t>
            </a:r>
          </a:p>
          <a:p>
            <a:pPr algn="just"/>
            <a:endParaRPr lang="en-US" sz="3200" dirty="0" smtClean="0"/>
          </a:p>
          <a:p>
            <a:pPr algn="just"/>
            <a:r>
              <a:rPr lang="en-US" sz="3200" dirty="0" smtClean="0"/>
              <a:t>Large scale retailing requires heavy amount of capital and a big space. The main object of large scale retailing is to earn maximum profit through maximum sales and to make available almost all the goods of regular requirements of consumers at a single place.</a:t>
            </a:r>
          </a:p>
          <a:p>
            <a:pPr algn="just"/>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016758"/>
          </a:xfrm>
          <a:prstGeom prst="rect">
            <a:avLst/>
          </a:prstGeom>
        </p:spPr>
        <p:txBody>
          <a:bodyPr wrap="square">
            <a:spAutoFit/>
          </a:bodyPr>
          <a:lstStyle/>
          <a:p>
            <a:pPr marL="342900" indent="-342900" algn="just">
              <a:buAutoNum type="arabicPeriod"/>
            </a:pPr>
            <a:r>
              <a:rPr lang="en-US" sz="3200" dirty="0" smtClean="0"/>
              <a:t>Street Retailers</a:t>
            </a:r>
          </a:p>
          <a:p>
            <a:pPr marL="342900" indent="-342900" algn="just">
              <a:buAutoNum type="arabicPeriod"/>
            </a:pPr>
            <a:endParaRPr lang="en-US" sz="3200" dirty="0"/>
          </a:p>
          <a:p>
            <a:pPr algn="just"/>
            <a:r>
              <a:rPr lang="en-US" sz="3200" dirty="0"/>
              <a:t>These retailers carry on their business in the streets or on Footpath of roads.</a:t>
            </a:r>
          </a:p>
          <a:p>
            <a:pPr algn="just"/>
            <a:r>
              <a:rPr lang="en-US" sz="3200" dirty="0"/>
              <a:t>These retailers select very busy Streets or Footpath of busy roads of the city for their business.</a:t>
            </a:r>
          </a:p>
          <a:p>
            <a:pPr algn="just"/>
            <a:r>
              <a:rPr lang="en-US" sz="3200" dirty="0"/>
              <a:t>They generally deal in the goods of daily needs. They handle the goods of lightweight and low price.</a:t>
            </a:r>
          </a:p>
          <a:p>
            <a:pPr algn="just"/>
            <a:r>
              <a:rPr lang="en-US" sz="3200" b="1" dirty="0"/>
              <a:t>Generally</a:t>
            </a:r>
            <a:r>
              <a:rPr lang="en-US" sz="3200" dirty="0"/>
              <a:t>, they deal in the goods of one particular product line.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229600" cy="3785652"/>
          </a:xfrm>
          <a:prstGeom prst="rect">
            <a:avLst/>
          </a:prstGeom>
        </p:spPr>
        <p:txBody>
          <a:bodyPr wrap="square">
            <a:spAutoFit/>
          </a:bodyPr>
          <a:lstStyle/>
          <a:p>
            <a:pPr algn="just"/>
            <a:r>
              <a:rPr lang="en-US" sz="6000" dirty="0"/>
              <a:t>Examples of these retailers may be – vegetable sellers, fruit sellers, readymade garments sellers, etc.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6001643"/>
          </a:xfrm>
          <a:prstGeom prst="rect">
            <a:avLst/>
          </a:prstGeom>
        </p:spPr>
        <p:txBody>
          <a:bodyPr wrap="square">
            <a:spAutoFit/>
          </a:bodyPr>
          <a:lstStyle/>
          <a:p>
            <a:r>
              <a:rPr lang="en-US" sz="2400" dirty="0"/>
              <a:t>2. Hawkers</a:t>
            </a:r>
          </a:p>
          <a:p>
            <a:r>
              <a:rPr lang="en-US" sz="2400" dirty="0"/>
              <a:t>Sale by hawkers is perhaps the oldest form of </a:t>
            </a:r>
            <a:r>
              <a:rPr lang="en-US" sz="2400" b="1" dirty="0"/>
              <a:t>retail Trade </a:t>
            </a:r>
            <a:r>
              <a:rPr lang="en-US" sz="2400" b="1" dirty="0" err="1"/>
              <a:t>Organisation</a:t>
            </a:r>
            <a:r>
              <a:rPr lang="en-US" sz="2400" dirty="0" smtClean="0"/>
              <a:t>.</a:t>
            </a:r>
          </a:p>
          <a:p>
            <a:endParaRPr lang="en-US" sz="2400" dirty="0"/>
          </a:p>
          <a:p>
            <a:r>
              <a:rPr lang="en-US" sz="2400" dirty="0"/>
              <a:t>These retailers keep their goods on their head or in a basket or on cycle for hand cart and carry these goods from place to place and sell them at the doors of consumers</a:t>
            </a:r>
            <a:r>
              <a:rPr lang="en-US" sz="2400" dirty="0" smtClean="0"/>
              <a:t>.</a:t>
            </a:r>
          </a:p>
          <a:p>
            <a:endParaRPr lang="en-US" sz="2400" dirty="0"/>
          </a:p>
          <a:p>
            <a:r>
              <a:rPr lang="en-US" sz="2400" dirty="0"/>
              <a:t>These retailers do not have any fixed place of business. So they keep on moving from Street to street and market to market and locality to locality. </a:t>
            </a:r>
            <a:endParaRPr lang="en-US" sz="2400" dirty="0" smtClean="0"/>
          </a:p>
          <a:p>
            <a:endParaRPr lang="en-US" sz="2400" dirty="0" smtClean="0"/>
          </a:p>
          <a:p>
            <a:r>
              <a:rPr lang="en-US" sz="2400" dirty="0" smtClean="0"/>
              <a:t>They </a:t>
            </a:r>
            <a:r>
              <a:rPr lang="en-US" sz="2400" dirty="0"/>
              <a:t>generally deal in the goods of daily needs</a:t>
            </a:r>
            <a:r>
              <a:rPr lang="en-US" sz="2400" dirty="0" smtClean="0"/>
              <a:t>.</a:t>
            </a:r>
          </a:p>
          <a:p>
            <a:endParaRPr lang="en-US" sz="2400" dirty="0"/>
          </a:p>
          <a:p>
            <a:r>
              <a:rPr lang="en-US" sz="2400" dirty="0"/>
              <a:t>They generally deal in The goods of lightweight and low unit price, like – </a:t>
            </a:r>
            <a:r>
              <a:rPr lang="en-US" sz="2400" b="1" dirty="0"/>
              <a:t>Vegetables, fruits, toys, cheap cosmetics, plastic goods of daily use, </a:t>
            </a:r>
            <a:r>
              <a:rPr lang="en-US" sz="2400" b="1" dirty="0" err="1"/>
              <a:t>icecreams</a:t>
            </a:r>
            <a:r>
              <a:rPr lang="en-US" sz="2400" b="1" dirty="0"/>
              <a:t>, groundnuts, etc</a:t>
            </a:r>
            <a:r>
              <a:rPr lang="en-US" sz="2400"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93866"/>
          </a:xfrm>
          <a:prstGeom prst="rect">
            <a:avLst/>
          </a:prstGeom>
        </p:spPr>
        <p:txBody>
          <a:bodyPr wrap="square">
            <a:spAutoFit/>
          </a:bodyPr>
          <a:lstStyle/>
          <a:p>
            <a:pPr algn="just"/>
            <a:r>
              <a:rPr lang="en-US" sz="2800" dirty="0"/>
              <a:t>3. Traders in Periodical </a:t>
            </a:r>
            <a:r>
              <a:rPr lang="en-US" sz="2800" dirty="0" smtClean="0"/>
              <a:t>Markets</a:t>
            </a:r>
          </a:p>
          <a:p>
            <a:pPr algn="just"/>
            <a:endParaRPr lang="en-US" sz="2800" dirty="0"/>
          </a:p>
          <a:p>
            <a:pPr algn="just"/>
            <a:r>
              <a:rPr lang="en-US" sz="2800" dirty="0"/>
              <a:t>These retailers carry on their business at different places on fixed known as </a:t>
            </a:r>
            <a:r>
              <a:rPr lang="en-US" sz="2800" dirty="0">
                <a:hlinkClick r:id="rId2"/>
              </a:rPr>
              <a:t>periodical markets</a:t>
            </a:r>
            <a:r>
              <a:rPr lang="en-US" sz="2800" dirty="0" smtClean="0"/>
              <a:t>.</a:t>
            </a:r>
          </a:p>
          <a:p>
            <a:pPr algn="just"/>
            <a:endParaRPr lang="en-US" sz="2800" dirty="0"/>
          </a:p>
          <a:p>
            <a:pPr algn="just"/>
            <a:r>
              <a:rPr lang="en-US" sz="2800" dirty="0"/>
              <a:t>These retailers open their shops in fairs and exhibitions also</a:t>
            </a:r>
            <a:r>
              <a:rPr lang="en-US" sz="2800" dirty="0" smtClean="0"/>
              <a:t>.</a:t>
            </a:r>
          </a:p>
          <a:p>
            <a:pPr algn="just"/>
            <a:endParaRPr lang="en-US" sz="2800" dirty="0"/>
          </a:p>
          <a:p>
            <a:pPr algn="just"/>
            <a:r>
              <a:rPr lang="en-US" sz="2800" dirty="0"/>
              <a:t>These retailers open their shops on important festivals and occasions also.</a:t>
            </a:r>
          </a:p>
          <a:p>
            <a:pPr algn="just"/>
            <a:endParaRPr lang="en-US" sz="2800" dirty="0"/>
          </a:p>
          <a:p>
            <a:pPr algn="just"/>
            <a:r>
              <a:rPr lang="en-US" sz="2800" dirty="0"/>
              <a:t>4. Moveable Shops</a:t>
            </a:r>
          </a:p>
          <a:p>
            <a:pPr algn="just"/>
            <a:r>
              <a:rPr lang="en-US" sz="2800" dirty="0"/>
              <a:t>These retailers carry their goods from place to place in a rickshaw or cycle or motor van.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763000" cy="6494085"/>
          </a:xfrm>
          <a:prstGeom prst="rect">
            <a:avLst/>
          </a:prstGeom>
        </p:spPr>
        <p:txBody>
          <a:bodyPr wrap="square">
            <a:spAutoFit/>
          </a:bodyPr>
          <a:lstStyle/>
          <a:p>
            <a:pPr algn="just"/>
            <a:r>
              <a:rPr lang="en-US" sz="3200" dirty="0"/>
              <a:t>They keep on moving from place to place depending upon the prospects of the business.</a:t>
            </a:r>
            <a:endParaRPr lang="en-US" sz="3200" dirty="0" smtClean="0"/>
          </a:p>
          <a:p>
            <a:pPr algn="just"/>
            <a:r>
              <a:rPr lang="en-US" sz="3200" dirty="0"/>
              <a:t>They demonstrate their goods and some important places.</a:t>
            </a:r>
            <a:endParaRPr lang="en-US" sz="3200" dirty="0" smtClean="0"/>
          </a:p>
          <a:p>
            <a:pPr algn="just"/>
            <a:r>
              <a:rPr lang="en-US" sz="3200" b="1" dirty="0"/>
              <a:t>Generally</a:t>
            </a:r>
            <a:r>
              <a:rPr lang="en-US" sz="3200" dirty="0"/>
              <a:t>, these retailers sell their goods by announcing on loudspeakers, etc</a:t>
            </a:r>
            <a:r>
              <a:rPr lang="en-US" sz="3200" dirty="0" smtClean="0"/>
              <a:t>.</a:t>
            </a:r>
          </a:p>
          <a:p>
            <a:pPr algn="just"/>
            <a:endParaRPr lang="en-US" sz="3200" dirty="0" smtClean="0"/>
          </a:p>
          <a:p>
            <a:pPr algn="just"/>
            <a:r>
              <a:rPr lang="en-US" sz="3200" dirty="0"/>
              <a:t>5. Stall</a:t>
            </a:r>
          </a:p>
          <a:p>
            <a:pPr algn="just"/>
            <a:r>
              <a:rPr lang="en-US" sz="3200" dirty="0"/>
              <a:t>These retailers carry their business in a stall made of wood or tin. These stalls are opened at the </a:t>
            </a:r>
            <a:r>
              <a:rPr lang="en-US" sz="3200" b="1" dirty="0"/>
              <a:t>corners of streets, roads, crossing</a:t>
            </a:r>
            <a:r>
              <a:rPr lang="en-US" sz="3200" dirty="0"/>
              <a:t>, etc. These retailers deal in the goods at a low price.</a:t>
            </a:r>
            <a:endParaRPr lang="en-US" sz="3200" dirty="0" smtClean="0"/>
          </a:p>
          <a:p>
            <a:pPr algn="just"/>
            <a:r>
              <a:rPr lang="en-US" sz="3200" dirty="0"/>
              <a:t/>
            </a:r>
            <a:br>
              <a:rPr lang="en-US" sz="3200" dirty="0"/>
            </a:b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509200"/>
          </a:xfrm>
          <a:prstGeom prst="rect">
            <a:avLst/>
          </a:prstGeom>
        </p:spPr>
        <p:txBody>
          <a:bodyPr wrap="square">
            <a:spAutoFit/>
          </a:bodyPr>
          <a:lstStyle/>
          <a:p>
            <a:r>
              <a:rPr lang="en-US" sz="3200" dirty="0"/>
              <a:t>These retailers deal in the goods which are required by consumers in their daily life, that also, many times in a day</a:t>
            </a:r>
            <a:r>
              <a:rPr lang="en-US" sz="3200" dirty="0" smtClean="0"/>
              <a:t>.</a:t>
            </a:r>
          </a:p>
          <a:p>
            <a:endParaRPr lang="en-US" sz="3200" dirty="0"/>
          </a:p>
          <a:p>
            <a:r>
              <a:rPr lang="en-US" sz="3200" dirty="0"/>
              <a:t>These retailers select the location of their stall very carefully because once it is selected, it is more or less permanent</a:t>
            </a:r>
            <a:r>
              <a:rPr lang="en-US" sz="3200" dirty="0" smtClean="0"/>
              <a:t>.</a:t>
            </a:r>
          </a:p>
          <a:p>
            <a:endParaRPr lang="en-US" sz="3200" dirty="0"/>
          </a:p>
          <a:p>
            <a:r>
              <a:rPr lang="en-US" sz="3200" dirty="0"/>
              <a:t>These retailers purchase their goods from wholesalers as well as from local suppliers. Examples of these retailers may be tea stall, bookstall, etc.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4832092"/>
          </a:xfrm>
          <a:prstGeom prst="rect">
            <a:avLst/>
          </a:prstGeom>
        </p:spPr>
        <p:txBody>
          <a:bodyPr wrap="square">
            <a:spAutoFit/>
          </a:bodyPr>
          <a:lstStyle/>
          <a:p>
            <a:r>
              <a:rPr lang="en-US" sz="4400" dirty="0"/>
              <a:t>6. Second-Hand Goods </a:t>
            </a:r>
            <a:r>
              <a:rPr lang="en-US" sz="4400" dirty="0" smtClean="0"/>
              <a:t>Retailers</a:t>
            </a:r>
          </a:p>
          <a:p>
            <a:endParaRPr lang="en-US" sz="4400" dirty="0"/>
          </a:p>
          <a:p>
            <a:r>
              <a:rPr lang="en-US" sz="4400" dirty="0"/>
              <a:t>As is evident from the heading, these retailers deal in second-hand goods. They open their shops in main markets of the city.</a:t>
            </a:r>
            <a:br>
              <a:rPr lang="en-US" sz="4400" dirty="0"/>
            </a:b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016758"/>
          </a:xfrm>
          <a:prstGeom prst="rect">
            <a:avLst/>
          </a:prstGeom>
        </p:spPr>
        <p:txBody>
          <a:bodyPr wrap="square">
            <a:spAutoFit/>
          </a:bodyPr>
          <a:lstStyle/>
          <a:p>
            <a:r>
              <a:rPr lang="en-US" sz="3200" dirty="0"/>
              <a:t>They sell their goods to the consumers who cannot afford the Purchase new goods</a:t>
            </a:r>
            <a:r>
              <a:rPr lang="en-US" sz="3200" dirty="0" smtClean="0"/>
              <a:t>.</a:t>
            </a:r>
          </a:p>
          <a:p>
            <a:endParaRPr lang="en-US" sz="3200" dirty="0"/>
          </a:p>
          <a:p>
            <a:r>
              <a:rPr lang="en-US" sz="3200" dirty="0"/>
              <a:t>These retailers get their supply generally from the public of auction. These retailers generally, do not give any guarantee of the quality or durability of their goods</a:t>
            </a:r>
            <a:r>
              <a:rPr lang="en-US" sz="3200" dirty="0" smtClean="0"/>
              <a:t>.</a:t>
            </a:r>
          </a:p>
          <a:p>
            <a:endParaRPr lang="en-US" sz="3200" dirty="0"/>
          </a:p>
          <a:p>
            <a:r>
              <a:rPr lang="en-US" sz="3200" dirty="0"/>
              <a:t>Examples of these retailers Maybe dealers in second-hand clothes, furniture, books, machines, auto vehicles, etc.</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61</TotalTime>
  <Words>814</Words>
  <Application>Microsoft Office PowerPoint</Application>
  <PresentationFormat>On-screen Show (4:3)</PresentationFormat>
  <Paragraphs>123</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Types of Retailer</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Retailer</dc:title>
  <dc:creator>Ashutosh</dc:creator>
  <cp:lastModifiedBy>Ashutosh</cp:lastModifiedBy>
  <cp:revision>7</cp:revision>
  <dcterms:created xsi:type="dcterms:W3CDTF">2020-04-24T08:31:16Z</dcterms:created>
  <dcterms:modified xsi:type="dcterms:W3CDTF">2020-04-25T11:53:12Z</dcterms:modified>
</cp:coreProperties>
</file>