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63EE3C9-0E98-45BD-9AB1-B9F0C2832251}"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69C5012-919A-461F-9DB3-878599C411A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3EE3C9-0E98-45BD-9AB1-B9F0C2832251}"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C5012-919A-461F-9DB3-878599C411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3EE3C9-0E98-45BD-9AB1-B9F0C2832251}"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C5012-919A-461F-9DB3-878599C411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63EE3C9-0E98-45BD-9AB1-B9F0C2832251}"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C5012-919A-461F-9DB3-878599C411A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63EE3C9-0E98-45BD-9AB1-B9F0C2832251}"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69C5012-919A-461F-9DB3-878599C411A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63EE3C9-0E98-45BD-9AB1-B9F0C2832251}"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C5012-919A-461F-9DB3-878599C411A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63EE3C9-0E98-45BD-9AB1-B9F0C2832251}"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9C5012-919A-461F-9DB3-878599C411A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3EE3C9-0E98-45BD-9AB1-B9F0C2832251}"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9C5012-919A-461F-9DB3-878599C411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3EE3C9-0E98-45BD-9AB1-B9F0C2832251}"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9C5012-919A-461F-9DB3-878599C411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3EE3C9-0E98-45BD-9AB1-B9F0C2832251}"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C5012-919A-461F-9DB3-878599C411A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3EE3C9-0E98-45BD-9AB1-B9F0C2832251}"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69C5012-919A-461F-9DB3-878599C411A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63EE3C9-0E98-45BD-9AB1-B9F0C2832251}"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69C5012-919A-461F-9DB3-878599C411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5908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Types of Market Research</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509200"/>
          </a:xfrm>
          <a:prstGeom prst="rect">
            <a:avLst/>
          </a:prstGeom>
        </p:spPr>
        <p:txBody>
          <a:bodyPr wrap="square">
            <a:spAutoFit/>
          </a:bodyPr>
          <a:lstStyle/>
          <a:p>
            <a:pPr fontAlgn="base"/>
            <a:r>
              <a:rPr lang="en-US" sz="3200" dirty="0"/>
              <a:t>Psychological research is controversial because it measures attitudes about buying rather than the buying itself. Critics point to conflicting information uncovered through other market research studies.</a:t>
            </a:r>
          </a:p>
          <a:p>
            <a:pPr fontAlgn="base"/>
            <a:r>
              <a:rPr lang="en-US" sz="3200" dirty="0"/>
              <a:t>In one series of research projects, researchers asked people what they were planning to buy before they entered a store. </a:t>
            </a:r>
            <a:endParaRPr lang="en-US" sz="3200" dirty="0" smtClean="0"/>
          </a:p>
          <a:p>
            <a:pPr fontAlgn="base"/>
            <a:r>
              <a:rPr lang="en-US" sz="3200" dirty="0" smtClean="0"/>
              <a:t>After </a:t>
            </a:r>
            <a:r>
              <a:rPr lang="en-US" sz="3200" dirty="0"/>
              <a:t>the people surveyed left the store, the same researcher examined what was actually in their shopping carts. Only 30 percent of the people bought what they had said they planned to buy just a half hour earlier</a:t>
            </a:r>
            <a:r>
              <a:rPr lang="en-US" sz="3200" dirty="0" smtClean="0"/>
              <a:t>.</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247864"/>
          </a:xfrm>
          <a:prstGeom prst="rect">
            <a:avLst/>
          </a:prstGeom>
        </p:spPr>
        <p:txBody>
          <a:bodyPr wrap="square">
            <a:spAutoFit/>
          </a:bodyPr>
          <a:lstStyle/>
          <a:p>
            <a:pPr fontAlgn="base"/>
            <a:r>
              <a:rPr lang="en-US" sz="4000" dirty="0" smtClean="0"/>
              <a:t>Insurance market research of reviewing an agent’s sales trends, and individual sales analysis of performance is a remarkable time and data evaluation to accomplish</a:t>
            </a:r>
            <a:r>
              <a:rPr lang="en-US" sz="4000" dirty="0" smtClean="0"/>
              <a:t>.</a:t>
            </a:r>
          </a:p>
          <a:p>
            <a:pPr fontAlgn="base"/>
            <a:endParaRPr lang="en-US" sz="4000" dirty="0" smtClean="0"/>
          </a:p>
          <a:p>
            <a:pPr fontAlgn="base"/>
            <a:r>
              <a:rPr lang="en-US" sz="4000" dirty="0" smtClean="0"/>
              <a:t> </a:t>
            </a:r>
            <a:r>
              <a:rPr lang="en-US" sz="4000" dirty="0" smtClean="0"/>
              <a:t>Only an insurance list compiler with prior marketing and sales management can perform this market research. The resulting correct list of brokers is gold to an insurance marketing sales company.</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fontAlgn="base"/>
            <a:r>
              <a:rPr lang="en-US" sz="3200" b="1" dirty="0"/>
              <a:t>5. Scanner Research:</a:t>
            </a:r>
            <a:endParaRPr lang="en-US" sz="3200" dirty="0"/>
          </a:p>
          <a:p>
            <a:pPr fontAlgn="base"/>
            <a:r>
              <a:rPr lang="en-US" sz="3200" dirty="0"/>
              <a:t>In contrast, there is no fooling the checkout scanner at the supermarket or the department store: it records what was actually purchased. This is valuable information an advertiser can use to help plan an ongoing marketing strategy</a:t>
            </a:r>
            <a:r>
              <a:rPr lang="en-US" sz="3200" dirty="0" smtClean="0"/>
              <a:t>.</a:t>
            </a:r>
          </a:p>
          <a:p>
            <a:pPr fontAlgn="base"/>
            <a:endParaRPr lang="en-US" sz="3200" dirty="0"/>
          </a:p>
          <a:p>
            <a:pPr fontAlgn="base"/>
            <a:r>
              <a:rPr lang="en-US" sz="3200" dirty="0"/>
              <a:t>Scanner technology has changed the way advertisers track the sale of consumer products. Before scanners, advertisers received sales information only when retailers reordered stock, generally every two weeks</a:t>
            </a:r>
            <a:r>
              <a:rPr lang="en-US" sz="3200" dirty="0" smtClean="0"/>
              <a:t>.</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509200"/>
          </a:xfrm>
          <a:prstGeom prst="rect">
            <a:avLst/>
          </a:prstGeom>
        </p:spPr>
        <p:txBody>
          <a:bodyPr wrap="square">
            <a:spAutoFit/>
          </a:bodyPr>
          <a:lstStyle/>
          <a:p>
            <a:pPr fontAlgn="base"/>
            <a:r>
              <a:rPr lang="en-US" sz="4400" dirty="0" smtClean="0"/>
              <a:t>This meant that the advertisers had no way to quickly measure the effect of national advertising, in-store sales promotions, or the couponing of similar products by their competitors. </a:t>
            </a:r>
            <a:endParaRPr lang="en-US" sz="4400" dirty="0" smtClean="0"/>
          </a:p>
          <a:p>
            <a:pPr fontAlgn="base"/>
            <a:r>
              <a:rPr lang="en-US" sz="4400" dirty="0" smtClean="0"/>
              <a:t>Now</a:t>
            </a:r>
            <a:r>
              <a:rPr lang="en-US" sz="4400" dirty="0" smtClean="0"/>
              <a:t>, computer technology can send scanner information to advertisers within days or even hours.</a:t>
            </a:r>
            <a:endParaRPr lang="en-US" sz="4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3200" b="1" dirty="0" smtClean="0"/>
              <a:t>6. Database Research:</a:t>
            </a:r>
            <a:endParaRPr lang="en-US" sz="3200" dirty="0" smtClean="0"/>
          </a:p>
          <a:p>
            <a:pPr fontAlgn="base"/>
            <a:r>
              <a:rPr lang="en-US" sz="3200" dirty="0" smtClean="0"/>
              <a:t>Virtually every type of consumer- credit card holders, smokers, drinkers, car buyers, video buyers- shows up on thousands of lists and databases that are regularly cross- referenced to mine nuggets of marketing research.</a:t>
            </a:r>
          </a:p>
          <a:p>
            <a:pPr fontAlgn="base"/>
            <a:endParaRPr lang="en-US" sz="3200" dirty="0" smtClean="0"/>
          </a:p>
          <a:p>
            <a:pPr fontAlgn="base"/>
            <a:r>
              <a:rPr lang="en-US" sz="3200" dirty="0" smtClean="0"/>
              <a:t>Database research is growing in popularity among marketers because the raw data has already been contributed by the purchaser. All the marketer has to do is develop a computer program to look for common buying patterns.</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124754"/>
          </a:xfrm>
          <a:prstGeom prst="rect">
            <a:avLst/>
          </a:prstGeom>
        </p:spPr>
        <p:txBody>
          <a:bodyPr wrap="square">
            <a:spAutoFit/>
          </a:bodyPr>
          <a:lstStyle/>
          <a:p>
            <a:pPr fontAlgn="base"/>
            <a:r>
              <a:rPr lang="en-US" sz="2800" dirty="0"/>
              <a:t>Database research can be thought of as the ultimate tool in market segmentation research. For example- from zip code lists, marketers may determine where the wealthy people live in a city. That list can be merged with a list of licensed drivers</a:t>
            </a:r>
            <a:r>
              <a:rPr lang="en-US" sz="2800" dirty="0" smtClean="0"/>
              <a:t>.</a:t>
            </a:r>
          </a:p>
          <a:p>
            <a:pPr fontAlgn="base"/>
            <a:endParaRPr lang="en-US" sz="2800" dirty="0"/>
          </a:p>
          <a:p>
            <a:pPr fontAlgn="base"/>
            <a:r>
              <a:rPr lang="en-US" sz="2800" dirty="0"/>
              <a:t>The resulting list can be merged with another list of owners of cars of a certain make older than a certain year. The resulting list can be merged with another list of subscribers to car enthusiast magazines</a:t>
            </a:r>
            <a:r>
              <a:rPr lang="en-US" sz="2800" dirty="0" smtClean="0"/>
              <a:t>.</a:t>
            </a:r>
          </a:p>
          <a:p>
            <a:pPr fontAlgn="base"/>
            <a:endParaRPr lang="en-US" sz="2800" dirty="0"/>
          </a:p>
          <a:p>
            <a:pPr fontAlgn="base"/>
            <a:r>
              <a:rPr lang="en-US" sz="2800" dirty="0"/>
              <a:t>The final list will deliver a potential market for a new luxury car soon to be introduced and profiled in the car magazines. The people on the potential buyers’ list could then be mailed an invitation to come see the new car.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632311"/>
          </a:xfrm>
          <a:prstGeom prst="rect">
            <a:avLst/>
          </a:prstGeom>
        </p:spPr>
        <p:txBody>
          <a:bodyPr wrap="square">
            <a:spAutoFit/>
          </a:bodyPr>
          <a:lstStyle/>
          <a:p>
            <a:pPr fontAlgn="base"/>
            <a:r>
              <a:rPr lang="en-US" sz="4000" dirty="0"/>
              <a:t>Database research also allows companies to build personal relationships with people who have proven from past purchases that they are potential customers</a:t>
            </a:r>
            <a:r>
              <a:rPr lang="en-US" sz="4000" dirty="0" smtClean="0"/>
              <a:t>.</a:t>
            </a:r>
          </a:p>
          <a:p>
            <a:pPr fontAlgn="base"/>
            <a:endParaRPr lang="en-US" sz="4000" dirty="0" smtClean="0"/>
          </a:p>
          <a:p>
            <a:pPr fontAlgn="base"/>
            <a:r>
              <a:rPr lang="en-US" sz="4000" dirty="0" smtClean="0"/>
              <a:t> </a:t>
            </a:r>
            <a:r>
              <a:rPr lang="en-US" sz="4000" dirty="0"/>
              <a:t>For example- a motorcycle manufacturer such as Harley Davidson may discover from database research that a family with a motorcycle has a teenage son</a:t>
            </a:r>
            <a:r>
              <a:rPr lang="en-US" sz="4000" dirty="0" smtClean="0"/>
              <a:t>.</a:t>
            </a:r>
            <a:endParaRPr lang="en-US" sz="4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fontAlgn="base"/>
            <a:r>
              <a:rPr lang="en-US" sz="4800" dirty="0" smtClean="0"/>
              <a:t>That son is a potential new customer for everything from clothes to a new motorcycle of his own. Maintaining a personal relationship with customers also provides businesses with a basis for more detailed and economical market research than might be possible through random sampling.</a:t>
            </a:r>
            <a:endParaRPr lang="en-US" sz="4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5016758"/>
          </a:xfrm>
          <a:prstGeom prst="rect">
            <a:avLst/>
          </a:prstGeom>
        </p:spPr>
        <p:txBody>
          <a:bodyPr wrap="square">
            <a:spAutoFit/>
          </a:bodyPr>
          <a:lstStyle/>
          <a:p>
            <a:pPr fontAlgn="base"/>
            <a:r>
              <a:rPr lang="en-US" sz="3200" b="1" dirty="0"/>
              <a:t>7. Post-Sales or Customer Satisfaction Research:</a:t>
            </a:r>
            <a:endParaRPr lang="en-US" sz="3200" dirty="0"/>
          </a:p>
          <a:p>
            <a:pPr fontAlgn="base"/>
            <a:r>
              <a:rPr lang="en-US" sz="3200" dirty="0"/>
              <a:t>Most companies no longer believe that a sale ends their relationship with a customer. Nearly one-third of the research revenues generated by the leading American market research firms concern customer satisfaction</a:t>
            </a:r>
            <a:r>
              <a:rPr lang="en-US" sz="3200" dirty="0" smtClean="0"/>
              <a:t>.</a:t>
            </a:r>
            <a:endParaRPr lang="en-US" sz="3200" dirty="0"/>
          </a:p>
          <a:p>
            <a:pPr fontAlgn="base"/>
            <a:r>
              <a:rPr lang="en-US" sz="3200" dirty="0"/>
              <a:t>Many companies now wait a few days or weeks, then contact customers with survey questionnaires or telephone calls. Companies want reassurance that the customer enjoyed the buying experience and that the product or service has met the buyer’s expectations.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5509200"/>
          </a:xfrm>
          <a:prstGeom prst="rect">
            <a:avLst/>
          </a:prstGeom>
        </p:spPr>
        <p:txBody>
          <a:bodyPr wrap="square">
            <a:spAutoFit/>
          </a:bodyPr>
          <a:lstStyle/>
          <a:p>
            <a:pPr fontAlgn="base"/>
            <a:endParaRPr lang="en-US" sz="3200" dirty="0" smtClean="0"/>
          </a:p>
          <a:p>
            <a:pPr fontAlgn="base"/>
            <a:r>
              <a:rPr lang="en-US" sz="3200" dirty="0" smtClean="0"/>
              <a:t>The </a:t>
            </a:r>
            <a:r>
              <a:rPr lang="en-US" sz="3200" dirty="0"/>
              <a:t>reason behind post-sales research is to ensure that current customers are happy, will consider themselves future customers, and will spread positive word-of-mouth messages about the product and company</a:t>
            </a:r>
            <a:r>
              <a:rPr lang="en-US" sz="3200" dirty="0" smtClean="0"/>
              <a:t>.</a:t>
            </a:r>
          </a:p>
          <a:p>
            <a:pPr fontAlgn="base"/>
            <a:endParaRPr lang="en-US" sz="3200" dirty="0"/>
          </a:p>
          <a:p>
            <a:pPr fontAlgn="base"/>
            <a:r>
              <a:rPr lang="en-US" sz="3200" dirty="0"/>
              <a:t>One study found that 70 percent of customers believed it was important for companies to stay in contact with them, but less than one- third of those same customers reported that they had heard from companies whose products they purchased</a:t>
            </a:r>
            <a:r>
              <a:rPr lang="en-US" sz="3200" dirty="0" smtClean="0"/>
              <a:t>.</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509200"/>
          </a:xfrm>
          <a:prstGeom prst="rect">
            <a:avLst/>
          </a:prstGeom>
        </p:spPr>
        <p:txBody>
          <a:bodyPr wrap="square">
            <a:spAutoFit/>
          </a:bodyPr>
          <a:lstStyle/>
          <a:p>
            <a:pPr marL="342900" indent="-342900" fontAlgn="base">
              <a:buAutoNum type="arabicPeriod"/>
            </a:pPr>
            <a:r>
              <a:rPr lang="en-US" sz="4400" b="1" dirty="0" smtClean="0"/>
              <a:t>Audience </a:t>
            </a:r>
            <a:r>
              <a:rPr lang="en-US" sz="4400" b="1" dirty="0"/>
              <a:t>Research</a:t>
            </a:r>
            <a:r>
              <a:rPr lang="en-US" sz="4400" b="1" dirty="0" smtClean="0"/>
              <a:t>:</a:t>
            </a:r>
          </a:p>
          <a:p>
            <a:pPr marL="342900" indent="-342900" fontAlgn="base">
              <a:buAutoNum type="arabicPeriod"/>
            </a:pPr>
            <a:endParaRPr lang="en-US" sz="4400" dirty="0"/>
          </a:p>
          <a:p>
            <a:pPr fontAlgn="base"/>
            <a:r>
              <a:rPr lang="en-US" sz="4400" dirty="0"/>
              <a:t>Research on who is listening, watching, and reading is important to marketers of television and radio programs and print publications—as well as to advertisers who wish to reach a certain target audience with their message</a:t>
            </a:r>
            <a:r>
              <a:rPr lang="en-US" sz="4400" dirty="0" smtClean="0"/>
              <a:t>.</a:t>
            </a:r>
            <a:endParaRPr lang="en-US" sz="4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6247864"/>
          </a:xfrm>
          <a:prstGeom prst="rect">
            <a:avLst/>
          </a:prstGeom>
        </p:spPr>
        <p:txBody>
          <a:bodyPr wrap="square">
            <a:spAutoFit/>
          </a:bodyPr>
          <a:lstStyle/>
          <a:p>
            <a:pPr fontAlgn="base"/>
            <a:r>
              <a:rPr lang="en-US" sz="4000" dirty="0" smtClean="0"/>
              <a:t>Nearly 90 percent of those surveyed said they would be more likely to choose a company’s products if it stayed in touch with them and sought their satisfaction</a:t>
            </a:r>
            <a:r>
              <a:rPr lang="en-US" sz="4000" dirty="0" smtClean="0"/>
              <a:t>.</a:t>
            </a:r>
          </a:p>
          <a:p>
            <a:pPr fontAlgn="base"/>
            <a:endParaRPr lang="en-US" sz="4000" dirty="0" smtClean="0"/>
          </a:p>
          <a:p>
            <a:pPr fontAlgn="base"/>
            <a:r>
              <a:rPr lang="en-US" sz="4000" dirty="0" smtClean="0"/>
              <a:t>The aim of this research is to develop an understanding about present and potential consumers and the level of satisfaction expected and derived by them from company’s products.</a:t>
            </a:r>
            <a:endParaRPr lang="en-US" sz="4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534400" cy="5509200"/>
          </a:xfrm>
          <a:prstGeom prst="rect">
            <a:avLst/>
          </a:prstGeom>
        </p:spPr>
        <p:txBody>
          <a:bodyPr wrap="square">
            <a:spAutoFit/>
          </a:bodyPr>
          <a:lstStyle/>
          <a:p>
            <a:pPr fontAlgn="base"/>
            <a:r>
              <a:rPr lang="en-US" sz="3200" b="1" dirty="0"/>
              <a:t>The broad areas of consumer research are</a:t>
            </a:r>
            <a:r>
              <a:rPr lang="en-US" sz="3200" b="1" dirty="0" smtClean="0"/>
              <a:t>:</a:t>
            </a:r>
          </a:p>
          <a:p>
            <a:pPr fontAlgn="base"/>
            <a:endParaRPr lang="en-US" sz="3200" dirty="0"/>
          </a:p>
          <a:p>
            <a:pPr marL="400050" indent="-400050" fontAlgn="base">
              <a:buAutoNum type="romanLcPeriod"/>
            </a:pPr>
            <a:r>
              <a:rPr lang="en-US" sz="3200" dirty="0" smtClean="0"/>
              <a:t>Study </a:t>
            </a:r>
            <a:r>
              <a:rPr lang="en-US" sz="3200" dirty="0"/>
              <a:t>of consumer profile</a:t>
            </a:r>
            <a:r>
              <a:rPr lang="en-US" sz="3200" dirty="0" smtClean="0"/>
              <a:t>.</a:t>
            </a:r>
          </a:p>
          <a:p>
            <a:pPr marL="400050" indent="-400050" fontAlgn="base">
              <a:buAutoNum type="romanLcPeriod"/>
            </a:pPr>
            <a:endParaRPr lang="en-US" sz="3200" dirty="0"/>
          </a:p>
          <a:p>
            <a:pPr fontAlgn="base"/>
            <a:r>
              <a:rPr lang="en-US" sz="3200" dirty="0"/>
              <a:t>ii. Study of consumer brand preferences, tastes and </a:t>
            </a:r>
            <a:r>
              <a:rPr lang="en-US" sz="3200" dirty="0" smtClean="0"/>
              <a:t>reactions</a:t>
            </a:r>
          </a:p>
          <a:p>
            <a:pPr fontAlgn="base"/>
            <a:endParaRPr lang="en-US" sz="3200" dirty="0"/>
          </a:p>
          <a:p>
            <a:pPr fontAlgn="base"/>
            <a:r>
              <a:rPr lang="en-US" sz="3200" dirty="0"/>
              <a:t>iii. Study of consumer satisfaction/dissatisfaction, reasons, etc</a:t>
            </a:r>
            <a:r>
              <a:rPr lang="en-US" sz="3200" dirty="0" smtClean="0"/>
              <a:t>.</a:t>
            </a:r>
          </a:p>
          <a:p>
            <a:pPr fontAlgn="base"/>
            <a:endParaRPr lang="en-US" sz="3200" dirty="0"/>
          </a:p>
          <a:p>
            <a:pPr fontAlgn="base"/>
            <a:r>
              <a:rPr lang="en-US" sz="3200" dirty="0"/>
              <a:t>iv. Study of shifts in consumption patterns.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509200"/>
          </a:xfrm>
          <a:prstGeom prst="rect">
            <a:avLst/>
          </a:prstGeom>
        </p:spPr>
        <p:txBody>
          <a:bodyPr wrap="square">
            <a:spAutoFit/>
          </a:bodyPr>
          <a:lstStyle/>
          <a:p>
            <a:pPr fontAlgn="base"/>
            <a:r>
              <a:rPr lang="en-US" sz="3200" b="1" dirty="0"/>
              <a:t>8. Advertising Research</a:t>
            </a:r>
            <a:r>
              <a:rPr lang="en-US" sz="3200" b="1" dirty="0" smtClean="0"/>
              <a:t>:</a:t>
            </a:r>
          </a:p>
          <a:p>
            <a:pPr fontAlgn="base"/>
            <a:endParaRPr lang="en-US" sz="3200" dirty="0"/>
          </a:p>
          <a:p>
            <a:pPr fontAlgn="base"/>
            <a:r>
              <a:rPr lang="en-US" sz="3200" dirty="0"/>
              <a:t>Is a specialized form of marketing research conducted to improve the efficacy of advertising. Copy testing, also known as “pre-testing,” is a form of customized research that predicts in-market performance of an ad before it airs, by analyzing audience levels of attention, brand linkage, motivation, entertainment, and communication, as well as breaking down the ad’s flow of attention and flow of emotion. Pre-testing is also used on ads still in rough (</a:t>
            </a:r>
            <a:r>
              <a:rPr lang="en-US" sz="3200" dirty="0" err="1"/>
              <a:t>ripomatic</a:t>
            </a:r>
            <a:r>
              <a:rPr lang="en-US" sz="3200" dirty="0"/>
              <a:t> or </a:t>
            </a:r>
            <a:r>
              <a:rPr lang="en-US" sz="3200" dirty="0" err="1"/>
              <a:t>animatic</a:t>
            </a:r>
            <a:r>
              <a:rPr lang="en-US" sz="3200" dirty="0"/>
              <a:t>) form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5509200"/>
          </a:xfrm>
          <a:prstGeom prst="rect">
            <a:avLst/>
          </a:prstGeom>
        </p:spPr>
        <p:txBody>
          <a:bodyPr wrap="square">
            <a:spAutoFit/>
          </a:bodyPr>
          <a:lstStyle/>
          <a:p>
            <a:pPr fontAlgn="base"/>
            <a:endParaRPr lang="en-US" sz="3200" b="1" dirty="0" smtClean="0"/>
          </a:p>
          <a:p>
            <a:pPr fontAlgn="base"/>
            <a:r>
              <a:rPr lang="en-US" sz="3200" b="1" dirty="0" smtClean="0"/>
              <a:t>9. Business to Business (B2B) Market Research:</a:t>
            </a:r>
            <a:endParaRPr lang="en-US" sz="3200" dirty="0" smtClean="0"/>
          </a:p>
          <a:p>
            <a:pPr fontAlgn="base"/>
            <a:r>
              <a:rPr lang="en-US" sz="3200" dirty="0" smtClean="0"/>
              <a:t>Business to Business (B2B) research is inevitably more complicated than consumer research. The researchers need to know what type of multi-faceted approach will answer the objectives, since seldom is it possible to find the answers using just one method.</a:t>
            </a:r>
          </a:p>
          <a:p>
            <a:pPr fontAlgn="base"/>
            <a:r>
              <a:rPr lang="en-US" sz="3200" dirty="0" smtClean="0"/>
              <a:t>Finding the right respondents is crucial in B2B research since they are often busy, and may not want to participate. Encouraging them to “open up” is yet another skill required of the B2B researcher.</a:t>
            </a:r>
            <a:endParaRPr lang="en-US" sz="3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6555641"/>
          </a:xfrm>
          <a:prstGeom prst="rect">
            <a:avLst/>
          </a:prstGeom>
        </p:spPr>
        <p:txBody>
          <a:bodyPr wrap="square">
            <a:spAutoFit/>
          </a:bodyPr>
          <a:lstStyle/>
          <a:p>
            <a:pPr fontAlgn="base"/>
            <a:r>
              <a:rPr lang="en-US" sz="2800" b="1" dirty="0"/>
              <a:t>There are four key factors that make B2B market research special and different to</a:t>
            </a:r>
            <a:r>
              <a:rPr lang="en-US" sz="2800" dirty="0"/>
              <a:t> </a:t>
            </a:r>
            <a:r>
              <a:rPr lang="en-US" sz="2800" b="1" dirty="0"/>
              <a:t>consumer markets</a:t>
            </a:r>
            <a:r>
              <a:rPr lang="en-US" sz="2800" b="1" dirty="0" smtClean="0"/>
              <a:t>:</a:t>
            </a:r>
          </a:p>
          <a:p>
            <a:pPr fontAlgn="base"/>
            <a:endParaRPr lang="en-US" sz="2800" dirty="0"/>
          </a:p>
          <a:p>
            <a:pPr marL="400050" indent="-400050" fontAlgn="base">
              <a:buAutoNum type="romanLcPeriod"/>
            </a:pPr>
            <a:r>
              <a:rPr lang="en-US" sz="2800" dirty="0" smtClean="0"/>
              <a:t>The </a:t>
            </a:r>
            <a:r>
              <a:rPr lang="en-US" sz="2800" dirty="0"/>
              <a:t>decision making unit is far more complex in B2B markets than in consumer markets</a:t>
            </a:r>
            <a:r>
              <a:rPr lang="en-US" sz="2800" dirty="0" smtClean="0"/>
              <a:t>.</a:t>
            </a:r>
          </a:p>
          <a:p>
            <a:pPr marL="400050" indent="-400050" fontAlgn="base">
              <a:buAutoNum type="romanLcPeriod"/>
            </a:pPr>
            <a:endParaRPr lang="en-US" sz="2800" dirty="0"/>
          </a:p>
          <a:p>
            <a:pPr fontAlgn="base"/>
            <a:r>
              <a:rPr lang="en-US" sz="2800" dirty="0"/>
              <a:t>ii. B2B products and their applications are more complex than consumer products</a:t>
            </a:r>
            <a:r>
              <a:rPr lang="en-US" sz="2800" dirty="0" smtClean="0"/>
              <a:t>.</a:t>
            </a:r>
          </a:p>
          <a:p>
            <a:pPr fontAlgn="base"/>
            <a:endParaRPr lang="en-US" sz="2800" dirty="0"/>
          </a:p>
          <a:p>
            <a:pPr fontAlgn="base"/>
            <a:r>
              <a:rPr lang="en-US" sz="2800" dirty="0"/>
              <a:t>iii. B2B marketers address a much smaller number of customers who are very much larger in their consumption of products than is the case in consumer markets</a:t>
            </a:r>
            <a:r>
              <a:rPr lang="en-US" sz="2800" dirty="0" smtClean="0"/>
              <a:t>.</a:t>
            </a:r>
          </a:p>
          <a:p>
            <a:pPr fontAlgn="base"/>
            <a:endParaRPr lang="en-US" sz="2800" dirty="0"/>
          </a:p>
          <a:p>
            <a:pPr fontAlgn="base"/>
            <a:r>
              <a:rPr lang="en-US" sz="2800" dirty="0"/>
              <a:t>iv. Personal relationships are of critical importance in B2B markets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370975"/>
          </a:xfrm>
          <a:prstGeom prst="rect">
            <a:avLst/>
          </a:prstGeom>
        </p:spPr>
        <p:txBody>
          <a:bodyPr wrap="square">
            <a:spAutoFit/>
          </a:bodyPr>
          <a:lstStyle/>
          <a:p>
            <a:pPr fontAlgn="base"/>
            <a:r>
              <a:rPr lang="en-US" sz="2400" b="1" dirty="0"/>
              <a:t>10. Distribution Research:</a:t>
            </a:r>
            <a:endParaRPr lang="en-US" sz="2400" dirty="0"/>
          </a:p>
          <a:p>
            <a:pPr fontAlgn="base"/>
            <a:r>
              <a:rPr lang="en-US" sz="2400" dirty="0"/>
              <a:t>The purpose of this research is to identify the appropriate distribution channels for intermediaries, storage, transport problems etc</a:t>
            </a:r>
            <a:r>
              <a:rPr lang="en-US" sz="2400" dirty="0" smtClean="0"/>
              <a:t>.</a:t>
            </a:r>
          </a:p>
          <a:p>
            <a:pPr fontAlgn="base"/>
            <a:endParaRPr lang="en-US" sz="2400" dirty="0"/>
          </a:p>
          <a:p>
            <a:pPr fontAlgn="base"/>
            <a:r>
              <a:rPr lang="en-US" sz="2400" b="1" dirty="0"/>
              <a:t>The broad areas include:</a:t>
            </a:r>
            <a:endParaRPr lang="en-US" sz="2400" dirty="0"/>
          </a:p>
          <a:p>
            <a:pPr marL="400050" indent="-400050" fontAlgn="base">
              <a:buAutoNum type="romanLcPeriod"/>
            </a:pPr>
            <a:r>
              <a:rPr lang="en-US" sz="2400" dirty="0" smtClean="0"/>
              <a:t>Measuring </a:t>
            </a:r>
            <a:r>
              <a:rPr lang="en-US" sz="2400" dirty="0"/>
              <a:t>relative effectiveness of different types of distribution </a:t>
            </a:r>
            <a:r>
              <a:rPr lang="en-US" sz="2400" dirty="0" smtClean="0"/>
              <a:t>intermediaries</a:t>
            </a:r>
          </a:p>
          <a:p>
            <a:pPr marL="400050" indent="-400050" fontAlgn="base">
              <a:buAutoNum type="romanLcPeriod"/>
            </a:pPr>
            <a:endParaRPr lang="en-US" sz="2400" dirty="0"/>
          </a:p>
          <a:p>
            <a:pPr fontAlgn="base"/>
            <a:r>
              <a:rPr lang="en-US" sz="2400" dirty="0"/>
              <a:t>ii. Measuring dealer reaction to company and its </a:t>
            </a:r>
            <a:r>
              <a:rPr lang="en-US" sz="2400" dirty="0" smtClean="0"/>
              <a:t>products</a:t>
            </a:r>
          </a:p>
          <a:p>
            <a:pPr fontAlgn="base"/>
            <a:endParaRPr lang="en-US" sz="2400" dirty="0"/>
          </a:p>
          <a:p>
            <a:pPr fontAlgn="base"/>
            <a:r>
              <a:rPr lang="en-US" sz="2400" dirty="0"/>
              <a:t>iii. Measuring warehouse </a:t>
            </a:r>
            <a:r>
              <a:rPr lang="en-US" sz="2400" dirty="0" smtClean="0"/>
              <a:t>efficiency</a:t>
            </a:r>
          </a:p>
          <a:p>
            <a:pPr fontAlgn="base"/>
            <a:endParaRPr lang="en-US" sz="2400" dirty="0"/>
          </a:p>
          <a:p>
            <a:pPr fontAlgn="base"/>
            <a:r>
              <a:rPr lang="en-US" sz="2400" dirty="0"/>
              <a:t>iv. Distribution cost </a:t>
            </a:r>
            <a:r>
              <a:rPr lang="en-US" sz="2400" dirty="0" smtClean="0"/>
              <a:t>analysis</a:t>
            </a:r>
          </a:p>
          <a:p>
            <a:pPr fontAlgn="base"/>
            <a:endParaRPr lang="en-US" sz="2400" dirty="0"/>
          </a:p>
          <a:p>
            <a:pPr fontAlgn="base"/>
            <a:r>
              <a:rPr lang="en-US" sz="2400" dirty="0"/>
              <a:t>v. Determining optimum inventory </a:t>
            </a:r>
            <a:r>
              <a:rPr lang="en-US" sz="2400" dirty="0" smtClean="0"/>
              <a:t>levels</a:t>
            </a:r>
          </a:p>
          <a:p>
            <a:pPr fontAlgn="base"/>
            <a:endParaRPr lang="en-US" sz="2400" dirty="0"/>
          </a:p>
          <a:p>
            <a:pPr fontAlgn="base"/>
            <a:r>
              <a:rPr lang="en-US" sz="2400" dirty="0"/>
              <a:t>vi. Determining the location of distribution centers.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5509200"/>
          </a:xfrm>
          <a:prstGeom prst="rect">
            <a:avLst/>
          </a:prstGeom>
        </p:spPr>
        <p:txBody>
          <a:bodyPr wrap="square">
            <a:spAutoFit/>
          </a:bodyPr>
          <a:lstStyle/>
          <a:p>
            <a:pPr fontAlgn="base"/>
            <a:r>
              <a:rPr lang="en-US" sz="3200" b="1" dirty="0"/>
              <a:t>11. Pricing Research:</a:t>
            </a:r>
            <a:endParaRPr lang="en-US" sz="3200" dirty="0"/>
          </a:p>
          <a:p>
            <a:pPr fontAlgn="base"/>
            <a:r>
              <a:rPr lang="en-US" sz="3200" dirty="0"/>
              <a:t>The purpose of this research is to find out the price expectations of consumers and their reactions to them</a:t>
            </a:r>
            <a:r>
              <a:rPr lang="en-US" sz="3200" dirty="0" smtClean="0"/>
              <a:t>.</a:t>
            </a:r>
          </a:p>
          <a:p>
            <a:pPr fontAlgn="base"/>
            <a:endParaRPr lang="en-US" sz="3200" dirty="0"/>
          </a:p>
          <a:p>
            <a:pPr fontAlgn="base"/>
            <a:r>
              <a:rPr lang="en-US" sz="3200" b="1" dirty="0"/>
              <a:t>The broad areas include:</a:t>
            </a:r>
            <a:endParaRPr lang="en-US" sz="3200" dirty="0"/>
          </a:p>
          <a:p>
            <a:pPr marL="400050" indent="-400050" fontAlgn="base">
              <a:buAutoNum type="romanLcPeriod"/>
            </a:pPr>
            <a:r>
              <a:rPr lang="en-US" sz="3200" dirty="0" smtClean="0"/>
              <a:t>Assessing </a:t>
            </a:r>
            <a:r>
              <a:rPr lang="en-US" sz="3200" dirty="0"/>
              <a:t>the general pattern of pricing followed by the </a:t>
            </a:r>
            <a:r>
              <a:rPr lang="en-US" sz="3200" dirty="0" smtClean="0"/>
              <a:t>industry</a:t>
            </a:r>
          </a:p>
          <a:p>
            <a:pPr marL="400050" indent="-400050" fontAlgn="base">
              <a:buAutoNum type="romanLcPeriod"/>
            </a:pPr>
            <a:endParaRPr lang="en-US" sz="3200" dirty="0"/>
          </a:p>
          <a:p>
            <a:pPr fontAlgn="base"/>
            <a:r>
              <a:rPr lang="en-US" sz="3200" dirty="0"/>
              <a:t>ii. Measuring price elasticity of </a:t>
            </a:r>
            <a:r>
              <a:rPr lang="en-US" sz="3200" dirty="0" smtClean="0"/>
              <a:t>demand</a:t>
            </a:r>
          </a:p>
          <a:p>
            <a:pPr fontAlgn="base"/>
            <a:endParaRPr lang="en-US" sz="3200" dirty="0"/>
          </a:p>
          <a:p>
            <a:pPr fontAlgn="base"/>
            <a:r>
              <a:rPr lang="en-US" sz="3200" dirty="0"/>
              <a:t>iii. Evaluating the price strategy of the firm.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124754"/>
          </a:xfrm>
          <a:prstGeom prst="rect">
            <a:avLst/>
          </a:prstGeom>
        </p:spPr>
        <p:txBody>
          <a:bodyPr wrap="square">
            <a:spAutoFit/>
          </a:bodyPr>
          <a:lstStyle/>
          <a:p>
            <a:pPr fontAlgn="base"/>
            <a:r>
              <a:rPr lang="en-US" sz="2800" b="1" dirty="0"/>
              <a:t>12. Advertising and Promotion Research:</a:t>
            </a:r>
            <a:endParaRPr lang="en-US" sz="2800" dirty="0"/>
          </a:p>
          <a:p>
            <a:pPr fontAlgn="base"/>
            <a:r>
              <a:rPr lang="en-US" sz="2800" dirty="0"/>
              <a:t>The purpose of this research is to develop most appropriate advertisement and promotion schemes and evaluate their effectiveness</a:t>
            </a:r>
            <a:r>
              <a:rPr lang="en-US" sz="2800" dirty="0" smtClean="0"/>
              <a:t>.</a:t>
            </a:r>
          </a:p>
          <a:p>
            <a:pPr fontAlgn="base"/>
            <a:endParaRPr lang="en-US" sz="2800" dirty="0"/>
          </a:p>
          <a:p>
            <a:pPr fontAlgn="base"/>
            <a:r>
              <a:rPr lang="en-US" sz="2800" b="1" dirty="0"/>
              <a:t>The broad areas include</a:t>
            </a:r>
            <a:r>
              <a:rPr lang="en-US" sz="2800" b="1" dirty="0" smtClean="0"/>
              <a:t>:</a:t>
            </a:r>
          </a:p>
          <a:p>
            <a:pPr fontAlgn="base"/>
            <a:endParaRPr lang="en-US" sz="2800" dirty="0"/>
          </a:p>
          <a:p>
            <a:pPr marL="400050" indent="-400050" fontAlgn="base">
              <a:buAutoNum type="romanLcPeriod"/>
            </a:pPr>
            <a:r>
              <a:rPr lang="en-US" sz="2800" dirty="0" smtClean="0"/>
              <a:t>Advertising </a:t>
            </a:r>
            <a:r>
              <a:rPr lang="en-US" sz="2800" dirty="0"/>
              <a:t>copy </a:t>
            </a:r>
            <a:r>
              <a:rPr lang="en-US" sz="2800" dirty="0" smtClean="0"/>
              <a:t>research</a:t>
            </a:r>
          </a:p>
          <a:p>
            <a:pPr marL="400050" indent="-400050" fontAlgn="base">
              <a:buAutoNum type="romanLcPeriod"/>
            </a:pPr>
            <a:endParaRPr lang="en-US" sz="2800" dirty="0"/>
          </a:p>
          <a:p>
            <a:pPr fontAlgn="base"/>
            <a:r>
              <a:rPr lang="en-US" sz="2800" dirty="0"/>
              <a:t>ii. Media </a:t>
            </a:r>
            <a:r>
              <a:rPr lang="en-US" sz="2800" dirty="0" smtClean="0"/>
              <a:t>research</a:t>
            </a:r>
          </a:p>
          <a:p>
            <a:pPr fontAlgn="base"/>
            <a:endParaRPr lang="en-US" sz="2800" dirty="0"/>
          </a:p>
          <a:p>
            <a:pPr fontAlgn="base"/>
            <a:r>
              <a:rPr lang="en-US" sz="2800" dirty="0"/>
              <a:t>iii. Assessing the effectiveness of </a:t>
            </a:r>
            <a:r>
              <a:rPr lang="en-US" sz="2800" dirty="0" smtClean="0"/>
              <a:t>advertising</a:t>
            </a:r>
          </a:p>
          <a:p>
            <a:pPr fontAlgn="base"/>
            <a:endParaRPr lang="en-US" sz="2800" dirty="0"/>
          </a:p>
          <a:p>
            <a:pPr fontAlgn="base"/>
            <a:r>
              <a:rPr lang="en-US" sz="2800" dirty="0"/>
              <a:t>iv. Assessing the efficacy of sales promotional measures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001643"/>
          </a:xfrm>
          <a:prstGeom prst="rect">
            <a:avLst/>
          </a:prstGeom>
        </p:spPr>
        <p:txBody>
          <a:bodyPr wrap="square">
            <a:spAutoFit/>
          </a:bodyPr>
          <a:lstStyle/>
          <a:p>
            <a:pPr fontAlgn="base"/>
            <a:r>
              <a:rPr lang="en-US" sz="3200" b="1" dirty="0"/>
              <a:t>13. Sales Research</a:t>
            </a:r>
            <a:r>
              <a:rPr lang="en-US" sz="3200" b="1" dirty="0" smtClean="0"/>
              <a:t>:</a:t>
            </a:r>
          </a:p>
          <a:p>
            <a:pPr fontAlgn="base"/>
            <a:endParaRPr lang="en-US" sz="3200" dirty="0"/>
          </a:p>
          <a:p>
            <a:pPr marL="400050" indent="-400050" fontAlgn="base">
              <a:buAutoNum type="romanLcPeriod"/>
            </a:pPr>
            <a:r>
              <a:rPr lang="en-US" sz="3200" dirty="0" smtClean="0"/>
              <a:t>Testing </a:t>
            </a:r>
            <a:r>
              <a:rPr lang="en-US" sz="3200" dirty="0"/>
              <a:t>new sales </a:t>
            </a:r>
            <a:r>
              <a:rPr lang="en-US" sz="3200" dirty="0" smtClean="0"/>
              <a:t>techniques</a:t>
            </a:r>
          </a:p>
          <a:p>
            <a:pPr marL="400050" indent="-400050" fontAlgn="base">
              <a:buAutoNum type="romanLcPeriod"/>
            </a:pPr>
            <a:endParaRPr lang="en-US" sz="3200" dirty="0"/>
          </a:p>
          <a:p>
            <a:pPr fontAlgn="base"/>
            <a:r>
              <a:rPr lang="en-US" sz="3200" dirty="0"/>
              <a:t>ii. Analyzing of salesmen’s </a:t>
            </a:r>
            <a:r>
              <a:rPr lang="en-US" sz="3200" dirty="0" smtClean="0"/>
              <a:t>training</a:t>
            </a:r>
          </a:p>
          <a:p>
            <a:pPr fontAlgn="base"/>
            <a:endParaRPr lang="en-US" sz="3200" dirty="0"/>
          </a:p>
          <a:p>
            <a:pPr fontAlgn="base"/>
            <a:r>
              <a:rPr lang="en-US" sz="3200" dirty="0"/>
              <a:t>iii. Measuring salesman’s </a:t>
            </a:r>
            <a:r>
              <a:rPr lang="en-US" sz="3200" dirty="0" smtClean="0"/>
              <a:t>effectiveness</a:t>
            </a:r>
          </a:p>
          <a:p>
            <a:pPr fontAlgn="base"/>
            <a:endParaRPr lang="en-US" sz="3200" dirty="0"/>
          </a:p>
          <a:p>
            <a:pPr fontAlgn="base"/>
            <a:r>
              <a:rPr lang="en-US" sz="3200" dirty="0"/>
              <a:t>iv. Study of sales </a:t>
            </a:r>
            <a:r>
              <a:rPr lang="en-US" sz="3200" dirty="0" smtClean="0"/>
              <a:t>compensation</a:t>
            </a:r>
          </a:p>
          <a:p>
            <a:pPr fontAlgn="base"/>
            <a:endParaRPr lang="en-US" sz="3200" dirty="0"/>
          </a:p>
          <a:p>
            <a:pPr fontAlgn="base"/>
            <a:r>
              <a:rPr lang="en-US" sz="3200" dirty="0"/>
              <a:t>v. Analyzing methods of setting sales quota and sales territories.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509200"/>
          </a:xfrm>
          <a:prstGeom prst="rect">
            <a:avLst/>
          </a:prstGeom>
        </p:spPr>
        <p:txBody>
          <a:bodyPr wrap="square">
            <a:spAutoFit/>
          </a:bodyPr>
          <a:lstStyle/>
          <a:p>
            <a:pPr fontAlgn="base"/>
            <a:r>
              <a:rPr lang="en-US" sz="3200" b="1" dirty="0"/>
              <a:t>14. Research on Competition</a:t>
            </a:r>
            <a:r>
              <a:rPr lang="en-US" sz="3200" b="1" dirty="0" smtClean="0"/>
              <a:t>:</a:t>
            </a:r>
          </a:p>
          <a:p>
            <a:pPr fontAlgn="base"/>
            <a:endParaRPr lang="en-US" sz="3200" dirty="0"/>
          </a:p>
          <a:p>
            <a:pPr fontAlgn="base"/>
            <a:r>
              <a:rPr lang="en-US" sz="3200" dirty="0"/>
              <a:t>The purpose of this research is to find out the intensity and effect of competition to the firm</a:t>
            </a:r>
            <a:r>
              <a:rPr lang="en-US" sz="3200" dirty="0" smtClean="0"/>
              <a:t>.</a:t>
            </a:r>
          </a:p>
          <a:p>
            <a:pPr fontAlgn="base"/>
            <a:endParaRPr lang="en-US" sz="3200" dirty="0"/>
          </a:p>
          <a:p>
            <a:pPr fontAlgn="base"/>
            <a:r>
              <a:rPr lang="en-US" sz="3200" b="1" dirty="0"/>
              <a:t>The broad areas include</a:t>
            </a:r>
            <a:r>
              <a:rPr lang="en-US" sz="3200" b="1" dirty="0" smtClean="0"/>
              <a:t>:</a:t>
            </a:r>
          </a:p>
          <a:p>
            <a:pPr fontAlgn="base"/>
            <a:endParaRPr lang="en-US" sz="3200" dirty="0"/>
          </a:p>
          <a:p>
            <a:pPr marL="400050" indent="-400050" fontAlgn="base">
              <a:buAutoNum type="romanLcPeriod"/>
            </a:pPr>
            <a:r>
              <a:rPr lang="en-US" sz="3200" dirty="0" smtClean="0"/>
              <a:t>Study </a:t>
            </a:r>
            <a:r>
              <a:rPr lang="en-US" sz="3200" dirty="0"/>
              <a:t>on competitive structure of the industry and individual competitors</a:t>
            </a:r>
            <a:r>
              <a:rPr lang="en-US" sz="3200" dirty="0" smtClean="0"/>
              <a:t>.</a:t>
            </a:r>
          </a:p>
          <a:p>
            <a:pPr marL="400050" indent="-400050" fontAlgn="base">
              <a:buAutoNum type="romanLcPeriod"/>
            </a:pPr>
            <a:endParaRPr lang="en-US" sz="3200" dirty="0"/>
          </a:p>
          <a:p>
            <a:pPr fontAlgn="base"/>
            <a:r>
              <a:rPr lang="en-US" sz="3200" dirty="0"/>
              <a:t>ii. Study of competitors marketing strategies</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534400" cy="6186309"/>
          </a:xfrm>
          <a:prstGeom prst="rect">
            <a:avLst/>
          </a:prstGeom>
        </p:spPr>
        <p:txBody>
          <a:bodyPr wrap="square">
            <a:spAutoFit/>
          </a:bodyPr>
          <a:lstStyle/>
          <a:p>
            <a:pPr fontAlgn="base"/>
            <a:r>
              <a:rPr lang="en-US" sz="4400" dirty="0" smtClean="0"/>
              <a:t>Television and radio ratings demonstrate the popularity of shows and determine how much stations can charge for advertising spots during broadcasts. Publication subscription lists, which are audited by tabulating companies to ensure their veracity, are important in determining the per page rate for advertising.</a:t>
            </a:r>
            <a:endParaRPr lang="en-US" sz="4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632311"/>
          </a:xfrm>
          <a:prstGeom prst="rect">
            <a:avLst/>
          </a:prstGeom>
        </p:spPr>
        <p:txBody>
          <a:bodyPr wrap="square">
            <a:spAutoFit/>
          </a:bodyPr>
          <a:lstStyle/>
          <a:p>
            <a:pPr fontAlgn="base"/>
            <a:endParaRPr lang="en-US" sz="4000" smtClean="0"/>
          </a:p>
          <a:p>
            <a:pPr fontAlgn="base"/>
            <a:r>
              <a:rPr lang="en-US" sz="4000" smtClean="0"/>
              <a:t>The </a:t>
            </a:r>
            <a:r>
              <a:rPr lang="en-US" sz="4000" dirty="0" smtClean="0"/>
              <a:t>scope of marketing research describes above is only indicative and not exhaustive. Further, the above research areas are not watertight compartments. </a:t>
            </a:r>
            <a:endParaRPr lang="en-US" sz="4000" dirty="0" smtClean="0"/>
          </a:p>
          <a:p>
            <a:pPr fontAlgn="base"/>
            <a:endParaRPr lang="en-US" sz="4000" dirty="0" smtClean="0"/>
          </a:p>
          <a:p>
            <a:pPr fontAlgn="base"/>
            <a:r>
              <a:rPr lang="en-US" sz="4000" dirty="0" smtClean="0"/>
              <a:t>They </a:t>
            </a:r>
            <a:r>
              <a:rPr lang="en-US" sz="4000" dirty="0" smtClean="0"/>
              <a:t>are closely interrelated. The actual scope depends on the needs of a company and the marketing situations.</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763000" cy="5262979"/>
          </a:xfrm>
          <a:prstGeom prst="rect">
            <a:avLst/>
          </a:prstGeom>
        </p:spPr>
        <p:txBody>
          <a:bodyPr wrap="square">
            <a:spAutoFit/>
          </a:bodyPr>
          <a:lstStyle/>
          <a:p>
            <a:pPr fontAlgn="base"/>
            <a:endParaRPr lang="en-US" sz="2400" b="1" dirty="0" smtClean="0"/>
          </a:p>
          <a:p>
            <a:pPr fontAlgn="base"/>
            <a:endParaRPr lang="en-US" sz="2400" b="1" dirty="0" smtClean="0"/>
          </a:p>
          <a:p>
            <a:pPr fontAlgn="base"/>
            <a:r>
              <a:rPr lang="en-US" sz="2400" b="1" dirty="0" smtClean="0"/>
              <a:t>2</a:t>
            </a:r>
            <a:r>
              <a:rPr lang="en-US" sz="2400" b="1" dirty="0"/>
              <a:t>. Product Research:</a:t>
            </a:r>
            <a:endParaRPr lang="en-US" sz="2400" dirty="0"/>
          </a:p>
          <a:p>
            <a:pPr fontAlgn="base"/>
            <a:r>
              <a:rPr lang="en-US" sz="2400" dirty="0"/>
              <a:t>This looks at what products can be produced with available technology, </a:t>
            </a:r>
            <a:r>
              <a:rPr lang="en-US" sz="2400" dirty="0" smtClean="0"/>
              <a:t>a</a:t>
            </a:r>
          </a:p>
          <a:p>
            <a:pPr fontAlgn="base"/>
            <a:r>
              <a:rPr lang="en-US" sz="2400" dirty="0" err="1" smtClean="0"/>
              <a:t>nd</a:t>
            </a:r>
            <a:r>
              <a:rPr lang="en-US" sz="2400" dirty="0" smtClean="0"/>
              <a:t> </a:t>
            </a:r>
            <a:r>
              <a:rPr lang="en-US" sz="2400" dirty="0"/>
              <a:t>what new product innovations near-future technology can develop.</a:t>
            </a:r>
          </a:p>
          <a:p>
            <a:pPr fontAlgn="base"/>
            <a:r>
              <a:rPr lang="en-US" sz="2400" dirty="0"/>
              <a:t>Product research includes simple, in-person research such as taste tests conducted in malls and in the aisles of grocery stores, as well as elaborate, long-term “beta testing” of high-tech products by selected, experienced users. </a:t>
            </a:r>
            <a:endParaRPr lang="en-US" sz="2400" dirty="0" smtClean="0"/>
          </a:p>
          <a:p>
            <a:pPr fontAlgn="base"/>
            <a:endParaRPr lang="en-US" sz="2400" dirty="0" smtClean="0"/>
          </a:p>
          <a:p>
            <a:pPr fontAlgn="base"/>
            <a:r>
              <a:rPr lang="en-US" sz="2400" dirty="0" smtClean="0"/>
              <a:t>The </a:t>
            </a:r>
            <a:r>
              <a:rPr lang="en-US" sz="2400" dirty="0"/>
              <a:t>objective of product research can be simple; For example- a company may tweak the taste of an existing product, then measure consumers’ reactions to see if there is room in the market for a variation. It can also be more extensive, as when a company develops prototypes of proposed new products that may be intended for market introduction months down the road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24754"/>
          </a:xfrm>
          <a:prstGeom prst="rect">
            <a:avLst/>
          </a:prstGeom>
        </p:spPr>
        <p:txBody>
          <a:bodyPr wrap="square">
            <a:spAutoFit/>
          </a:bodyPr>
          <a:lstStyle/>
          <a:p>
            <a:pPr fontAlgn="base"/>
            <a:r>
              <a:rPr lang="en-US" sz="2800" dirty="0"/>
              <a:t>In product research, as in all market research, there is a danger to paying too much attention to the wrong things. </a:t>
            </a:r>
            <a:endParaRPr lang="en-US" sz="2800" dirty="0" smtClean="0"/>
          </a:p>
          <a:p>
            <a:pPr fontAlgn="base"/>
            <a:endParaRPr lang="en-US" sz="2800" dirty="0" smtClean="0"/>
          </a:p>
          <a:p>
            <a:pPr fontAlgn="base"/>
            <a:r>
              <a:rPr lang="en-US" sz="2800" dirty="0" smtClean="0"/>
              <a:t>For </a:t>
            </a:r>
            <a:r>
              <a:rPr lang="en-US" sz="2800" dirty="0"/>
              <a:t>instance, the introduction of New Coke was based on the outcome of taste tests that showed the public wanted a sweeter product</a:t>
            </a:r>
            <a:r>
              <a:rPr lang="en-US" sz="2800" dirty="0" smtClean="0"/>
              <a:t>.</a:t>
            </a:r>
          </a:p>
          <a:p>
            <a:pPr fontAlgn="base"/>
            <a:endParaRPr lang="en-US" sz="2800" dirty="0" smtClean="0"/>
          </a:p>
          <a:p>
            <a:pPr fontAlgn="base"/>
            <a:endParaRPr lang="en-US" sz="2800" dirty="0"/>
          </a:p>
          <a:p>
            <a:pPr fontAlgn="base"/>
            <a:r>
              <a:rPr lang="en-US" sz="2800" dirty="0"/>
              <a:t>But later an angry public, outraged that Coca-Cola was planning to change the familiar formula, forced the company to ignore its taste tests and leave the original Coke on the market. The company had put too much stock in the results of the taste test studies, and had failed to factor in research that showed consumers were happy with the product as it was</a:t>
            </a:r>
            <a:r>
              <a:rPr lang="en-US" sz="2800" dirty="0" smtClean="0"/>
              <a:t>.</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6555641"/>
          </a:xfrm>
          <a:prstGeom prst="rect">
            <a:avLst/>
          </a:prstGeom>
        </p:spPr>
        <p:txBody>
          <a:bodyPr wrap="square">
            <a:spAutoFit/>
          </a:bodyPr>
          <a:lstStyle/>
          <a:p>
            <a:pPr fontAlgn="base"/>
            <a:r>
              <a:rPr lang="en-US" sz="2800" b="1" dirty="0" smtClean="0"/>
              <a:t>The purpose of this research is to find out all aspects of product which include</a:t>
            </a:r>
            <a:r>
              <a:rPr lang="en-US" sz="2800" b="1" dirty="0" smtClean="0"/>
              <a:t>:</a:t>
            </a:r>
          </a:p>
          <a:p>
            <a:pPr fontAlgn="base"/>
            <a:endParaRPr lang="en-US" sz="2800" dirty="0" smtClean="0"/>
          </a:p>
          <a:p>
            <a:pPr marL="400050" indent="-400050" fontAlgn="base">
              <a:buAutoNum type="romanLcPeriod"/>
            </a:pPr>
            <a:r>
              <a:rPr lang="en-US" sz="2800" dirty="0" smtClean="0"/>
              <a:t>Reviewing </a:t>
            </a:r>
            <a:r>
              <a:rPr lang="en-US" sz="2800" dirty="0" smtClean="0"/>
              <a:t>product line, product quality, product features, product design etc</a:t>
            </a:r>
            <a:r>
              <a:rPr lang="en-US" sz="2800" dirty="0" smtClean="0"/>
              <a:t>.</a:t>
            </a:r>
          </a:p>
          <a:p>
            <a:pPr marL="400050" indent="-400050" fontAlgn="base">
              <a:buAutoNum type="romanLcPeriod"/>
            </a:pPr>
            <a:endParaRPr lang="en-US" sz="2800" dirty="0" smtClean="0"/>
          </a:p>
          <a:p>
            <a:pPr fontAlgn="base"/>
            <a:r>
              <a:rPr lang="en-US" sz="2800" dirty="0" smtClean="0"/>
              <a:t>ii. Study on new uses of an existing </a:t>
            </a:r>
            <a:r>
              <a:rPr lang="en-US" sz="2800" dirty="0" smtClean="0"/>
              <a:t>product</a:t>
            </a:r>
          </a:p>
          <a:p>
            <a:pPr fontAlgn="base"/>
            <a:endParaRPr lang="en-US" sz="2800" dirty="0" smtClean="0"/>
          </a:p>
          <a:p>
            <a:pPr fontAlgn="base"/>
            <a:r>
              <a:rPr lang="en-US" sz="2800" dirty="0" smtClean="0"/>
              <a:t>iii. Testing of new </a:t>
            </a:r>
            <a:r>
              <a:rPr lang="en-US" sz="2800" dirty="0" smtClean="0"/>
              <a:t>products</a:t>
            </a:r>
          </a:p>
          <a:p>
            <a:pPr fontAlgn="base"/>
            <a:endParaRPr lang="en-US" sz="2800" dirty="0" smtClean="0"/>
          </a:p>
          <a:p>
            <a:pPr fontAlgn="base"/>
            <a:r>
              <a:rPr lang="en-US" sz="2800" dirty="0" smtClean="0"/>
              <a:t>iv. Study of related </a:t>
            </a:r>
            <a:r>
              <a:rPr lang="en-US" sz="2800" dirty="0" smtClean="0"/>
              <a:t>products</a:t>
            </a:r>
          </a:p>
          <a:p>
            <a:pPr fontAlgn="base"/>
            <a:endParaRPr lang="en-US" sz="2800" dirty="0" smtClean="0"/>
          </a:p>
          <a:p>
            <a:pPr fontAlgn="base"/>
            <a:r>
              <a:rPr lang="en-US" sz="2800" dirty="0" smtClean="0"/>
              <a:t>v. Study of packaging </a:t>
            </a:r>
            <a:r>
              <a:rPr lang="en-US" sz="2800" dirty="0" smtClean="0"/>
              <a:t>design</a:t>
            </a:r>
          </a:p>
          <a:p>
            <a:pPr fontAlgn="base"/>
            <a:endParaRPr lang="en-US" sz="2800" dirty="0" smtClean="0"/>
          </a:p>
          <a:p>
            <a:pPr fontAlgn="base"/>
            <a:r>
              <a:rPr lang="en-US" sz="2800" dirty="0" smtClean="0"/>
              <a:t>vi. Study of brand name/brand mark/its impact</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fontAlgn="base"/>
            <a:r>
              <a:rPr lang="en-US" sz="3600" b="1" dirty="0"/>
              <a:t>3. Brand Research:</a:t>
            </a:r>
            <a:endParaRPr lang="en-US" sz="3600" dirty="0"/>
          </a:p>
          <a:p>
            <a:pPr fontAlgn="base"/>
            <a:r>
              <a:rPr lang="en-US" sz="3600" dirty="0"/>
              <a:t>Brands, the named products that advertising pushes and for which manufacturers can charge consumers the most money, are always being studied. Advertisers want to know if consumers have strong brand loyalty (“I’d never buy another brand, even if they gave me a coupon”); if the brand has any emotional appeal (“My dear mother used only that brand”); and what the consumer thinks could be improved about the brand (“If only it came in a refillable container</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494085"/>
          </a:xfrm>
          <a:prstGeom prst="rect">
            <a:avLst/>
          </a:prstGeom>
        </p:spPr>
        <p:txBody>
          <a:bodyPr wrap="square">
            <a:spAutoFit/>
          </a:bodyPr>
          <a:lstStyle/>
          <a:p>
            <a:pPr fontAlgn="base"/>
            <a:r>
              <a:rPr lang="en-US" sz="3200" dirty="0" smtClean="0"/>
              <a:t>Brand research, too, has its perils. Campbell’s Soup once convened a focus group comprised of its best soup customers. One of the findings was that those customers saw no need for a low-salt alternative soup Campbell’s wanted to market</a:t>
            </a:r>
            <a:r>
              <a:rPr lang="en-US" sz="3200" dirty="0" smtClean="0"/>
              <a:t>.</a:t>
            </a:r>
          </a:p>
          <a:p>
            <a:pPr fontAlgn="base"/>
            <a:endParaRPr lang="en-US" sz="3200" dirty="0" smtClean="0"/>
          </a:p>
          <a:p>
            <a:pPr fontAlgn="base"/>
            <a:r>
              <a:rPr lang="en-US" sz="3200" dirty="0" smtClean="0"/>
              <a:t>Concerned that the general public seemed to want low-sodium products, Campbell’s retested groups other than their best customers. This research found a market interested in a low-sodium soup. The loyal Campbell’s customers loved the saltier product, while a larger group of potential customers preferred the low-salt alternative</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534400" cy="6494085"/>
          </a:xfrm>
          <a:prstGeom prst="rect">
            <a:avLst/>
          </a:prstGeom>
        </p:spPr>
        <p:txBody>
          <a:bodyPr wrap="square">
            <a:spAutoFit/>
          </a:bodyPr>
          <a:lstStyle/>
          <a:p>
            <a:pPr fontAlgn="base"/>
            <a:r>
              <a:rPr lang="en-US" sz="3200" b="1" dirty="0"/>
              <a:t>4. Psychological Research:</a:t>
            </a:r>
            <a:endParaRPr lang="en-US" sz="3200" dirty="0"/>
          </a:p>
          <a:p>
            <a:pPr fontAlgn="base"/>
            <a:r>
              <a:rPr lang="en-US" sz="3200" dirty="0"/>
              <a:t>Perhaps the most controversial type of market research is psychological research. This type of research tries to determine why people buy certain products based on a profile of the way the consumers live their lives. One company has divided all Americans into more than 60 psychological profiles</a:t>
            </a:r>
            <a:r>
              <a:rPr lang="en-US" sz="3200" dirty="0" smtClean="0"/>
              <a:t>.</a:t>
            </a:r>
          </a:p>
          <a:p>
            <a:pPr fontAlgn="base"/>
            <a:endParaRPr lang="en-US" sz="3200" dirty="0"/>
          </a:p>
          <a:p>
            <a:pPr fontAlgn="base"/>
            <a:r>
              <a:rPr lang="en-US" sz="3200" dirty="0"/>
              <a:t>This company contends the lifestyles these people have established, based upon their past buying habits and their cultural upbringing, influences their buying decisions so strongly that individual differences can sometimes be negated.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TotalTime>
  <Words>2060</Words>
  <Application>Microsoft Office PowerPoint</Application>
  <PresentationFormat>On-screen Show (4:3)</PresentationFormat>
  <Paragraphs>200</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Equity</vt:lpstr>
      <vt:lpstr>Types of Market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Market Research </dc:title>
  <dc:creator>Ashutosh</dc:creator>
  <cp:lastModifiedBy>Ashutosh</cp:lastModifiedBy>
  <cp:revision>5</cp:revision>
  <dcterms:created xsi:type="dcterms:W3CDTF">2020-05-02T14:49:09Z</dcterms:created>
  <dcterms:modified xsi:type="dcterms:W3CDTF">2020-05-04T06:57:33Z</dcterms:modified>
</cp:coreProperties>
</file>