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DD38D-DDD1-4B9D-A6A8-0B69A504FFF3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EABBEF5-6247-4B3A-9524-3220AF83BC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DD38D-DDD1-4B9D-A6A8-0B69A504FFF3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BEF5-6247-4B3A-9524-3220AF83BC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DD38D-DDD1-4B9D-A6A8-0B69A504FFF3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BEF5-6247-4B3A-9524-3220AF83BC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DD38D-DDD1-4B9D-A6A8-0B69A504FFF3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BEF5-6247-4B3A-9524-3220AF83BC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DD38D-DDD1-4B9D-A6A8-0B69A504FFF3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EABBEF5-6247-4B3A-9524-3220AF83BC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DD38D-DDD1-4B9D-A6A8-0B69A504FFF3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BEF5-6247-4B3A-9524-3220AF83BC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DD38D-DDD1-4B9D-A6A8-0B69A504FFF3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BEF5-6247-4B3A-9524-3220AF83BC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DD38D-DDD1-4B9D-A6A8-0B69A504FFF3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BEF5-6247-4B3A-9524-3220AF83BC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DD38D-DDD1-4B9D-A6A8-0B69A504FFF3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BEF5-6247-4B3A-9524-3220AF83BC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DD38D-DDD1-4B9D-A6A8-0B69A504FFF3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BEF5-6247-4B3A-9524-3220AF83BC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DD38D-DDD1-4B9D-A6A8-0B69A504FFF3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EABBEF5-6247-4B3A-9524-3220AF83BC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7FDD38D-DDD1-4B9D-A6A8-0B69A504FFF3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EABBEF5-6247-4B3A-9524-3220AF83BC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sir.com/concepts-of-marketing/" TargetMode="External"/><Relationship Id="rId2" Type="http://schemas.openxmlformats.org/officeDocument/2006/relationships/hyperlink" Target="https://www.googlesir.com/aims-and-objectives-of-advertising/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product-orientation-and-consumer-orientation-marketing/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sir.com/strategies-for-building-maximum-customer-satisfaction/" TargetMode="External"/><Relationship Id="rId2" Type="http://schemas.openxmlformats.org/officeDocument/2006/relationships/hyperlink" Target="https://www.propac.com/kinds-packaging/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4648200"/>
            <a:ext cx="7620000" cy="1752600"/>
          </a:xfrm>
        </p:spPr>
        <p:txBody>
          <a:bodyPr>
            <a:normAutofit lnSpcReduction="10000"/>
          </a:bodyPr>
          <a:lstStyle/>
          <a:p>
            <a:pPr algn="l"/>
            <a:r>
              <a:rPr lang="en-US" b="1" dirty="0" smtClean="0"/>
              <a:t>Prof(Dr)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Features and Importance of Product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457200"/>
            <a:ext cx="8382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en-US" sz="4800" dirty="0" smtClean="0"/>
              <a:t>Product </a:t>
            </a:r>
            <a:r>
              <a:rPr lang="en-US" sz="4800" dirty="0"/>
              <a:t>is the Centre of all Marketing </a:t>
            </a:r>
            <a:r>
              <a:rPr lang="en-US" sz="4800" dirty="0" smtClean="0"/>
              <a:t>Activities</a:t>
            </a:r>
          </a:p>
          <a:p>
            <a:pPr marL="342900" indent="-342900" algn="just">
              <a:buAutoNum type="arabicPeriod"/>
            </a:pPr>
            <a:endParaRPr lang="en-US" sz="4800" dirty="0"/>
          </a:p>
          <a:p>
            <a:pPr algn="just"/>
            <a:r>
              <a:rPr lang="en-US" sz="4800" dirty="0"/>
              <a:t>Product is the pivot and all the marketing activities cluster around it.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0"/>
            <a:ext cx="84582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Marketing activities such as </a:t>
            </a:r>
            <a:r>
              <a:rPr lang="en-US" sz="2800" dirty="0">
                <a:hlinkClick r:id="rId2"/>
              </a:rPr>
              <a:t>advertising</a:t>
            </a:r>
            <a:r>
              <a:rPr lang="en-US" sz="2800" dirty="0"/>
              <a:t>, sales promotion distribution, buying, selling etc. are all made possible only on account of the product.</a:t>
            </a:r>
          </a:p>
          <a:p>
            <a:pPr algn="just"/>
            <a:r>
              <a:rPr lang="en-US" sz="2800" dirty="0"/>
              <a:t>It is the product which is purchased, sold, advertised, distributed etc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b="1" dirty="0"/>
              <a:t>In short</a:t>
            </a:r>
            <a:r>
              <a:rPr lang="en-US" sz="2800" dirty="0"/>
              <a:t>, the product is the engine that pulls the </a:t>
            </a:r>
            <a:r>
              <a:rPr lang="en-US" sz="2800" dirty="0">
                <a:hlinkClick r:id="rId3"/>
              </a:rPr>
              <a:t>marketing activities</a:t>
            </a:r>
            <a:r>
              <a:rPr lang="en-US" sz="2800" dirty="0"/>
              <a:t>, programmes etc.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2. Starting Point of Marketing </a:t>
            </a:r>
            <a:r>
              <a:rPr lang="en-US" sz="2800" dirty="0" smtClean="0"/>
              <a:t>Planning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To the marketer, products are the building blocks of a </a:t>
            </a:r>
            <a:r>
              <a:rPr lang="en-US" sz="2800" b="1" dirty="0"/>
              <a:t>marketing plan</a:t>
            </a:r>
            <a:endParaRPr lang="en-US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Marketing planning is done on the basis of the nature, quality and the demand of the product. Product policies decide other policies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r>
              <a:rPr lang="en-US" sz="2800" dirty="0"/>
              <a:t>3. Product is the Key to Market </a:t>
            </a:r>
            <a:r>
              <a:rPr lang="en-US" sz="2800" dirty="0" smtClean="0"/>
              <a:t>Success</a:t>
            </a:r>
          </a:p>
          <a:p>
            <a:endParaRPr lang="en-US" sz="2800" dirty="0"/>
          </a:p>
          <a:p>
            <a:r>
              <a:rPr lang="en-US" sz="2800" dirty="0"/>
              <a:t>Product is the key to market success. That is why the marketing manager emphasizes and insists on the need for 279 of product for getting success in his business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r>
              <a:rPr lang="en-US" sz="2800" dirty="0"/>
              <a:t>It is said, “If the first commandment in marketing is knowing your customer, the second is know the product.” If the product is faulty, its market will have a very short life span and will ultimately fall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6106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dirty="0" smtClean="0"/>
              <a:t>4. Centre of Consumption and </a:t>
            </a:r>
            <a:r>
              <a:rPr lang="en-US" sz="4400" dirty="0" smtClean="0"/>
              <a:t>Satisfaction</a:t>
            </a:r>
          </a:p>
          <a:p>
            <a:pPr algn="just"/>
            <a:endParaRPr lang="en-US" sz="4400" dirty="0" smtClean="0"/>
          </a:p>
          <a:p>
            <a:pPr algn="just"/>
            <a:r>
              <a:rPr lang="en-US" sz="4400" dirty="0" smtClean="0"/>
              <a:t>From the consumers’ point of view, the product is the centre of their consumption and satisfaction.</a:t>
            </a:r>
          </a:p>
          <a:p>
            <a:pPr algn="just"/>
            <a:r>
              <a:rPr lang="en-US" sz="4400" dirty="0" smtClean="0"/>
              <a:t>It is the philosophy of the </a:t>
            </a:r>
            <a:r>
              <a:rPr lang="en-US" sz="4400" dirty="0" smtClean="0">
                <a:hlinkClick r:id="rId2"/>
              </a:rPr>
              <a:t>modern marketing concept.</a:t>
            </a:r>
            <a:endParaRPr lang="en-US" sz="4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4582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dirty="0"/>
              <a:t>Various policy decisions are taken by the marketing management so as to provide better consumption, benefits utilities and satisfaction to the consumers in case the product fails to </a:t>
            </a:r>
            <a:r>
              <a:rPr lang="en-US" sz="4400" dirty="0" err="1"/>
              <a:t>fulfil</a:t>
            </a:r>
            <a:r>
              <a:rPr lang="en-US" sz="4400" dirty="0"/>
              <a:t> this very object, it invites the intervention of the government and other agencies to safeguard the interests of the consumers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304800" y="304801"/>
            <a:ext cx="853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5. Importance from social </a:t>
            </a:r>
            <a:r>
              <a:rPr lang="en-US" sz="2400" dirty="0" smtClean="0"/>
              <a:t>Viewpoint</a:t>
            </a:r>
          </a:p>
          <a:p>
            <a:endParaRPr lang="en-US" sz="2400" dirty="0"/>
          </a:p>
          <a:p>
            <a:r>
              <a:rPr lang="en-US" sz="2400" dirty="0"/>
              <a:t>From a social viewpoint also, the product satisfies the needs of society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b="1" dirty="0"/>
              <a:t>On the one hand</a:t>
            </a:r>
            <a:r>
              <a:rPr lang="en-US" sz="2400" dirty="0"/>
              <a:t>, product satisfies the need of consumers and on the other, it provides employment and standard of living to millions of people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/>
              <a:t>6. Corporate Need Satisfaction</a:t>
            </a:r>
          </a:p>
          <a:p>
            <a:r>
              <a:rPr lang="en-US" sz="2400" dirty="0"/>
              <a:t>The basic corporate need for profits is satisfied by-products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/>
              <a:t>It is the product through which a company exploits market opportunities and generates sales volume and revenue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/>
              <a:t>Adequate sales volume and revenue ensure corporate profitability essential for business survival and growth.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8392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7. A Competitive </a:t>
            </a:r>
            <a:r>
              <a:rPr lang="en-US" sz="2800" dirty="0" smtClean="0"/>
              <a:t>Weapon</a:t>
            </a:r>
          </a:p>
          <a:p>
            <a:endParaRPr lang="en-US" sz="2800" dirty="0"/>
          </a:p>
          <a:p>
            <a:r>
              <a:rPr lang="en-US" sz="2800" dirty="0"/>
              <a:t>Product is the competitive weapon of very great potential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r>
              <a:rPr lang="en-US" sz="2800" dirty="0"/>
              <a:t>Whenever competitive pressures develop in the market, consumer preference changes or otherwise there emerges a need for change in the components of the product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r>
              <a:rPr lang="en-US" sz="2800" b="1" dirty="0"/>
              <a:t>For example</a:t>
            </a:r>
            <a:r>
              <a:rPr lang="en-US" sz="2800" dirty="0"/>
              <a:t>, competitive advantage may be gained by changing the package, </a:t>
            </a:r>
            <a:r>
              <a:rPr lang="en-US" sz="2800" dirty="0" err="1"/>
              <a:t>colour</a:t>
            </a:r>
            <a:r>
              <a:rPr lang="en-US" sz="2800" dirty="0"/>
              <a:t>, size, quality, innovation or even trading terms.</a:t>
            </a:r>
          </a:p>
          <a:p>
            <a:endParaRPr lang="en-US" sz="2800" dirty="0" smtClean="0"/>
          </a:p>
          <a:p>
            <a:r>
              <a:rPr lang="en-US" sz="2800" dirty="0" smtClean="0"/>
              <a:t>In </a:t>
            </a:r>
            <a:r>
              <a:rPr lang="en-US" sz="2800" dirty="0"/>
              <a:t>short, the product is the soul and centre of all our marketing activities.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1"/>
            <a:ext cx="84582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/>
              <a:t>I</a:t>
            </a:r>
            <a:r>
              <a:rPr lang="en-US" sz="3600" dirty="0" smtClean="0"/>
              <a:t>n </a:t>
            </a:r>
            <a:r>
              <a:rPr lang="en-US" sz="3600" dirty="0"/>
              <a:t>our daily life, we buy different kinds of products so as to satisfy our varied needs. </a:t>
            </a:r>
            <a:endParaRPr lang="en-US" sz="3600" dirty="0" smtClean="0"/>
          </a:p>
          <a:p>
            <a:pPr algn="just"/>
            <a:endParaRPr lang="en-US" sz="3600" dirty="0" smtClean="0"/>
          </a:p>
          <a:p>
            <a:pPr algn="just"/>
            <a:r>
              <a:rPr lang="en-US" sz="3600" dirty="0" smtClean="0"/>
              <a:t>In </a:t>
            </a:r>
            <a:r>
              <a:rPr lang="en-US" sz="3600" dirty="0"/>
              <a:t>this way, we can say that the product is one which has the capacity to satisfy our wants/needs. that is why the product is at the time defined as a bundle of potential utility</a:t>
            </a:r>
            <a:r>
              <a:rPr lang="en-US" sz="3600" dirty="0" smtClean="0"/>
              <a:t>.</a:t>
            </a:r>
          </a:p>
          <a:p>
            <a:pPr algn="just"/>
            <a:endParaRPr lang="en-US" sz="3600" dirty="0" smtClean="0"/>
          </a:p>
          <a:p>
            <a:pPr algn="just"/>
            <a:r>
              <a:rPr lang="en-US" sz="3600" dirty="0" smtClean="0"/>
              <a:t> </a:t>
            </a:r>
            <a:r>
              <a:rPr lang="en-US" sz="3600" dirty="0"/>
              <a:t>A product may be regarded from the marketing viewpoint as a bundle of benefits which are being offered to the consumer.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5344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dirty="0"/>
              <a:t>A product is a package of physical service and symbolic particular expected to yield satisfaction or benefits to the buyers</a:t>
            </a:r>
            <a:r>
              <a:rPr lang="en-US" sz="4400" dirty="0" smtClean="0"/>
              <a:t>.</a:t>
            </a:r>
          </a:p>
          <a:p>
            <a:pPr algn="just"/>
            <a:endParaRPr lang="en-US" sz="4400" dirty="0"/>
          </a:p>
          <a:p>
            <a:pPr algn="just"/>
            <a:r>
              <a:rPr lang="en-US" sz="4400" i="1" dirty="0"/>
              <a:t>Product is a bundle of utilities consisting of various product feature and accompanying services.</a:t>
            </a:r>
            <a:endParaRPr lang="en-US" sz="4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1"/>
            <a:ext cx="8153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/>
              <a:t>Features of Product</a:t>
            </a:r>
          </a:p>
          <a:p>
            <a:pPr algn="just"/>
            <a:r>
              <a:rPr lang="en-US" sz="3600" u="sng" dirty="0"/>
              <a:t>The main characteristics or essential features of a product are as follows</a:t>
            </a:r>
            <a:r>
              <a:rPr lang="en-US" sz="3600" u="sng" dirty="0" smtClean="0"/>
              <a:t>:</a:t>
            </a:r>
          </a:p>
          <a:p>
            <a:pPr algn="just"/>
            <a:endParaRPr lang="en-US" sz="3600" dirty="0"/>
          </a:p>
          <a:p>
            <a:pPr algn="just"/>
            <a:r>
              <a:rPr lang="en-US" sz="3600" dirty="0"/>
              <a:t>1. Tangible Attributes</a:t>
            </a:r>
          </a:p>
          <a:p>
            <a:pPr algn="just"/>
            <a:r>
              <a:rPr lang="en-US" sz="3600" dirty="0"/>
              <a:t>The first and foremost important feature of a product is its tangibility.</a:t>
            </a:r>
          </a:p>
          <a:p>
            <a:pPr algn="just"/>
            <a:r>
              <a:rPr lang="en-US" sz="3600" dirty="0"/>
              <a:t>It means that it may be touched, seen and its physical presence felt, like, cycle, book, pencil, table etc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457200"/>
            <a:ext cx="8458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2. Intangible Attributes</a:t>
            </a:r>
          </a:p>
          <a:p>
            <a:pPr algn="just"/>
            <a:r>
              <a:rPr lang="en-US" sz="3200" b="1" dirty="0"/>
              <a:t>Alternatively</a:t>
            </a:r>
            <a:r>
              <a:rPr lang="en-US" sz="3200" dirty="0"/>
              <a:t>, the product may be intangible in the form of service, such as banking, insurance or repairing services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3. Exchange value</a:t>
            </a:r>
          </a:p>
          <a:p>
            <a:pPr algn="just"/>
            <a:r>
              <a:rPr lang="en-US" sz="3200" dirty="0"/>
              <a:t>The third characteristics of a product are that it must have exchange value.</a:t>
            </a:r>
          </a:p>
          <a:p>
            <a:pPr algn="just"/>
            <a:r>
              <a:rPr lang="en-US" sz="3200" b="1" dirty="0"/>
              <a:t>Every product,</a:t>
            </a:r>
            <a:r>
              <a:rPr lang="en-US" sz="3200" dirty="0"/>
              <a:t> whether tangible or intangible, should have an exchange value and should be capable of being exchanged between the buyer and seller for a mutually agreed consideration.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"/>
            <a:ext cx="84582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/>
              <a:t>4. Utility Benefits</a:t>
            </a:r>
          </a:p>
          <a:p>
            <a:pPr algn="just"/>
            <a:r>
              <a:rPr lang="en-US" sz="3600" dirty="0"/>
              <a:t>Another </a:t>
            </a:r>
            <a:r>
              <a:rPr lang="en-US" sz="3600" b="1" dirty="0"/>
              <a:t>important characteristic of a product</a:t>
            </a:r>
            <a:r>
              <a:rPr lang="en-US" sz="3600" dirty="0"/>
              <a:t> is that it should have a utility like a bundle of potential utility or benefits.</a:t>
            </a:r>
          </a:p>
          <a:p>
            <a:pPr algn="just"/>
            <a:endParaRPr lang="en-US" sz="3600" dirty="0" smtClean="0"/>
          </a:p>
          <a:p>
            <a:pPr algn="just"/>
            <a:endParaRPr lang="en-US" sz="3600" dirty="0"/>
          </a:p>
          <a:p>
            <a:pPr algn="just"/>
            <a:r>
              <a:rPr lang="en-US" sz="3600" dirty="0"/>
              <a:t>5. Differential Features</a:t>
            </a:r>
          </a:p>
          <a:p>
            <a:pPr algn="just"/>
            <a:r>
              <a:rPr lang="en-US" sz="3600" dirty="0"/>
              <a:t>Another important feature from the marketing point of view is that the product should have differential features, i.e., it can be differentiated from other products.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1"/>
            <a:ext cx="8458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Different </a:t>
            </a:r>
            <a:r>
              <a:rPr lang="en-US" sz="2400" dirty="0">
                <a:hlinkClick r:id="rId2"/>
              </a:rPr>
              <a:t>types of packaging</a:t>
            </a:r>
            <a:r>
              <a:rPr lang="en-US" sz="2400" dirty="0"/>
              <a:t> and branding can help create the image of product differentiation in the consumer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/>
              <a:t>6. Consumer </a:t>
            </a:r>
            <a:r>
              <a:rPr lang="en-US" sz="2400" dirty="0" smtClean="0"/>
              <a:t>Satisfaction</a:t>
            </a:r>
          </a:p>
          <a:p>
            <a:endParaRPr lang="en-US" sz="2400" dirty="0"/>
          </a:p>
          <a:p>
            <a:r>
              <a:rPr lang="en-US" sz="2400" dirty="0"/>
              <a:t>Another feature from the marketing viewpoint is that the products should have the ability to deliver </a:t>
            </a:r>
            <a:r>
              <a:rPr lang="en-US" sz="2400" dirty="0">
                <a:hlinkClick r:id="rId3"/>
              </a:rPr>
              <a:t>value satisfaction to consumers</a:t>
            </a:r>
            <a:r>
              <a:rPr lang="en-US" sz="2400" dirty="0"/>
              <a:t> for whom they are intended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/>
              <a:t>7. Business Need </a:t>
            </a:r>
            <a:r>
              <a:rPr lang="en-US" sz="2400" dirty="0" smtClean="0"/>
              <a:t>Satisfaction</a:t>
            </a:r>
          </a:p>
          <a:p>
            <a:endParaRPr lang="en-US" sz="2400" dirty="0"/>
          </a:p>
          <a:p>
            <a:r>
              <a:rPr lang="en-US" sz="2400" dirty="0"/>
              <a:t>The last also equally important characteristics of a product is that in order to be a product, it should also have the attribute to satisfy a business need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/>
              <a:t>The basic business need obviously is to earn a profit on the product sold. It must have the </a:t>
            </a:r>
            <a:r>
              <a:rPr lang="en-US" sz="2400" b="1" dirty="0"/>
              <a:t>attribute of generating profit</a:t>
            </a:r>
            <a:endParaRPr lang="en-US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228600"/>
            <a:ext cx="84582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800" dirty="0"/>
              <a:t>Importance Of </a:t>
            </a:r>
            <a:r>
              <a:rPr lang="en-US" sz="4800" dirty="0" smtClean="0"/>
              <a:t>Product</a:t>
            </a:r>
          </a:p>
          <a:p>
            <a:pPr algn="just"/>
            <a:endParaRPr lang="en-US" sz="4800" dirty="0"/>
          </a:p>
          <a:p>
            <a:pPr algn="just"/>
            <a:r>
              <a:rPr lang="en-US" sz="4800" dirty="0"/>
              <a:t>Product is the centre of all marketing activities, </a:t>
            </a:r>
            <a:r>
              <a:rPr lang="en-US" sz="4800" b="1" dirty="0"/>
              <a:t>Without a product</a:t>
            </a:r>
            <a:r>
              <a:rPr lang="en-US" sz="4800" dirty="0"/>
              <a:t>, marketing cannot even be imaged. Good products are the key to market success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228601"/>
            <a:ext cx="8382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/>
              <a:t>Product is the engine that pulls the rest of the marketing programmes and fills in the needs of society. It represents a bundle of expectations to consumers and society</a:t>
            </a:r>
            <a:r>
              <a:rPr lang="en-US" sz="3600" dirty="0" smtClean="0"/>
              <a:t>.</a:t>
            </a:r>
          </a:p>
          <a:p>
            <a:pPr algn="just"/>
            <a:endParaRPr lang="en-US" sz="3600" dirty="0"/>
          </a:p>
          <a:p>
            <a:pPr algn="just"/>
            <a:r>
              <a:rPr lang="en-US" sz="3600" b="1" dirty="0"/>
              <a:t>Someone has said</a:t>
            </a:r>
            <a:r>
              <a:rPr lang="en-US" sz="3600" dirty="0"/>
              <a:t>, “If the first commandment in marketing is: know the customer, the second is know the product</a:t>
            </a:r>
            <a:r>
              <a:rPr lang="en-US" sz="3600" dirty="0" smtClean="0"/>
              <a:t>.”</a:t>
            </a:r>
          </a:p>
          <a:p>
            <a:pPr algn="just"/>
            <a:endParaRPr lang="en-US" sz="3600" dirty="0"/>
          </a:p>
          <a:p>
            <a:pPr algn="just"/>
            <a:r>
              <a:rPr lang="en-US" sz="3600" u="sng" dirty="0"/>
              <a:t>In short, the importance of product may be summarized as under:</a:t>
            </a:r>
            <a:endParaRPr lang="en-US" sz="36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16</TotalTime>
  <Words>717</Words>
  <Application>Microsoft Office PowerPoint</Application>
  <PresentationFormat>On-screen Show (4:3)</PresentationFormat>
  <Paragraphs>102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Equity</vt:lpstr>
      <vt:lpstr>Features and Importance of Product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Features and Importance of Product </dc:title>
  <dc:creator>Ashutosh</dc:creator>
  <cp:lastModifiedBy>Ashutosh</cp:lastModifiedBy>
  <cp:revision>5</cp:revision>
  <dcterms:created xsi:type="dcterms:W3CDTF">2020-04-23T10:06:14Z</dcterms:created>
  <dcterms:modified xsi:type="dcterms:W3CDTF">2020-04-25T02:38:44Z</dcterms:modified>
</cp:coreProperties>
</file>