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83B0F11-7D24-44BE-B0A4-DF617BEF7E5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3E5A494-5D29-4DF5-9CE1-59ACB72438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3B0F11-7D24-44BE-B0A4-DF617BEF7E5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5A494-5D29-4DF5-9CE1-59ACB72438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3B0F11-7D24-44BE-B0A4-DF617BEF7E5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5A494-5D29-4DF5-9CE1-59ACB72438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3B0F11-7D24-44BE-B0A4-DF617BEF7E5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5A494-5D29-4DF5-9CE1-59ACB724384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3B0F11-7D24-44BE-B0A4-DF617BEF7E5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5A494-5D29-4DF5-9CE1-59ACB724384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3B0F11-7D24-44BE-B0A4-DF617BEF7E5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5A494-5D29-4DF5-9CE1-59ACB724384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3B0F11-7D24-44BE-B0A4-DF617BEF7E5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5A494-5D29-4DF5-9CE1-59ACB72438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3B0F11-7D24-44BE-B0A4-DF617BEF7E5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5A494-5D29-4DF5-9CE1-59ACB724384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3B0F11-7D24-44BE-B0A4-DF617BEF7E5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5A494-5D29-4DF5-9CE1-59ACB72438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83B0F11-7D24-44BE-B0A4-DF617BEF7E5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5A494-5D29-4DF5-9CE1-59ACB72438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83B0F11-7D24-44BE-B0A4-DF617BEF7E5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3E5A494-5D29-4DF5-9CE1-59ACB724384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83B0F11-7D24-44BE-B0A4-DF617BEF7E5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3E5A494-5D29-4DF5-9CE1-59ACB724384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20574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Sales Organization- Advantages and Disadvantages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743200"/>
            <a:ext cx="8229600" cy="2068111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Prof(Dr)</a:t>
            </a:r>
            <a:r>
              <a:rPr lang="en-US" dirty="0" err="1" smtClean="0"/>
              <a:t>B.L.Verma</a:t>
            </a:r>
            <a:endParaRPr lang="en-US" dirty="0" smtClean="0"/>
          </a:p>
          <a:p>
            <a:pPr algn="l"/>
            <a:r>
              <a:rPr lang="en-US" dirty="0" smtClean="0"/>
              <a:t>Professor</a:t>
            </a:r>
          </a:p>
          <a:p>
            <a:pPr algn="l"/>
            <a:r>
              <a:rPr lang="en-US" dirty="0" smtClean="0"/>
              <a:t>Department of Business Administration</a:t>
            </a:r>
          </a:p>
          <a:p>
            <a:pPr algn="l"/>
            <a:r>
              <a:rPr lang="en-US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1"/>
            <a:ext cx="8382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000" b="1" dirty="0"/>
              <a:t>2. Product Sales Force Structure</a:t>
            </a:r>
            <a:r>
              <a:rPr lang="en-US" sz="2000" b="1" dirty="0" smtClean="0"/>
              <a:t>:</a:t>
            </a:r>
          </a:p>
          <a:p>
            <a:pPr fontAlgn="base"/>
            <a:endParaRPr lang="en-US" sz="2000" dirty="0"/>
          </a:p>
          <a:p>
            <a:pPr marL="400050" indent="-400050" fontAlgn="base">
              <a:buAutoNum type="romanLcPeriod"/>
            </a:pPr>
            <a:r>
              <a:rPr lang="en-US" sz="2000" dirty="0" smtClean="0"/>
              <a:t>High </a:t>
            </a:r>
            <a:r>
              <a:rPr lang="en-US" sz="2000" dirty="0"/>
              <a:t>cost involvement because of the training and development of salespeople</a:t>
            </a:r>
            <a:r>
              <a:rPr lang="en-US" sz="2000" dirty="0" smtClean="0"/>
              <a:t>.</a:t>
            </a:r>
          </a:p>
          <a:p>
            <a:pPr marL="400050" indent="-400050" fontAlgn="base">
              <a:buAutoNum type="romanLcPeriod"/>
            </a:pPr>
            <a:endParaRPr lang="en-US" sz="2000" dirty="0"/>
          </a:p>
          <a:p>
            <a:pPr fontAlgn="base"/>
            <a:r>
              <a:rPr lang="en-US" sz="2000" dirty="0"/>
              <a:t>ii. Sometimes, two salespeople may pursue a highly potential customer for identical prod­uct separately at different times due to lack of coordination. So, duplication of calls on customers can increase the selling cost</a:t>
            </a:r>
            <a:r>
              <a:rPr lang="en-US" sz="2000" dirty="0" smtClean="0"/>
              <a:t>.</a:t>
            </a:r>
          </a:p>
          <a:p>
            <a:pPr fontAlgn="base"/>
            <a:endParaRPr lang="en-US" sz="2000" dirty="0" smtClean="0"/>
          </a:p>
          <a:p>
            <a:pPr fontAlgn="base"/>
            <a:endParaRPr lang="en-US" sz="2000" dirty="0"/>
          </a:p>
          <a:p>
            <a:pPr fontAlgn="base"/>
            <a:r>
              <a:rPr lang="en-US" sz="2000" dirty="0"/>
              <a:t>iii. Territorial duplication might be a problem because one salesperson may transgress to other salesperson’s area particularly when lack of coordination and unclear demarcation of selling areas spoil the field sales efforts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305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b="1" dirty="0"/>
              <a:t>3. Customer Sales Force Structure</a:t>
            </a:r>
            <a:r>
              <a:rPr lang="en-US" sz="2400" b="1" dirty="0" smtClean="0"/>
              <a:t>:</a:t>
            </a:r>
          </a:p>
          <a:p>
            <a:pPr fontAlgn="base"/>
            <a:endParaRPr lang="en-US" sz="2400" b="1" dirty="0" smtClean="0"/>
          </a:p>
          <a:p>
            <a:pPr fontAlgn="base"/>
            <a:endParaRPr lang="en-US" sz="2400" dirty="0"/>
          </a:p>
          <a:p>
            <a:pPr marL="400050" indent="-400050" fontAlgn="base">
              <a:buAutoNum type="romanLcPeriod"/>
            </a:pPr>
            <a:r>
              <a:rPr lang="en-US" sz="2400" dirty="0" smtClean="0"/>
              <a:t>Problems </a:t>
            </a:r>
            <a:r>
              <a:rPr lang="en-US" sz="2400" dirty="0"/>
              <a:t>of coordination among multi-tier channels such as – company sales force, distribu­tors, etc., may pose customer duplication</a:t>
            </a:r>
            <a:r>
              <a:rPr lang="en-US" sz="2400" dirty="0" smtClean="0"/>
              <a:t>.</a:t>
            </a:r>
          </a:p>
          <a:p>
            <a:pPr marL="400050" indent="-400050" fontAlgn="base">
              <a:buAutoNum type="romanLcPeriod"/>
            </a:pPr>
            <a:endParaRPr lang="en-US" sz="2400" dirty="0" smtClean="0"/>
          </a:p>
          <a:p>
            <a:pPr marL="400050" indent="-400050" fontAlgn="base"/>
            <a:endParaRPr lang="en-US" sz="2400" dirty="0"/>
          </a:p>
          <a:p>
            <a:pPr fontAlgn="base"/>
            <a:r>
              <a:rPr lang="en-US" sz="2400" dirty="0"/>
              <a:t>ii. Unhealthy competition amongst firms may procreate in new customer creation and ex­isting customer retention. Customers can be lured to switch flank from one company to the other.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533400"/>
            <a:ext cx="8458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b="1" dirty="0"/>
              <a:t>4. Functional Sales Force Structure</a:t>
            </a:r>
            <a:r>
              <a:rPr lang="en-US" sz="2400" b="1" dirty="0" smtClean="0"/>
              <a:t>:</a:t>
            </a:r>
          </a:p>
          <a:p>
            <a:pPr fontAlgn="base"/>
            <a:endParaRPr lang="en-US" sz="2400" b="1" dirty="0" smtClean="0"/>
          </a:p>
          <a:p>
            <a:pPr fontAlgn="base"/>
            <a:endParaRPr lang="en-US" sz="2400" dirty="0"/>
          </a:p>
          <a:p>
            <a:pPr marL="400050" indent="-400050" fontAlgn="base">
              <a:buAutoNum type="romanLcPeriod"/>
            </a:pPr>
            <a:r>
              <a:rPr lang="en-US" sz="2400" dirty="0" smtClean="0"/>
              <a:t>Geographical </a:t>
            </a:r>
            <a:r>
              <a:rPr lang="en-US" sz="2400" dirty="0"/>
              <a:t>duplication is possible</a:t>
            </a:r>
            <a:r>
              <a:rPr lang="en-US" sz="2400" dirty="0" smtClean="0"/>
              <a:t>.</a:t>
            </a:r>
          </a:p>
          <a:p>
            <a:pPr marL="400050" indent="-400050" fontAlgn="base">
              <a:buAutoNum type="romanLcPeriod"/>
            </a:pPr>
            <a:endParaRPr lang="en-US" sz="2400" dirty="0" smtClean="0"/>
          </a:p>
          <a:p>
            <a:pPr marL="400050" indent="-400050" fontAlgn="base">
              <a:buAutoNum type="romanLcPeriod"/>
            </a:pPr>
            <a:endParaRPr lang="en-US" sz="2400" dirty="0"/>
          </a:p>
          <a:p>
            <a:pPr fontAlgn="base"/>
            <a:r>
              <a:rPr lang="en-US" sz="2400" dirty="0"/>
              <a:t>ii. Customer duplication might be a problem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 smtClean="0"/>
          </a:p>
          <a:p>
            <a:pPr fontAlgn="base"/>
            <a:endParaRPr lang="en-US" sz="2400" dirty="0"/>
          </a:p>
          <a:p>
            <a:pPr fontAlgn="base"/>
            <a:r>
              <a:rPr lang="en-US" sz="2400" dirty="0"/>
              <a:t>iii. Lack of coordination amongst functions may jeopardize selling efforts.</a:t>
            </a:r>
          </a:p>
          <a:p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457201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b="1" dirty="0"/>
              <a:t>5. Complex Sales Force Structure</a:t>
            </a:r>
            <a:r>
              <a:rPr lang="en-US" sz="2400" b="1" dirty="0" smtClean="0"/>
              <a:t>:</a:t>
            </a:r>
          </a:p>
          <a:p>
            <a:pPr fontAlgn="base"/>
            <a:endParaRPr lang="en-US" sz="2400" b="1" dirty="0" smtClean="0"/>
          </a:p>
          <a:p>
            <a:pPr fontAlgn="base"/>
            <a:endParaRPr lang="en-US" sz="2400" dirty="0"/>
          </a:p>
          <a:p>
            <a:pPr marL="400050" indent="-400050" fontAlgn="base">
              <a:buAutoNum type="romanLcPeriod"/>
            </a:pPr>
            <a:r>
              <a:rPr lang="en-US" sz="2400" dirty="0" smtClean="0"/>
              <a:t>High </a:t>
            </a:r>
            <a:r>
              <a:rPr lang="en-US" sz="2400" dirty="0"/>
              <a:t>cost involvement</a:t>
            </a:r>
            <a:r>
              <a:rPr lang="en-US" sz="2400" dirty="0" smtClean="0"/>
              <a:t>.</a:t>
            </a:r>
          </a:p>
          <a:p>
            <a:pPr marL="400050" indent="-400050" fontAlgn="base">
              <a:buAutoNum type="romanLcPeriod"/>
            </a:pPr>
            <a:endParaRPr lang="en-US" sz="2400" dirty="0" smtClean="0"/>
          </a:p>
          <a:p>
            <a:pPr marL="400050" indent="-400050" fontAlgn="base">
              <a:buAutoNum type="romanLcPeriod"/>
            </a:pPr>
            <a:endParaRPr lang="en-US" sz="2400" dirty="0"/>
          </a:p>
          <a:p>
            <a:pPr fontAlgn="base"/>
            <a:r>
              <a:rPr lang="en-US" sz="2400" dirty="0"/>
              <a:t>ii. Management may face organizational prob­lems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/>
          </a:p>
          <a:p>
            <a:pPr fontAlgn="base"/>
            <a:r>
              <a:rPr lang="en-US" sz="2400" dirty="0"/>
              <a:t>iii. Confusion amongst salespeople may occur and they may be at a fix to obey the guidelines and show accountability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/>
          </a:p>
          <a:p>
            <a:pPr fontAlgn="base"/>
            <a:r>
              <a:rPr lang="en-US" sz="2400" dirty="0"/>
              <a:t>iv. Territorial and customer duplications might be major hurdles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457200"/>
            <a:ext cx="81534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8800" dirty="0" smtClean="0"/>
          </a:p>
          <a:p>
            <a:r>
              <a:rPr lang="en-US" sz="8800" dirty="0" smtClean="0"/>
              <a:t>Advantages</a:t>
            </a:r>
            <a:endParaRPr lang="en-US" sz="8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457200"/>
            <a:ext cx="8305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buAutoNum type="arabicPeriod"/>
            </a:pPr>
            <a:r>
              <a:rPr lang="en-US" sz="2400" b="1" dirty="0" smtClean="0"/>
              <a:t>Territorial Sales Force Structure:</a:t>
            </a:r>
          </a:p>
          <a:p>
            <a:pPr marL="342900" indent="-342900" fontAlgn="base"/>
            <a:endParaRPr lang="en-US" sz="2400" dirty="0" smtClean="0"/>
          </a:p>
          <a:p>
            <a:pPr marL="400050" indent="-400050" fontAlgn="base">
              <a:buAutoNum type="romanLcPeriod"/>
            </a:pPr>
            <a:r>
              <a:rPr lang="en-US" sz="2400" dirty="0" smtClean="0"/>
              <a:t>Local problems of customers can be- handled speedily and adequately.</a:t>
            </a:r>
          </a:p>
          <a:p>
            <a:pPr marL="400050" indent="-400050" fontAlgn="base">
              <a:buAutoNum type="romanLcPeriod"/>
            </a:pPr>
            <a:endParaRPr lang="en-US" sz="2400" dirty="0" smtClean="0"/>
          </a:p>
          <a:p>
            <a:pPr fontAlgn="base"/>
            <a:r>
              <a:rPr lang="en-US" sz="2400" dirty="0" smtClean="0"/>
              <a:t>ii. Salesperson can adapt with local condi­tions such as – climate, culture, customs, market sentiments, competition, </a:t>
            </a:r>
            <a:r>
              <a:rPr lang="en-US" sz="2400" dirty="0" err="1" smtClean="0"/>
              <a:t>behav­iour</a:t>
            </a:r>
            <a:r>
              <a:rPr lang="en-US" sz="2400" dirty="0" smtClean="0"/>
              <a:t> of the customer, etc., to act comfort­ably.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 smtClean="0"/>
          </a:p>
          <a:p>
            <a:pPr fontAlgn="base"/>
            <a:r>
              <a:rPr lang="en-US" sz="2400" dirty="0" smtClean="0"/>
              <a:t>iii. Intensive market coverage at low cost is possible.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 smtClean="0"/>
          </a:p>
          <a:p>
            <a:pPr fontAlgn="base"/>
            <a:r>
              <a:rPr lang="en-US" sz="2400" dirty="0" smtClean="0"/>
              <a:t>iv. Sales force can be managed and con­trolled easily.</a:t>
            </a: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45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b="1" dirty="0" smtClean="0"/>
              <a:t>2. Product Sales Force Structure:</a:t>
            </a:r>
          </a:p>
          <a:p>
            <a:pPr fontAlgn="base"/>
            <a:endParaRPr lang="en-US" sz="2400" dirty="0" smtClean="0"/>
          </a:p>
          <a:p>
            <a:pPr marL="400050" indent="-400050" fontAlgn="base">
              <a:buAutoNum type="romanLcPeriod"/>
            </a:pPr>
            <a:r>
              <a:rPr lang="en-US" sz="2400" dirty="0" smtClean="0"/>
              <a:t>Highly effective when the company deals sales force with technically complex products.</a:t>
            </a:r>
          </a:p>
          <a:p>
            <a:pPr marL="400050" indent="-400050" fontAlgn="base">
              <a:buAutoNum type="romanLcPeriod"/>
            </a:pPr>
            <a:endParaRPr lang="en-US" sz="2400" dirty="0" smtClean="0"/>
          </a:p>
          <a:p>
            <a:pPr fontAlgn="base"/>
            <a:r>
              <a:rPr lang="en-US" sz="2400" dirty="0" smtClean="0"/>
              <a:t>ii. Each product gets separate attention and as a result customer queries on product features and benefits can easily be sorted out.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 smtClean="0"/>
          </a:p>
          <a:p>
            <a:pPr fontAlgn="base"/>
            <a:r>
              <a:rPr lang="en-US" sz="2400" dirty="0" smtClean="0"/>
              <a:t>iii. Management can control the sales opera­tions product wise; therefore, chance of overlooking the performance of a product is negligible.</a:t>
            </a:r>
          </a:p>
          <a:p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304800"/>
            <a:ext cx="85344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b="1" dirty="0"/>
              <a:t>3. Customer Sales Force Structure</a:t>
            </a:r>
            <a:r>
              <a:rPr lang="en-US" sz="2400" b="1" dirty="0" smtClean="0"/>
              <a:t>:</a:t>
            </a:r>
          </a:p>
          <a:p>
            <a:pPr fontAlgn="base"/>
            <a:endParaRPr lang="en-US" sz="2400" b="1" dirty="0" smtClean="0"/>
          </a:p>
          <a:p>
            <a:pPr fontAlgn="base"/>
            <a:endParaRPr lang="en-US" sz="2400" dirty="0"/>
          </a:p>
          <a:p>
            <a:pPr marL="400050" indent="-400050" fontAlgn="base">
              <a:buAutoNum type="romanLcPeriod"/>
            </a:pPr>
            <a:r>
              <a:rPr lang="en-US" sz="2400" dirty="0" smtClean="0"/>
              <a:t>Customer </a:t>
            </a:r>
            <a:r>
              <a:rPr lang="en-US" sz="2400" dirty="0"/>
              <a:t>needs can be satisfied more sales force effectively</a:t>
            </a:r>
            <a:r>
              <a:rPr lang="en-US" sz="2400" dirty="0" smtClean="0"/>
              <a:t>.</a:t>
            </a:r>
          </a:p>
          <a:p>
            <a:pPr marL="400050" indent="-400050" fontAlgn="base">
              <a:buAutoNum type="romanLcPeriod"/>
            </a:pPr>
            <a:endParaRPr lang="en-US" sz="2400" dirty="0" smtClean="0"/>
          </a:p>
          <a:p>
            <a:pPr marL="400050" indent="-400050" fontAlgn="base">
              <a:buAutoNum type="romanLcPeriod"/>
            </a:pPr>
            <a:endParaRPr lang="en-US" sz="2400" dirty="0"/>
          </a:p>
          <a:p>
            <a:pPr fontAlgn="base"/>
            <a:r>
              <a:rPr lang="en-US" sz="2400" dirty="0"/>
              <a:t>ii. Salespeople can develop better under­standing of the needs of the customers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/>
          </a:p>
          <a:p>
            <a:pPr fontAlgn="base"/>
            <a:r>
              <a:rPr lang="en-US" sz="2400" dirty="0"/>
              <a:t>iii. The company can develop better cus­tomer relationships that help to pay off in the long run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/>
          </a:p>
          <a:p>
            <a:pPr fontAlgn="base"/>
            <a:r>
              <a:rPr lang="en-US" sz="2400" dirty="0"/>
              <a:t>iv. The company becomes more market driven and customer-oriented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38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b="1" dirty="0"/>
              <a:t>4. Functional Sales Force Structure</a:t>
            </a:r>
            <a:r>
              <a:rPr lang="en-US" sz="2400" b="1" dirty="0" smtClean="0"/>
              <a:t>:</a:t>
            </a:r>
          </a:p>
          <a:p>
            <a:pPr fontAlgn="base"/>
            <a:endParaRPr lang="en-US" sz="2400" b="1" dirty="0" smtClean="0"/>
          </a:p>
          <a:p>
            <a:pPr fontAlgn="base"/>
            <a:endParaRPr lang="en-US" sz="2400" dirty="0"/>
          </a:p>
          <a:p>
            <a:pPr marL="400050" indent="-400050" fontAlgn="base">
              <a:buAutoNum type="romanLcPeriod"/>
            </a:pPr>
            <a:r>
              <a:rPr lang="en-US" sz="2400" dirty="0" smtClean="0"/>
              <a:t>Organizing </a:t>
            </a:r>
            <a:r>
              <a:rPr lang="en-US" sz="2400" dirty="0"/>
              <a:t>the sales along functional specialization is simple to implement and administer</a:t>
            </a:r>
            <a:r>
              <a:rPr lang="en-US" sz="2400" dirty="0" smtClean="0"/>
              <a:t>.</a:t>
            </a:r>
          </a:p>
          <a:p>
            <a:pPr marL="400050" indent="-400050" fontAlgn="base">
              <a:buAutoNum type="romanLcPeriod"/>
            </a:pPr>
            <a:endParaRPr lang="en-US" sz="2400" dirty="0" smtClean="0"/>
          </a:p>
          <a:p>
            <a:pPr marL="400050" indent="-400050" fontAlgn="base">
              <a:buAutoNum type="romanLcPeriod"/>
            </a:pPr>
            <a:endParaRPr lang="en-US" sz="2400" dirty="0"/>
          </a:p>
          <a:p>
            <a:pPr fontAlgn="base"/>
            <a:r>
              <a:rPr lang="en-US" sz="2400" dirty="0"/>
              <a:t>ii. Efficient operations of each function are possible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/>
          </a:p>
          <a:p>
            <a:pPr fontAlgn="base"/>
            <a:r>
              <a:rPr lang="en-US" sz="2400" dirty="0"/>
              <a:t>iii. Division of </a:t>
            </a:r>
            <a:r>
              <a:rPr lang="en-US" sz="2400" dirty="0" err="1"/>
              <a:t>labour</a:t>
            </a:r>
            <a:r>
              <a:rPr lang="en-US" sz="2400" dirty="0"/>
              <a:t> encourages salespeople to focus more on their functions and precision, which speeds up the selling of technical products.</a:t>
            </a:r>
          </a:p>
          <a:p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4582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800" b="1" dirty="0"/>
              <a:t>5. Complex Sales Force Structure</a:t>
            </a:r>
            <a:r>
              <a:rPr lang="en-US" sz="2800" b="1" dirty="0" smtClean="0"/>
              <a:t>:</a:t>
            </a:r>
          </a:p>
          <a:p>
            <a:pPr fontAlgn="base"/>
            <a:endParaRPr lang="en-US" sz="2800" b="1" dirty="0" smtClean="0"/>
          </a:p>
          <a:p>
            <a:pPr fontAlgn="base"/>
            <a:endParaRPr lang="en-US" sz="2800" dirty="0"/>
          </a:p>
          <a:p>
            <a:pPr marL="400050" indent="-400050" fontAlgn="base">
              <a:buAutoNum type="romanLcPeriod"/>
            </a:pPr>
            <a:r>
              <a:rPr lang="en-US" sz="2800" dirty="0" smtClean="0"/>
              <a:t>Specialization </a:t>
            </a:r>
            <a:r>
              <a:rPr lang="en-US" sz="2800" dirty="0"/>
              <a:t>combining territories, products, customer, and functions is structure possible thus leading to more effective results</a:t>
            </a:r>
            <a:r>
              <a:rPr lang="en-US" sz="2800" dirty="0" smtClean="0"/>
              <a:t>.</a:t>
            </a:r>
          </a:p>
          <a:p>
            <a:pPr marL="400050" indent="-400050" fontAlgn="base">
              <a:buAutoNum type="romanLcPeriod"/>
            </a:pPr>
            <a:endParaRPr lang="en-US" sz="2800" dirty="0" smtClean="0"/>
          </a:p>
          <a:p>
            <a:pPr marL="400050" indent="-400050" fontAlgn="base"/>
            <a:endParaRPr lang="en-US" sz="2800" dirty="0"/>
          </a:p>
          <a:p>
            <a:pPr fontAlgn="base"/>
            <a:r>
              <a:rPr lang="en-US" sz="2800" dirty="0"/>
              <a:t>ii. Each specialization is given due </a:t>
            </a:r>
            <a:r>
              <a:rPr lang="en-US" sz="2800" dirty="0" err="1"/>
              <a:t>weightage</a:t>
            </a:r>
            <a:r>
              <a:rPr lang="en-US" sz="2800" dirty="0"/>
              <a:t> by the management.</a:t>
            </a:r>
          </a:p>
          <a:p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457200"/>
            <a:ext cx="8458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6600" b="1" dirty="0" smtClean="0"/>
              <a:t>Sales </a:t>
            </a:r>
            <a:r>
              <a:rPr lang="en-US" sz="6600" b="1" dirty="0" err="1" smtClean="0"/>
              <a:t>Organisation</a:t>
            </a:r>
            <a:r>
              <a:rPr lang="en-US" sz="6600" b="1" dirty="0" smtClean="0"/>
              <a:t> – Disadvantages</a:t>
            </a:r>
            <a:endParaRPr lang="en-US" sz="66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81000"/>
            <a:ext cx="838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buAutoNum type="arabicPeriod"/>
            </a:pPr>
            <a:r>
              <a:rPr lang="en-US" sz="2400" b="1" dirty="0" smtClean="0"/>
              <a:t>Territorial </a:t>
            </a:r>
            <a:r>
              <a:rPr lang="en-US" sz="2400" b="1" dirty="0"/>
              <a:t>Sales Force Structure</a:t>
            </a:r>
            <a:r>
              <a:rPr lang="en-US" sz="2400" b="1" dirty="0" smtClean="0"/>
              <a:t>:</a:t>
            </a:r>
          </a:p>
          <a:p>
            <a:pPr marL="342900" indent="-342900" fontAlgn="base">
              <a:buAutoNum type="arabicPeriod"/>
            </a:pPr>
            <a:endParaRPr lang="en-US" sz="2400" b="1" dirty="0" smtClean="0"/>
          </a:p>
          <a:p>
            <a:pPr marL="342900" indent="-342900" fontAlgn="base">
              <a:buAutoNum type="arabicPeriod"/>
            </a:pPr>
            <a:endParaRPr lang="en-US" sz="2400" dirty="0"/>
          </a:p>
          <a:p>
            <a:pPr marL="400050" indent="-400050" fontAlgn="base">
              <a:buAutoNum type="romanLcPeriod"/>
            </a:pPr>
            <a:r>
              <a:rPr lang="en-US" sz="2400" dirty="0" smtClean="0"/>
              <a:t>Specialization </a:t>
            </a:r>
            <a:r>
              <a:rPr lang="en-US" sz="2400" dirty="0"/>
              <a:t>is underemphasized</a:t>
            </a:r>
            <a:r>
              <a:rPr lang="en-US" sz="2400" dirty="0" smtClean="0"/>
              <a:t>.</a:t>
            </a:r>
          </a:p>
          <a:p>
            <a:pPr marL="400050" indent="-400050" fontAlgn="base">
              <a:buAutoNum type="romanLcPeriod"/>
            </a:pPr>
            <a:endParaRPr lang="en-US" sz="2400" dirty="0" smtClean="0"/>
          </a:p>
          <a:p>
            <a:pPr marL="400050" indent="-400050" fontAlgn="base">
              <a:buAutoNum type="romanLcPeriod"/>
            </a:pPr>
            <a:endParaRPr lang="en-US" sz="2400" dirty="0"/>
          </a:p>
          <a:p>
            <a:pPr fontAlgn="base"/>
            <a:r>
              <a:rPr lang="en-US" sz="2400" dirty="0"/>
              <a:t>ii. Coordination of multiple geographical opera­tions might be a problem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/>
          </a:p>
          <a:p>
            <a:pPr fontAlgn="base"/>
            <a:r>
              <a:rPr lang="en-US" sz="2400" dirty="0"/>
              <a:t>iii. As salespeople deal with all types of products in a territory, they can ignore difficult selling items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</TotalTime>
  <Words>583</Words>
  <Application>Microsoft Office PowerPoint</Application>
  <PresentationFormat>On-screen Show (4:3)</PresentationFormat>
  <Paragraphs>113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Concourse</vt:lpstr>
      <vt:lpstr>Sales Organization- Advantages and Disadvantages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Organization- Advantages and Disadvantages</dc:title>
  <dc:creator>Ashutosh</dc:creator>
  <cp:lastModifiedBy>Ashutosh</cp:lastModifiedBy>
  <cp:revision>4</cp:revision>
  <dcterms:created xsi:type="dcterms:W3CDTF">2020-04-19T14:21:36Z</dcterms:created>
  <dcterms:modified xsi:type="dcterms:W3CDTF">2020-04-21T10:14:51Z</dcterms:modified>
</cp:coreProperties>
</file>