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90" r:id="rId15"/>
    <p:sldId id="269" r:id="rId16"/>
    <p:sldId id="270" r:id="rId17"/>
    <p:sldId id="271" r:id="rId18"/>
    <p:sldId id="272" r:id="rId19"/>
    <p:sldId id="273" r:id="rId20"/>
    <p:sldId id="274" r:id="rId21"/>
    <p:sldId id="275" r:id="rId22"/>
    <p:sldId id="276" r:id="rId23"/>
    <p:sldId id="277" r:id="rId24"/>
    <p:sldId id="278" r:id="rId25"/>
    <p:sldId id="279" r:id="rId26"/>
    <p:sldId id="291" r:id="rId27"/>
    <p:sldId id="280" r:id="rId28"/>
    <p:sldId id="281" r:id="rId29"/>
    <p:sldId id="282" r:id="rId30"/>
    <p:sldId id="283" r:id="rId31"/>
    <p:sldId id="284" r:id="rId32"/>
    <p:sldId id="285" r:id="rId33"/>
    <p:sldId id="286" r:id="rId34"/>
    <p:sldId id="287" r:id="rId35"/>
    <p:sldId id="288" r:id="rId3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AF9BE4D4-8FE5-45F6-A612-51EDAD8FC7E7}" type="datetimeFigureOut">
              <a:rPr lang="en-US" smtClean="0"/>
              <a:pPr/>
              <a:t>4/18/2020</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0AB22A2E-8D30-4E00-BF10-C10D324BDFC6}"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F9BE4D4-8FE5-45F6-A612-51EDAD8FC7E7}" type="datetimeFigureOut">
              <a:rPr lang="en-US" smtClean="0"/>
              <a:pPr/>
              <a:t>4/18/2020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0AB22A2E-8D30-4E00-BF10-C10D324BDFC6}"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F9BE4D4-8FE5-45F6-A612-51EDAD8FC7E7}" type="datetimeFigureOut">
              <a:rPr lang="en-US" smtClean="0"/>
              <a:pPr/>
              <a:t>4/18/2020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0AB22A2E-8D30-4E00-BF10-C10D324BDFC6}"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F9BE4D4-8FE5-45F6-A612-51EDAD8FC7E7}" type="datetimeFigureOut">
              <a:rPr lang="en-US" smtClean="0"/>
              <a:pPr/>
              <a:t>4/18/2020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0AB22A2E-8D30-4E00-BF10-C10D324BDFC6}"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AF9BE4D4-8FE5-45F6-A612-51EDAD8FC7E7}" type="datetimeFigureOut">
              <a:rPr lang="en-US" smtClean="0"/>
              <a:pPr/>
              <a:t>4/18/2020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0AB22A2E-8D30-4E00-BF10-C10D324BDFC6}"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AF9BE4D4-8FE5-45F6-A612-51EDAD8FC7E7}" type="datetimeFigureOut">
              <a:rPr lang="en-US" smtClean="0"/>
              <a:pPr/>
              <a:t>4/18/2020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0AB22A2E-8D30-4E00-BF10-C10D324BDFC6}"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AF9BE4D4-8FE5-45F6-A612-51EDAD8FC7E7}" type="datetimeFigureOut">
              <a:rPr lang="en-US" smtClean="0"/>
              <a:pPr/>
              <a:t>4/18/2020</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0AB22A2E-8D30-4E00-BF10-C10D324BDFC6}"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AF9BE4D4-8FE5-45F6-A612-51EDAD8FC7E7}" type="datetimeFigureOut">
              <a:rPr lang="en-US" smtClean="0"/>
              <a:pPr/>
              <a:t>4/18/2020</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0AB22A2E-8D30-4E00-BF10-C10D324BDFC6}"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AF9BE4D4-8FE5-45F6-A612-51EDAD8FC7E7}" type="datetimeFigureOut">
              <a:rPr lang="en-US" smtClean="0"/>
              <a:pPr/>
              <a:t>4/18/2020</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0AB22A2E-8D30-4E00-BF10-C10D324BDFC6}"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AF9BE4D4-8FE5-45F6-A612-51EDAD8FC7E7}" type="datetimeFigureOut">
              <a:rPr lang="en-US" smtClean="0"/>
              <a:pPr/>
              <a:t>4/18/2020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0AB22A2E-8D30-4E00-BF10-C10D324BDFC6}"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AF9BE4D4-8FE5-45F6-A612-51EDAD8FC7E7}" type="datetimeFigureOut">
              <a:rPr lang="en-US" smtClean="0"/>
              <a:pPr/>
              <a:t>4/18/2020</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0AB22A2E-8D30-4E00-BF10-C10D324BDFC6}"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AF9BE4D4-8FE5-45F6-A612-51EDAD8FC7E7}" type="datetimeFigureOut">
              <a:rPr lang="en-US" smtClean="0"/>
              <a:pPr/>
              <a:t>4/18/2020</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0AB22A2E-8D30-4E00-BF10-C10D324BDFC6}"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hyperlink" Target="http://kalyan-city.blogspot.com/2011/03/what-is-business-meaning-definitions.html" TargetMode="Externa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hyperlink" Target="https://4.bp.blogspot.com/-kqr1IJSXaMc/VRvBN6WJZ9I/AAAAAAAAHx8/CuAehtjrKbI/s1600/six-stages-of-persuasion.png" TargetMode="Externa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hyperlink" Target="http://kalyan-city.blogspot.com/2009/08/demand-price-law-of-demand-determinants.html" TargetMode="External"/><Relationship Id="rId2" Type="http://schemas.openxmlformats.org/officeDocument/2006/relationships/hyperlink" Target="http://kalyan-city.blogspot.com/2010/05/marketing-marketing-mix-4-ps-of.html" TargetMode="Externa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hyperlink" Target="http://indiastudychannel.com/resources/124563-Functions-commercial-banks.aspx" TargetMode="Externa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hyperlink" Target="http://kalyan-city.blogspot.com/2010/11/what-is-market-types-and-classification.html"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81001"/>
            <a:ext cx="7772400" cy="1981199"/>
          </a:xfrm>
        </p:spPr>
        <p:txBody>
          <a:bodyPr/>
          <a:lstStyle/>
          <a:p>
            <a:pPr algn="ctr"/>
            <a:r>
              <a:rPr lang="en-US" dirty="0" smtClean="0"/>
              <a:t>Importance of Advertising</a:t>
            </a:r>
            <a:endParaRPr lang="en-US" dirty="0"/>
          </a:p>
        </p:txBody>
      </p:sp>
      <p:sp>
        <p:nvSpPr>
          <p:cNvPr id="3" name="Subtitle 2"/>
          <p:cNvSpPr>
            <a:spLocks noGrp="1"/>
          </p:cNvSpPr>
          <p:nvPr>
            <p:ph type="subTitle" idx="1"/>
          </p:nvPr>
        </p:nvSpPr>
        <p:spPr>
          <a:xfrm>
            <a:off x="228600" y="2895600"/>
            <a:ext cx="7543800" cy="1828800"/>
          </a:xfrm>
        </p:spPr>
        <p:txBody>
          <a:bodyPr>
            <a:normAutofit lnSpcReduction="10000"/>
          </a:bodyPr>
          <a:lstStyle/>
          <a:p>
            <a:pPr algn="l"/>
            <a:r>
              <a:rPr lang="en-US" dirty="0" smtClean="0"/>
              <a:t>Prof(Dr) B. L. </a:t>
            </a:r>
            <a:r>
              <a:rPr lang="en-US" dirty="0" err="1" smtClean="0"/>
              <a:t>Verma</a:t>
            </a:r>
            <a:endParaRPr lang="en-US" dirty="0" smtClean="0"/>
          </a:p>
          <a:p>
            <a:pPr algn="l"/>
            <a:r>
              <a:rPr lang="en-US" dirty="0" smtClean="0"/>
              <a:t>Professor</a:t>
            </a:r>
          </a:p>
          <a:p>
            <a:pPr algn="l"/>
            <a:r>
              <a:rPr lang="en-US" dirty="0" smtClean="0"/>
              <a:t>Department of Business Administration</a:t>
            </a:r>
          </a:p>
          <a:p>
            <a:pPr algn="l"/>
            <a:r>
              <a:rPr lang="en-US" dirty="0" smtClean="0"/>
              <a:t>UCCMS,MLSU,UDAIPUR</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04801"/>
            <a:ext cx="8077200" cy="5324535"/>
          </a:xfrm>
          <a:prstGeom prst="rect">
            <a:avLst/>
          </a:prstGeom>
        </p:spPr>
        <p:txBody>
          <a:bodyPr wrap="square">
            <a:spAutoFit/>
          </a:bodyPr>
          <a:lstStyle/>
          <a:p>
            <a:r>
              <a:rPr lang="en-US" sz="2000" dirty="0"/>
              <a:t>It is for the promotion of</a:t>
            </a:r>
            <a:r>
              <a:rPr lang="en-US" sz="2000" dirty="0" smtClean="0"/>
              <a:t>:</a:t>
            </a:r>
          </a:p>
          <a:p>
            <a:endParaRPr lang="en-US" sz="2000" dirty="0"/>
          </a:p>
          <a:p>
            <a:r>
              <a:rPr lang="en-US" sz="2000" dirty="0"/>
              <a:t>Consumer goods under cosmetics, electronics, eatables, stationary, jewelry, textiles, etc</a:t>
            </a:r>
            <a:r>
              <a:rPr lang="en-US" sz="2000" dirty="0" smtClean="0"/>
              <a:t>.</a:t>
            </a:r>
          </a:p>
          <a:p>
            <a:endParaRPr lang="en-US" sz="2000" dirty="0"/>
          </a:p>
          <a:p>
            <a:r>
              <a:rPr lang="en-US" sz="2000" dirty="0"/>
              <a:t>Services provided in sectors like banking, insurance, hospitality, air travel, consultancy, healthcare, education, so on.</a:t>
            </a:r>
          </a:p>
          <a:p>
            <a:r>
              <a:rPr lang="en-US" sz="2000" dirty="0"/>
              <a:t>Ideas. </a:t>
            </a:r>
            <a:endParaRPr lang="en-US" sz="2000" dirty="0" smtClean="0"/>
          </a:p>
          <a:p>
            <a:endParaRPr lang="en-US" sz="2000" dirty="0" smtClean="0"/>
          </a:p>
          <a:p>
            <a:r>
              <a:rPr lang="en-US" sz="2000" dirty="0" smtClean="0"/>
              <a:t>For </a:t>
            </a:r>
            <a:r>
              <a:rPr lang="en-US" sz="2000" dirty="0"/>
              <a:t>example, an entrepreneur encourages the general public to invest in his business ideas</a:t>
            </a:r>
            <a:r>
              <a:rPr lang="en-US" sz="2000" dirty="0" smtClean="0"/>
              <a:t>.</a:t>
            </a:r>
          </a:p>
          <a:p>
            <a:endParaRPr lang="en-US" sz="2000" dirty="0" smtClean="0"/>
          </a:p>
          <a:p>
            <a:endParaRPr lang="en-US" sz="2000" dirty="0"/>
          </a:p>
          <a:p>
            <a:r>
              <a:rPr lang="en-US" sz="2000" dirty="0"/>
              <a:t>An event during a festival or gatherings likes exhibitions, ceremonies, rallies, etc.</a:t>
            </a:r>
          </a:p>
          <a:p>
            <a:r>
              <a:rPr lang="en-US" sz="2000" dirty="0" smtClean="0"/>
              <a:t/>
            </a:r>
            <a:br>
              <a:rPr lang="en-US" sz="2000" dirty="0" smtClean="0"/>
            </a:br>
            <a:endParaRPr lang="en-US" sz="20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799"/>
            <a:ext cx="8305800" cy="5632311"/>
          </a:xfrm>
          <a:prstGeom prst="rect">
            <a:avLst/>
          </a:prstGeom>
        </p:spPr>
        <p:txBody>
          <a:bodyPr wrap="square">
            <a:spAutoFit/>
          </a:bodyPr>
          <a:lstStyle/>
          <a:p>
            <a:r>
              <a:rPr lang="en-US" sz="2400" b="1" dirty="0"/>
              <a:t>4. Increases sales</a:t>
            </a:r>
          </a:p>
          <a:p>
            <a:r>
              <a:rPr lang="en-US" sz="2400" dirty="0" smtClean="0"/>
              <a:t/>
            </a:r>
            <a:br>
              <a:rPr lang="en-US" sz="2400" dirty="0" smtClean="0"/>
            </a:br>
            <a:r>
              <a:rPr lang="en-US" sz="2400" dirty="0"/>
              <a:t>Advertising spark an interest of advertised products and services in the masses. Interest creates demand in the market. The growing demand soon results in higher sales. Eventually, the advertiser fulfills his main goal of investing in an advertisement</a:t>
            </a:r>
            <a:r>
              <a:rPr lang="en-US" sz="2400" dirty="0" smtClean="0"/>
              <a:t>.</a:t>
            </a:r>
          </a:p>
          <a:p>
            <a:endParaRPr lang="en-US" sz="2400" dirty="0" smtClean="0"/>
          </a:p>
          <a:p>
            <a:endParaRPr lang="en-US" sz="2400" dirty="0"/>
          </a:p>
          <a:p>
            <a:r>
              <a:rPr lang="en-US" sz="2400" dirty="0"/>
              <a:t>However, to continue with such a growth in sales, the advertiser or merchant must also maintain a good price-quality ratio along with regularly running his ad campaigns.</a:t>
            </a:r>
          </a:p>
          <a:p>
            <a:r>
              <a:rPr lang="en-US" sz="2400" dirty="0" smtClean="0"/>
              <a:t/>
            </a:r>
            <a:br>
              <a:rPr lang="en-US" sz="2400" dirty="0" smtClean="0"/>
            </a:br>
            <a:endParaRPr lang="en-US" sz="24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38200" y="381000"/>
            <a:ext cx="7696200" cy="5693866"/>
          </a:xfrm>
          <a:prstGeom prst="rect">
            <a:avLst/>
          </a:prstGeom>
        </p:spPr>
        <p:txBody>
          <a:bodyPr wrap="square">
            <a:spAutoFit/>
          </a:bodyPr>
          <a:lstStyle/>
          <a:p>
            <a:r>
              <a:rPr lang="en-US" sz="2800" b="1" dirty="0" smtClean="0"/>
              <a:t>5. Maximizes profit</a:t>
            </a:r>
          </a:p>
          <a:p>
            <a:r>
              <a:rPr lang="en-US" sz="2800" dirty="0" smtClean="0"/>
              <a:t/>
            </a:r>
            <a:br>
              <a:rPr lang="en-US" sz="2800" dirty="0" smtClean="0"/>
            </a:br>
            <a:r>
              <a:rPr lang="en-US" sz="2800" dirty="0" smtClean="0"/>
              <a:t>Advertising helps in increasing sales and control the cost borne by the advertiser. It helps to widen the gap between his sales and incurred cost. With maximizing sales and lowering cost, the profit of an advertiser grows</a:t>
            </a:r>
            <a:r>
              <a:rPr lang="en-US" sz="2800" dirty="0" smtClean="0"/>
              <a:t>.</a:t>
            </a:r>
          </a:p>
          <a:p>
            <a:endParaRPr lang="en-US" sz="2800" dirty="0" smtClean="0"/>
          </a:p>
          <a:p>
            <a:r>
              <a:rPr lang="en-US" sz="2800" dirty="0" smtClean="0"/>
              <a:t>Thus, it aids in maximizing the profit of its advertiser.</a:t>
            </a:r>
          </a:p>
          <a:p>
            <a:r>
              <a:rPr lang="en-US" sz="2800" dirty="0" smtClean="0"/>
              <a:t/>
            </a:r>
            <a:br>
              <a:rPr lang="en-US" sz="2800" dirty="0" smtClean="0"/>
            </a:br>
            <a:endParaRPr lang="en-US" sz="28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305800" cy="6001643"/>
          </a:xfrm>
          <a:prstGeom prst="rect">
            <a:avLst/>
          </a:prstGeom>
        </p:spPr>
        <p:txBody>
          <a:bodyPr wrap="square">
            <a:spAutoFit/>
          </a:bodyPr>
          <a:lstStyle/>
          <a:p>
            <a:r>
              <a:rPr lang="en-US" sz="3200" b="1" dirty="0"/>
              <a:t>6. Consumer awareness</a:t>
            </a:r>
          </a:p>
          <a:p>
            <a:r>
              <a:rPr lang="en-US" sz="3200" dirty="0" smtClean="0"/>
              <a:t/>
            </a:r>
            <a:br>
              <a:rPr lang="en-US" sz="3200" dirty="0" smtClean="0"/>
            </a:br>
            <a:r>
              <a:rPr lang="en-US" sz="3200" dirty="0"/>
              <a:t>Advertising creates awareness by informing consumers</a:t>
            </a:r>
            <a:r>
              <a:rPr lang="en-US" sz="3200" dirty="0" smtClean="0"/>
              <a:t>.</a:t>
            </a:r>
          </a:p>
          <a:p>
            <a:endParaRPr lang="en-US" sz="3200" dirty="0"/>
          </a:p>
          <a:p>
            <a:r>
              <a:rPr lang="en-US" sz="3200" b="1" dirty="0"/>
              <a:t>Awareness</a:t>
            </a:r>
            <a:r>
              <a:rPr lang="en-US" sz="3200" dirty="0"/>
              <a:t>: It creates an awareness among consumers about the availability of any particular product or service in the market. It attempts to convey them why an advertised product or service is better than other alternatives currently available in the market</a:t>
            </a:r>
            <a:r>
              <a:rPr lang="en-US" sz="3200" dirty="0" smtClean="0"/>
              <a:t>.</a:t>
            </a:r>
            <a:endParaRPr lang="en-US" sz="32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228600"/>
            <a:ext cx="8305800" cy="6124754"/>
          </a:xfrm>
          <a:prstGeom prst="rect">
            <a:avLst/>
          </a:prstGeom>
        </p:spPr>
        <p:txBody>
          <a:bodyPr wrap="square">
            <a:spAutoFit/>
          </a:bodyPr>
          <a:lstStyle/>
          <a:p>
            <a:r>
              <a:rPr lang="en-US" sz="2800" b="1" dirty="0" smtClean="0"/>
              <a:t>Information</a:t>
            </a:r>
            <a:r>
              <a:rPr lang="en-US" sz="2800" dirty="0" smtClean="0"/>
              <a:t>: It informs a consumer, mainly about; various features, benefits, price and use of an advertised product or service. It also gives information about the brand name or trademark used, the address of a manufacturer or a service provider, and other relevant details to the consumer</a:t>
            </a:r>
            <a:r>
              <a:rPr lang="en-US" sz="2800" dirty="0" smtClean="0"/>
              <a:t>.</a:t>
            </a:r>
          </a:p>
          <a:p>
            <a:endParaRPr lang="en-US" sz="2800" dirty="0" smtClean="0"/>
          </a:p>
          <a:p>
            <a:r>
              <a:rPr lang="en-US" sz="2800" dirty="0" smtClean="0"/>
              <a:t>While creating awareness and supplying relevant information, it ultimately helps a consumer to make a right choice in his or her purchase.</a:t>
            </a:r>
          </a:p>
          <a:p>
            <a:r>
              <a:rPr lang="en-US" sz="2800" dirty="0" smtClean="0"/>
              <a:t/>
            </a:r>
            <a:br>
              <a:rPr lang="en-US" sz="2800" dirty="0" smtClean="0"/>
            </a:br>
            <a:endParaRPr lang="en-US" sz="28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228600"/>
            <a:ext cx="8153400" cy="6463308"/>
          </a:xfrm>
          <a:prstGeom prst="rect">
            <a:avLst/>
          </a:prstGeom>
        </p:spPr>
        <p:txBody>
          <a:bodyPr wrap="square">
            <a:spAutoFit/>
          </a:bodyPr>
          <a:lstStyle/>
          <a:p>
            <a:r>
              <a:rPr lang="en-US" b="1" dirty="0"/>
              <a:t>7. Educate the society</a:t>
            </a:r>
          </a:p>
          <a:p>
            <a:r>
              <a:rPr lang="en-US" dirty="0" smtClean="0"/>
              <a:t/>
            </a:r>
            <a:br>
              <a:rPr lang="en-US" dirty="0" smtClean="0"/>
            </a:br>
            <a:r>
              <a:rPr lang="en-US" dirty="0"/>
              <a:t>Advertising has a remarkable ability to reach masses and educate the society. Therefore, many Governments and even Non-Governmental Organizations (NGO) often take help of advertisements to reach and educate people on important social issues</a:t>
            </a:r>
            <a:r>
              <a:rPr lang="en-US" dirty="0" smtClean="0"/>
              <a:t>.</a:t>
            </a:r>
          </a:p>
          <a:p>
            <a:endParaRPr lang="en-US" dirty="0"/>
          </a:p>
          <a:p>
            <a:r>
              <a:rPr lang="en-US" dirty="0"/>
              <a:t>Creative ads released in the public interest teach people about:</a:t>
            </a:r>
          </a:p>
          <a:p>
            <a:endParaRPr lang="en-US" dirty="0" smtClean="0"/>
          </a:p>
          <a:p>
            <a:r>
              <a:rPr lang="en-US" dirty="0" smtClean="0"/>
              <a:t>Family </a:t>
            </a:r>
            <a:r>
              <a:rPr lang="en-US" dirty="0"/>
              <a:t>planning</a:t>
            </a:r>
            <a:r>
              <a:rPr lang="en-US" dirty="0" smtClean="0"/>
              <a:t>,</a:t>
            </a:r>
          </a:p>
          <a:p>
            <a:endParaRPr lang="en-US" dirty="0"/>
          </a:p>
          <a:p>
            <a:r>
              <a:rPr lang="en-US" dirty="0"/>
              <a:t>AIDS awareness</a:t>
            </a:r>
            <a:r>
              <a:rPr lang="en-US" dirty="0" smtClean="0"/>
              <a:t>,</a:t>
            </a:r>
          </a:p>
          <a:p>
            <a:endParaRPr lang="en-US" dirty="0"/>
          </a:p>
          <a:p>
            <a:r>
              <a:rPr lang="en-US" dirty="0"/>
              <a:t>Saving water and electricity</a:t>
            </a:r>
            <a:r>
              <a:rPr lang="en-US" dirty="0" smtClean="0"/>
              <a:t>,</a:t>
            </a:r>
          </a:p>
          <a:p>
            <a:endParaRPr lang="en-US" dirty="0"/>
          </a:p>
          <a:p>
            <a:r>
              <a:rPr lang="en-US" dirty="0"/>
              <a:t>Giving children compulsory education</a:t>
            </a:r>
            <a:r>
              <a:rPr lang="en-US" dirty="0" smtClean="0"/>
              <a:t>,</a:t>
            </a:r>
          </a:p>
          <a:p>
            <a:endParaRPr lang="en-US" dirty="0"/>
          </a:p>
          <a:p>
            <a:r>
              <a:rPr lang="en-US" dirty="0"/>
              <a:t>Providing a right kind of nutrition to the mother and her new-born infant</a:t>
            </a:r>
            <a:r>
              <a:rPr lang="en-US" dirty="0" smtClean="0"/>
              <a:t>,</a:t>
            </a:r>
          </a:p>
          <a:p>
            <a:endParaRPr lang="en-US" dirty="0"/>
          </a:p>
          <a:p>
            <a:r>
              <a:rPr lang="en-US" dirty="0"/>
              <a:t>Abolishing child labor, etc.</a:t>
            </a:r>
          </a:p>
          <a:p>
            <a:r>
              <a:rPr lang="en-US" dirty="0" smtClean="0"/>
              <a:t/>
            </a:r>
            <a:br>
              <a:rPr lang="en-US" dirty="0" smtClean="0"/>
            </a:b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457200"/>
            <a:ext cx="7848600" cy="5262979"/>
          </a:xfrm>
          <a:prstGeom prst="rect">
            <a:avLst/>
          </a:prstGeom>
        </p:spPr>
        <p:txBody>
          <a:bodyPr wrap="square">
            <a:spAutoFit/>
          </a:bodyPr>
          <a:lstStyle/>
          <a:p>
            <a:endParaRPr lang="en-US" sz="4800" b="1" dirty="0" smtClean="0"/>
          </a:p>
          <a:p>
            <a:r>
              <a:rPr lang="en-US" sz="4800" b="1" dirty="0" smtClean="0"/>
              <a:t>8</a:t>
            </a:r>
            <a:r>
              <a:rPr lang="en-US" sz="4800" b="1" dirty="0"/>
              <a:t>. Is Art, Science, and Profession</a:t>
            </a:r>
          </a:p>
          <a:p>
            <a:r>
              <a:rPr lang="en-US" sz="4800" dirty="0" smtClean="0"/>
              <a:t/>
            </a:r>
            <a:br>
              <a:rPr lang="en-US" sz="4800" dirty="0" smtClean="0"/>
            </a:br>
            <a:r>
              <a:rPr lang="en-US" sz="4800" dirty="0"/>
              <a:t>Advertising is all; art, science, and a profession.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04801"/>
            <a:ext cx="8305800" cy="5262979"/>
          </a:xfrm>
          <a:prstGeom prst="rect">
            <a:avLst/>
          </a:prstGeom>
        </p:spPr>
        <p:txBody>
          <a:bodyPr wrap="square">
            <a:spAutoFit/>
          </a:bodyPr>
          <a:lstStyle/>
          <a:p>
            <a:r>
              <a:rPr lang="en-US" sz="2800" dirty="0"/>
              <a:t>It is</a:t>
            </a:r>
            <a:r>
              <a:rPr lang="en-US" sz="2800" dirty="0" smtClean="0"/>
              <a:t>:</a:t>
            </a:r>
          </a:p>
          <a:p>
            <a:endParaRPr lang="en-US" sz="2800" dirty="0"/>
          </a:p>
          <a:p>
            <a:r>
              <a:rPr lang="en-US" sz="2800" dirty="0"/>
              <a:t>Art - because it needs creative skills</a:t>
            </a:r>
            <a:r>
              <a:rPr lang="en-US" sz="2800" dirty="0" smtClean="0"/>
              <a:t>.</a:t>
            </a:r>
          </a:p>
          <a:p>
            <a:endParaRPr lang="en-US" sz="2800" dirty="0"/>
          </a:p>
          <a:p>
            <a:r>
              <a:rPr lang="en-US" sz="2800" dirty="0"/>
              <a:t>Science - because it depends on systematic and scientific planning</a:t>
            </a:r>
            <a:r>
              <a:rPr lang="en-US" sz="2800" dirty="0" smtClean="0"/>
              <a:t>.</a:t>
            </a:r>
          </a:p>
          <a:p>
            <a:endParaRPr lang="en-US" sz="2800" dirty="0"/>
          </a:p>
          <a:p>
            <a:r>
              <a:rPr lang="en-US" sz="2800" dirty="0"/>
              <a:t>Profession - because it's a work of professional agencies who follow certain business ethics or a code of conduct.</a:t>
            </a:r>
          </a:p>
          <a:p>
            <a:r>
              <a:rPr lang="en-US" sz="2800" dirty="0" smtClean="0"/>
              <a:t/>
            </a:r>
            <a:br>
              <a:rPr lang="en-US" sz="2800" dirty="0" smtClean="0"/>
            </a:br>
            <a:endParaRPr lang="en-US" sz="28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0"/>
            <a:ext cx="8382000" cy="5509200"/>
          </a:xfrm>
          <a:prstGeom prst="rect">
            <a:avLst/>
          </a:prstGeom>
        </p:spPr>
        <p:txBody>
          <a:bodyPr wrap="square">
            <a:spAutoFit/>
          </a:bodyPr>
          <a:lstStyle/>
          <a:p>
            <a:r>
              <a:rPr lang="en-US" sz="3200" b="1" dirty="0"/>
              <a:t/>
            </a:r>
            <a:br>
              <a:rPr lang="en-US" sz="3200" b="1" dirty="0"/>
            </a:br>
            <a:r>
              <a:rPr lang="en-US" sz="3200" b="1" dirty="0"/>
              <a:t>9. Demands creativity</a:t>
            </a:r>
          </a:p>
          <a:p>
            <a:r>
              <a:rPr lang="en-US" sz="3200" dirty="0" smtClean="0"/>
              <a:t/>
            </a:r>
            <a:br>
              <a:rPr lang="en-US" sz="3200" dirty="0" smtClean="0"/>
            </a:br>
            <a:r>
              <a:rPr lang="en-US" sz="3200" dirty="0"/>
              <a:t>Advertising is impossible without creative thinking. In other words, creativity is the essence (main ingredient or soul) of it.</a:t>
            </a:r>
          </a:p>
          <a:p>
            <a:r>
              <a:rPr lang="en-US" sz="3200" dirty="0"/>
              <a:t>For an advertisement to be successful, it must have some core aspects or fundamental characteristics in it.</a:t>
            </a:r>
          </a:p>
          <a:p>
            <a:r>
              <a:rPr lang="en-US" sz="3200" dirty="0"/>
              <a:t>The five must of an advertisement (ad)</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2"/>
          <a:srcRect/>
          <a:stretch>
            <a:fillRect/>
          </a:stretch>
        </p:blipFill>
        <p:spPr bwMode="auto">
          <a:xfrm>
            <a:off x="685800" y="609600"/>
            <a:ext cx="8153400" cy="5334000"/>
          </a:xfrm>
          <a:prstGeom prst="rect">
            <a:avLst/>
          </a:prstGeom>
          <a:noFill/>
          <a:ln w="9525">
            <a:noFill/>
            <a:miter lim="800000"/>
            <a:headEnd/>
            <a:tailEnd/>
          </a:ln>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304800"/>
            <a:ext cx="8305800" cy="5693866"/>
          </a:xfrm>
          <a:prstGeom prst="rect">
            <a:avLst/>
          </a:prstGeom>
        </p:spPr>
        <p:txBody>
          <a:bodyPr wrap="square">
            <a:spAutoFit/>
          </a:bodyPr>
          <a:lstStyle/>
          <a:p>
            <a:r>
              <a:rPr lang="en-US" sz="2800" dirty="0"/>
              <a:t>The significance of advertising in </a:t>
            </a:r>
            <a:r>
              <a:rPr lang="en-US" sz="2800" dirty="0">
                <a:hlinkClick r:id="rId2"/>
              </a:rPr>
              <a:t>business</a:t>
            </a:r>
            <a:r>
              <a:rPr lang="en-US" sz="2800" dirty="0" smtClean="0"/>
              <a:t>:</a:t>
            </a:r>
          </a:p>
          <a:p>
            <a:endParaRPr lang="en-US" sz="2800" dirty="0"/>
          </a:p>
          <a:p>
            <a:r>
              <a:rPr lang="en-US" sz="2800" dirty="0"/>
              <a:t>Crucial for a launch or announcement</a:t>
            </a:r>
            <a:r>
              <a:rPr lang="en-US" sz="2800" dirty="0" smtClean="0"/>
              <a:t>,</a:t>
            </a:r>
          </a:p>
          <a:p>
            <a:endParaRPr lang="en-US" sz="2800" dirty="0"/>
          </a:p>
          <a:p>
            <a:r>
              <a:rPr lang="en-US" sz="2800" dirty="0"/>
              <a:t>Source of revenue for publishers</a:t>
            </a:r>
            <a:r>
              <a:rPr lang="en-US" sz="2800" dirty="0" smtClean="0"/>
              <a:t>,</a:t>
            </a:r>
          </a:p>
          <a:p>
            <a:endParaRPr lang="en-US" sz="2800" dirty="0"/>
          </a:p>
          <a:p>
            <a:r>
              <a:rPr lang="en-US" sz="2800" dirty="0"/>
              <a:t>Promotes goods, services, ideas, and events</a:t>
            </a:r>
            <a:r>
              <a:rPr lang="en-US" sz="2800" dirty="0" smtClean="0"/>
              <a:t>,</a:t>
            </a:r>
          </a:p>
          <a:p>
            <a:endParaRPr lang="en-US" sz="2800" dirty="0"/>
          </a:p>
          <a:p>
            <a:r>
              <a:rPr lang="en-US" sz="2800" dirty="0"/>
              <a:t>Helps in increasing the sales</a:t>
            </a:r>
            <a:r>
              <a:rPr lang="en-US" sz="2800" dirty="0" smtClean="0"/>
              <a:t>,</a:t>
            </a:r>
          </a:p>
          <a:p>
            <a:endParaRPr lang="en-US" sz="2800" dirty="0"/>
          </a:p>
          <a:p>
            <a:r>
              <a:rPr lang="en-US" sz="2800" dirty="0"/>
              <a:t>Maximize the profit of an advertiser</a:t>
            </a:r>
            <a:r>
              <a:rPr lang="en-US" sz="2800" dirty="0" smtClean="0"/>
              <a:t>,</a:t>
            </a:r>
          </a:p>
          <a:p>
            <a:endParaRPr lang="en-US" sz="2800" dirty="0"/>
          </a:p>
          <a:p>
            <a:r>
              <a:rPr lang="en-US" sz="2800" dirty="0"/>
              <a:t>Creates consumer awareness</a:t>
            </a:r>
            <a:r>
              <a:rPr lang="en-US" sz="2800" dirty="0" smtClean="0"/>
              <a:t>,</a:t>
            </a:r>
            <a:endParaRPr lang="en-US" sz="28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0"/>
            <a:ext cx="8229600" cy="6247864"/>
          </a:xfrm>
          <a:prstGeom prst="rect">
            <a:avLst/>
          </a:prstGeom>
        </p:spPr>
        <p:txBody>
          <a:bodyPr wrap="square">
            <a:spAutoFit/>
          </a:bodyPr>
          <a:lstStyle/>
          <a:p>
            <a:r>
              <a:rPr lang="en-US" sz="2000" dirty="0"/>
              <a:t>Creative,</a:t>
            </a:r>
          </a:p>
          <a:p>
            <a:r>
              <a:rPr lang="en-US" sz="2000" dirty="0"/>
              <a:t>Original,</a:t>
            </a:r>
          </a:p>
          <a:p>
            <a:r>
              <a:rPr lang="en-US" sz="2000" dirty="0"/>
              <a:t>Not a copied one,</a:t>
            </a:r>
          </a:p>
          <a:p>
            <a:r>
              <a:rPr lang="en-US" sz="2000" dirty="0"/>
              <a:t>Artistic, and also</a:t>
            </a:r>
          </a:p>
          <a:p>
            <a:r>
              <a:rPr lang="en-US" sz="2000" dirty="0"/>
              <a:t>Attractive or appealing to large masses</a:t>
            </a:r>
            <a:r>
              <a:rPr lang="en-US" sz="2000" dirty="0" smtClean="0"/>
              <a:t>.</a:t>
            </a:r>
          </a:p>
          <a:p>
            <a:endParaRPr lang="en-US" sz="2000" dirty="0"/>
          </a:p>
          <a:p>
            <a:r>
              <a:rPr lang="en-US" sz="2000" dirty="0"/>
              <a:t>Professional AD agencies must hire people with creative minds to make advertisements original and appealing to people. </a:t>
            </a:r>
            <a:endParaRPr lang="en-US" sz="2000" dirty="0" smtClean="0"/>
          </a:p>
          <a:p>
            <a:endParaRPr lang="en-US" sz="2000" dirty="0" smtClean="0"/>
          </a:p>
          <a:p>
            <a:r>
              <a:rPr lang="en-US" sz="2000" dirty="0" smtClean="0"/>
              <a:t>For </a:t>
            </a:r>
            <a:r>
              <a:rPr lang="en-US" sz="2000" dirty="0"/>
              <a:t>this, experts who think ‘Out of the box’ and bring newer concepts, catchy jingles, and display innovative presentation skills must be selected</a:t>
            </a:r>
            <a:r>
              <a:rPr lang="en-US" sz="2000" dirty="0" smtClean="0"/>
              <a:t>.</a:t>
            </a:r>
          </a:p>
          <a:p>
            <a:endParaRPr lang="en-US" sz="2000" dirty="0"/>
          </a:p>
          <a:p>
            <a:r>
              <a:rPr lang="en-US" sz="2000" dirty="0"/>
              <a:t>“Hello! Honey Bunny” is an excellent example of a creative </a:t>
            </a:r>
            <a:r>
              <a:rPr lang="en-US" sz="2000" dirty="0" err="1"/>
              <a:t>ad</a:t>
            </a:r>
            <a:r>
              <a:rPr lang="en-US" sz="2000" dirty="0" err="1" smtClean="0"/>
              <a:t>.</a:t>
            </a:r>
            <a:endParaRPr lang="en-US" sz="2000" dirty="0" smtClean="0"/>
          </a:p>
          <a:p>
            <a:endParaRPr lang="en-US" sz="2000" dirty="0"/>
          </a:p>
          <a:p>
            <a:r>
              <a:rPr lang="en-US" sz="2000" dirty="0"/>
              <a:t>In India, Idea Cellular Ltd. (A mobile service provider) launched an ad campaign called “Hello! Honey, Bunny.” This ad was cute and so addictive that it quickly went viral.</a:t>
            </a:r>
          </a:p>
          <a:p>
            <a:r>
              <a:rPr lang="en-US" sz="2000" dirty="0" smtClean="0"/>
              <a:t/>
            </a:r>
            <a:br>
              <a:rPr lang="en-US" sz="2000" dirty="0" smtClean="0"/>
            </a:br>
            <a:endParaRPr lang="en-US" sz="20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57200" y="381000"/>
            <a:ext cx="8229600" cy="6986528"/>
          </a:xfrm>
          <a:prstGeom prst="rect">
            <a:avLst/>
          </a:prstGeom>
        </p:spPr>
        <p:txBody>
          <a:bodyPr wrap="square">
            <a:spAutoFit/>
          </a:bodyPr>
          <a:lstStyle/>
          <a:p>
            <a:r>
              <a:rPr lang="en-US" sz="2800" b="1" dirty="0"/>
              <a:t>10. Element of a marketing mix</a:t>
            </a:r>
          </a:p>
          <a:p>
            <a:r>
              <a:rPr lang="en-US" sz="2800" dirty="0" smtClean="0"/>
              <a:t/>
            </a:r>
            <a:br>
              <a:rPr lang="en-US" sz="2800" dirty="0" smtClean="0"/>
            </a:br>
            <a:r>
              <a:rPr lang="en-US" sz="2800" dirty="0"/>
              <a:t>Advertising is an element of a marketing mix. It supports sales promotion</a:t>
            </a:r>
            <a:r>
              <a:rPr lang="en-US" sz="2800" dirty="0" smtClean="0"/>
              <a:t>.</a:t>
            </a:r>
          </a:p>
          <a:p>
            <a:endParaRPr lang="en-US" sz="2800" dirty="0"/>
          </a:p>
          <a:p>
            <a:r>
              <a:rPr lang="en-US" sz="2800" dirty="0"/>
              <a:t>In today's competitive world, it is getting difficult to sell something. Consumers now-a-days are more cautious and better aware of things they buy and use. </a:t>
            </a:r>
            <a:endParaRPr lang="en-US" sz="2800" dirty="0" smtClean="0"/>
          </a:p>
          <a:p>
            <a:endParaRPr lang="en-US" sz="2800" dirty="0" smtClean="0"/>
          </a:p>
          <a:p>
            <a:r>
              <a:rPr lang="en-US" sz="2800" dirty="0" smtClean="0"/>
              <a:t>They </a:t>
            </a:r>
            <a:r>
              <a:rPr lang="en-US" sz="2800" dirty="0"/>
              <a:t>don't easily break their loyalty towards their favorite goods or services unless and until something new allure them in unique way and compel them to give it a try.</a:t>
            </a:r>
          </a:p>
          <a:p>
            <a:r>
              <a:rPr lang="en-US" sz="2800" dirty="0" smtClean="0"/>
              <a:t/>
            </a:r>
            <a:br>
              <a:rPr lang="en-US" sz="2800" dirty="0" smtClean="0"/>
            </a:br>
            <a:endParaRPr lang="en-US" sz="28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686800" cy="6247864"/>
          </a:xfrm>
          <a:prstGeom prst="rect">
            <a:avLst/>
          </a:prstGeom>
        </p:spPr>
        <p:txBody>
          <a:bodyPr wrap="square">
            <a:spAutoFit/>
          </a:bodyPr>
          <a:lstStyle/>
          <a:p>
            <a:r>
              <a:rPr lang="en-US" sz="2000" b="1" dirty="0"/>
              <a:t>11. Target oriented</a:t>
            </a:r>
          </a:p>
          <a:p>
            <a:r>
              <a:rPr lang="en-US" sz="2000" dirty="0" smtClean="0"/>
              <a:t/>
            </a:r>
            <a:br>
              <a:rPr lang="en-US" sz="2000" dirty="0" smtClean="0"/>
            </a:br>
            <a:r>
              <a:rPr lang="en-US" sz="2000" dirty="0"/>
              <a:t>Advertising is target-oriented in nature</a:t>
            </a:r>
            <a:r>
              <a:rPr lang="en-US" sz="2000" dirty="0" smtClean="0"/>
              <a:t>.</a:t>
            </a:r>
          </a:p>
          <a:p>
            <a:endParaRPr lang="en-US" sz="2000" dirty="0"/>
          </a:p>
          <a:p>
            <a:r>
              <a:rPr lang="en-US" sz="2000" dirty="0"/>
              <a:t>In general, target oriented means to pay close attention to or keep one's focus only on a particular thing at a given time</a:t>
            </a:r>
            <a:r>
              <a:rPr lang="en-US" sz="2000" dirty="0" smtClean="0"/>
              <a:t>.</a:t>
            </a:r>
          </a:p>
          <a:p>
            <a:endParaRPr lang="en-US" sz="2000" dirty="0"/>
          </a:p>
          <a:p>
            <a:r>
              <a:rPr lang="en-US" sz="2000" dirty="0"/>
              <a:t>In the context of advertising, it means to focus on (i.e. target), or deliver attention towards, purely on a particular group or class of consumers</a:t>
            </a:r>
            <a:r>
              <a:rPr lang="en-US" sz="2000" dirty="0" smtClean="0"/>
              <a:t>.</a:t>
            </a:r>
          </a:p>
          <a:p>
            <a:endParaRPr lang="en-US" sz="2000" dirty="0"/>
          </a:p>
          <a:p>
            <a:r>
              <a:rPr lang="en-US" sz="2000" dirty="0"/>
              <a:t>For example, Audi (German luxury car maker) designs and targets its premium cars to suite comfort, expectations, and demand from a wealthy elite class. In contrast, </a:t>
            </a:r>
            <a:r>
              <a:rPr lang="en-US" sz="2000" dirty="0" err="1"/>
              <a:t>Maruti</a:t>
            </a:r>
            <a:r>
              <a:rPr lang="en-US" sz="2000" dirty="0"/>
              <a:t> Suzuki (a car manufacturer) mainly brings its fuel-efficient sedan cars in the market for middle-class families in India</a:t>
            </a:r>
            <a:r>
              <a:rPr lang="en-US" sz="2000" dirty="0" smtClean="0"/>
              <a:t>.</a:t>
            </a:r>
          </a:p>
          <a:p>
            <a:endParaRPr lang="en-US" sz="2000" dirty="0"/>
          </a:p>
          <a:p>
            <a:r>
              <a:rPr lang="en-US" sz="2000" dirty="0"/>
              <a:t>Advertising is effective only if it is focused or target-oriented.</a:t>
            </a:r>
          </a:p>
          <a:p>
            <a:r>
              <a:rPr lang="en-US" sz="2000" dirty="0" smtClean="0"/>
              <a:t/>
            </a:r>
            <a:br>
              <a:rPr lang="en-US" sz="2000" dirty="0" smtClean="0"/>
            </a:br>
            <a:endParaRPr lang="en-US" sz="20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533401"/>
            <a:ext cx="8305800" cy="6124754"/>
          </a:xfrm>
          <a:prstGeom prst="rect">
            <a:avLst/>
          </a:prstGeom>
        </p:spPr>
        <p:txBody>
          <a:bodyPr wrap="square">
            <a:spAutoFit/>
          </a:bodyPr>
          <a:lstStyle/>
          <a:p>
            <a:r>
              <a:rPr lang="en-US" sz="2800" b="1" dirty="0"/>
              <a:t>12. Persuasion for results</a:t>
            </a:r>
          </a:p>
          <a:p>
            <a:r>
              <a:rPr lang="en-US" sz="2800" dirty="0" smtClean="0"/>
              <a:t/>
            </a:r>
            <a:br>
              <a:rPr lang="en-US" sz="2800" dirty="0" smtClean="0"/>
            </a:br>
            <a:r>
              <a:rPr lang="en-US" sz="2800" dirty="0"/>
              <a:t>Advertising use persuasion to make people act in a desired direction.</a:t>
            </a:r>
          </a:p>
          <a:p>
            <a:r>
              <a:rPr lang="en-US" sz="2800" dirty="0"/>
              <a:t>It pursues people to:</a:t>
            </a:r>
          </a:p>
          <a:p>
            <a:r>
              <a:rPr lang="en-US" sz="2800" dirty="0"/>
              <a:t>Purchase (buy) products,</a:t>
            </a:r>
          </a:p>
          <a:p>
            <a:r>
              <a:rPr lang="en-US" sz="2800" dirty="0"/>
              <a:t>Subscribe a service,</a:t>
            </a:r>
          </a:p>
          <a:p>
            <a:r>
              <a:rPr lang="en-US" sz="2800" dirty="0"/>
              <a:t>Invest in ideas,</a:t>
            </a:r>
          </a:p>
          <a:p>
            <a:r>
              <a:rPr lang="en-US" sz="2800" dirty="0"/>
              <a:t>Attend events, so on</a:t>
            </a:r>
            <a:r>
              <a:rPr lang="en-US" sz="2800" dirty="0" smtClean="0"/>
              <a:t>.</a:t>
            </a:r>
          </a:p>
          <a:p>
            <a:endParaRPr lang="en-US" sz="2800" dirty="0"/>
          </a:p>
          <a:p>
            <a:r>
              <a:rPr lang="en-US" sz="2800" dirty="0"/>
              <a:t>The persuasion works in the following six stages:</a:t>
            </a:r>
          </a:p>
          <a:p>
            <a:r>
              <a:rPr lang="en-US" sz="2800" dirty="0">
                <a:hlinkClick r:id="rId2" tooltip="Six stages of persuasion."/>
              </a:rPr>
              <a:t/>
            </a:r>
            <a:br>
              <a:rPr lang="en-US" sz="2800" dirty="0">
                <a:hlinkClick r:id="rId2" tooltip="Six stages of persuasion."/>
              </a:rPr>
            </a:br>
            <a:endParaRPr lang="en-US" sz="28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81000" y="381000"/>
            <a:ext cx="8534400" cy="5324535"/>
          </a:xfrm>
          <a:prstGeom prst="rect">
            <a:avLst/>
          </a:prstGeom>
        </p:spPr>
        <p:txBody>
          <a:bodyPr wrap="square">
            <a:spAutoFit/>
          </a:bodyPr>
          <a:lstStyle/>
          <a:p>
            <a:r>
              <a:rPr lang="en-US" sz="2000" dirty="0"/>
              <a:t>Give a creative and compelling presentation of a principal message</a:t>
            </a:r>
            <a:r>
              <a:rPr lang="en-US" sz="2000" dirty="0" smtClean="0"/>
              <a:t>.</a:t>
            </a:r>
          </a:p>
          <a:p>
            <a:endParaRPr lang="en-US" sz="2000" dirty="0" smtClean="0"/>
          </a:p>
          <a:p>
            <a:endParaRPr lang="en-US" sz="2000" dirty="0"/>
          </a:p>
          <a:p>
            <a:r>
              <a:rPr lang="en-US" sz="2000" dirty="0"/>
              <a:t>Grasp people's attention, repeat exposure and stimulate their senses for a quicker recognition</a:t>
            </a:r>
            <a:r>
              <a:rPr lang="en-US" sz="2000" dirty="0" smtClean="0"/>
              <a:t>.</a:t>
            </a:r>
          </a:p>
          <a:p>
            <a:endParaRPr lang="en-US" sz="2000" dirty="0" smtClean="0"/>
          </a:p>
          <a:p>
            <a:endParaRPr lang="en-US" sz="2000" dirty="0"/>
          </a:p>
          <a:p>
            <a:r>
              <a:rPr lang="en-US" sz="2000" dirty="0"/>
              <a:t>Give comprehension on the value (importance) of the message</a:t>
            </a:r>
            <a:r>
              <a:rPr lang="en-US" sz="2000" dirty="0" smtClean="0"/>
              <a:t>.</a:t>
            </a:r>
          </a:p>
          <a:p>
            <a:endParaRPr lang="en-US" sz="2000" dirty="0" smtClean="0"/>
          </a:p>
          <a:p>
            <a:endParaRPr lang="en-US" sz="2000" dirty="0"/>
          </a:p>
          <a:p>
            <a:r>
              <a:rPr lang="en-US" sz="2000" dirty="0"/>
              <a:t>Gain acceptance (belief) of the message</a:t>
            </a:r>
            <a:r>
              <a:rPr lang="en-US" sz="2000" dirty="0" smtClean="0"/>
              <a:t>.</a:t>
            </a:r>
          </a:p>
          <a:p>
            <a:endParaRPr lang="en-US" sz="2000" dirty="0" smtClean="0"/>
          </a:p>
          <a:p>
            <a:endParaRPr lang="en-US" sz="2000" dirty="0"/>
          </a:p>
          <a:p>
            <a:r>
              <a:rPr lang="en-US" sz="2000" dirty="0"/>
              <a:t>Make a possible encounter and easy identification (retention</a:t>
            </a:r>
            <a:r>
              <a:rPr lang="en-US" sz="2000" dirty="0" smtClean="0"/>
              <a:t>).</a:t>
            </a:r>
          </a:p>
          <a:p>
            <a:endParaRPr lang="en-US" sz="2000" dirty="0" smtClean="0"/>
          </a:p>
          <a:p>
            <a:endParaRPr lang="en-US" sz="2000" dirty="0"/>
          </a:p>
          <a:p>
            <a:r>
              <a:rPr lang="en-US" sz="2000" dirty="0"/>
              <a:t>Change people's behavior and let them act (give result) as expected</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82000" cy="5324535"/>
          </a:xfrm>
          <a:prstGeom prst="rect">
            <a:avLst/>
          </a:prstGeom>
        </p:spPr>
        <p:txBody>
          <a:bodyPr wrap="square">
            <a:spAutoFit/>
          </a:bodyPr>
          <a:lstStyle/>
          <a:p>
            <a:r>
              <a:rPr lang="en-US" sz="2000" b="1" dirty="0"/>
              <a:t>13. Monitor demand and supply</a:t>
            </a:r>
          </a:p>
          <a:p>
            <a:r>
              <a:rPr lang="en-US" sz="2000" dirty="0" smtClean="0"/>
              <a:t/>
            </a:r>
            <a:br>
              <a:rPr lang="en-US" sz="2000" dirty="0" smtClean="0"/>
            </a:br>
            <a:r>
              <a:rPr lang="en-US" sz="2000" dirty="0"/>
              <a:t>Advertising, if done repetitively, helps in generating higher demand in the market for advertised products and services</a:t>
            </a:r>
            <a:r>
              <a:rPr lang="en-US" sz="2000" dirty="0" smtClean="0"/>
              <a:t>.</a:t>
            </a:r>
          </a:p>
          <a:p>
            <a:endParaRPr lang="en-US" sz="2000" dirty="0" smtClean="0"/>
          </a:p>
          <a:p>
            <a:r>
              <a:rPr lang="en-US" sz="2000" dirty="0" smtClean="0"/>
              <a:t> </a:t>
            </a:r>
            <a:r>
              <a:rPr lang="en-US" sz="2000" dirty="0"/>
              <a:t>The rising demand must get fulfilled with an equivalent amount of supply of products and efficient delivery of services. Proper care must be taken to monitor the demand and supply function so that none of the demand remain unfulfilled</a:t>
            </a:r>
            <a:r>
              <a:rPr lang="en-US" sz="2000" dirty="0" smtClean="0"/>
              <a:t>.</a:t>
            </a:r>
          </a:p>
          <a:p>
            <a:endParaRPr lang="en-US" sz="2000" dirty="0"/>
          </a:p>
          <a:p>
            <a:r>
              <a:rPr lang="en-US" sz="2000" dirty="0"/>
              <a:t>If supply is not at par with the increasing demand, then the market may soon lose confidence and demand's downfall may take place. If this happens, the sale will also fall, and the money spent on advertising won't get recovered. Eventually, this may lead to losses.</a:t>
            </a:r>
          </a:p>
          <a:p>
            <a:r>
              <a:rPr lang="en-US" sz="2000" dirty="0" smtClean="0"/>
              <a:t/>
            </a:r>
            <a:br>
              <a:rPr lang="en-US" sz="2000" dirty="0" smtClean="0"/>
            </a:br>
            <a:endParaRPr lang="en-US" sz="20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4401205"/>
          </a:xfrm>
          <a:prstGeom prst="rect">
            <a:avLst/>
          </a:prstGeom>
        </p:spPr>
        <p:txBody>
          <a:bodyPr wrap="square">
            <a:spAutoFit/>
          </a:bodyPr>
          <a:lstStyle/>
          <a:p>
            <a:pPr algn="just"/>
            <a:r>
              <a:rPr lang="en-US" sz="4000" dirty="0" smtClean="0"/>
              <a:t>Thus, when advertising results in higher demands, an appropriate supply must be ready to compensate it. The demand and supply function must be well monitored to check that such compensation is proper.</a:t>
            </a:r>
            <a:endParaRPr lang="en-US" sz="40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686800" cy="6247864"/>
          </a:xfrm>
          <a:prstGeom prst="rect">
            <a:avLst/>
          </a:prstGeom>
        </p:spPr>
        <p:txBody>
          <a:bodyPr wrap="square">
            <a:spAutoFit/>
          </a:bodyPr>
          <a:lstStyle/>
          <a:p>
            <a:r>
              <a:rPr lang="en-US" sz="2000" b="1" dirty="0"/>
              <a:t>14. Builds brand's image</a:t>
            </a:r>
          </a:p>
          <a:p>
            <a:r>
              <a:rPr lang="en-US" sz="2000" dirty="0" smtClean="0"/>
              <a:t/>
            </a:r>
            <a:br>
              <a:rPr lang="en-US" sz="2000" dirty="0" smtClean="0"/>
            </a:br>
            <a:r>
              <a:rPr lang="en-US" sz="2000" dirty="0"/>
              <a:t>Advertising creates goodwill and helps in building a brand's image in the market</a:t>
            </a:r>
            <a:r>
              <a:rPr lang="en-US" sz="2000" dirty="0" smtClean="0"/>
              <a:t>.</a:t>
            </a:r>
          </a:p>
          <a:p>
            <a:endParaRPr lang="en-US" sz="2000" dirty="0"/>
          </a:p>
          <a:p>
            <a:r>
              <a:rPr lang="en-US" sz="2000" dirty="0"/>
              <a:t>Repeated advertisements make branded products and services very popular. </a:t>
            </a:r>
            <a:endParaRPr lang="en-US" sz="2000" dirty="0" smtClean="0"/>
          </a:p>
          <a:p>
            <a:endParaRPr lang="en-US" sz="2000" dirty="0" smtClean="0"/>
          </a:p>
          <a:p>
            <a:r>
              <a:rPr lang="en-US" sz="2000" dirty="0" smtClean="0"/>
              <a:t>People </a:t>
            </a:r>
            <a:r>
              <a:rPr lang="en-US" sz="2000" dirty="0"/>
              <a:t>tend to show a more trustworthy attitude towards advertised brands over non-advertised ones. Well-known branded products are usually made from quality raw materials and hence are preferred by most consumers. As a result, the demand for branded products increases</a:t>
            </a:r>
            <a:r>
              <a:rPr lang="en-US" sz="2000" dirty="0" smtClean="0"/>
              <a:t>.</a:t>
            </a:r>
          </a:p>
          <a:p>
            <a:endParaRPr lang="en-US" sz="2000" dirty="0"/>
          </a:p>
          <a:p>
            <a:r>
              <a:rPr lang="en-US" sz="2000" dirty="0"/>
              <a:t>The rise in popularity and building of trust gradually helps to increase the value of the brand name. Eventually, this boosts sales of branded products and services. It also popularizes the reputation of that entity who owns these brands.</a:t>
            </a:r>
          </a:p>
          <a:p>
            <a:r>
              <a:rPr lang="en-US" sz="2000" dirty="0" smtClean="0"/>
              <a:t/>
            </a:r>
            <a:br>
              <a:rPr lang="en-US" sz="2000" dirty="0" smtClean="0"/>
            </a:br>
            <a:endParaRPr lang="en-US" sz="20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304800"/>
            <a:ext cx="8382000" cy="6247864"/>
          </a:xfrm>
          <a:prstGeom prst="rect">
            <a:avLst/>
          </a:prstGeom>
        </p:spPr>
        <p:txBody>
          <a:bodyPr wrap="square">
            <a:spAutoFit/>
          </a:bodyPr>
          <a:lstStyle/>
          <a:p>
            <a:r>
              <a:rPr lang="en-US" sz="2000" b="1" dirty="0"/>
              <a:t>15. Generates employment</a:t>
            </a:r>
          </a:p>
          <a:p>
            <a:r>
              <a:rPr lang="en-US" sz="2000" dirty="0" smtClean="0"/>
              <a:t/>
            </a:r>
            <a:br>
              <a:rPr lang="en-US" sz="2000" dirty="0" smtClean="0"/>
            </a:br>
            <a:r>
              <a:rPr lang="en-US" sz="2000" dirty="0"/>
              <a:t>Advertising agencies are constantly in search of newer creative ideas to cope with the rising demands from their clients (advertisers). Each ad assignment (project) requires a high-level of mental labor. </a:t>
            </a:r>
            <a:endParaRPr lang="en-US" sz="2000" dirty="0" smtClean="0"/>
          </a:p>
          <a:p>
            <a:endParaRPr lang="en-US" sz="2000" dirty="0" smtClean="0"/>
          </a:p>
          <a:p>
            <a:r>
              <a:rPr lang="en-US" sz="2000" dirty="0" smtClean="0"/>
              <a:t>There </a:t>
            </a:r>
            <a:r>
              <a:rPr lang="en-US" sz="2000" dirty="0"/>
              <a:t>are deadlines within which projects must be completed and submitted. Furthermore, the concept of an ad must be also welcomed (approved) by the advertiser. </a:t>
            </a:r>
            <a:endParaRPr lang="en-US" sz="2000" dirty="0" smtClean="0"/>
          </a:p>
          <a:p>
            <a:endParaRPr lang="en-US" sz="2000" dirty="0" smtClean="0"/>
          </a:p>
          <a:p>
            <a:r>
              <a:rPr lang="en-US" sz="2000" dirty="0" smtClean="0"/>
              <a:t>Overall</a:t>
            </a:r>
            <a:r>
              <a:rPr lang="en-US" sz="2000" dirty="0"/>
              <a:t>, this creates a demand of creative people and thus opens new employment opportunities in the field of advertising</a:t>
            </a:r>
            <a:r>
              <a:rPr lang="en-US" sz="2000" dirty="0" smtClean="0"/>
              <a:t>.</a:t>
            </a:r>
          </a:p>
          <a:p>
            <a:endParaRPr lang="en-US" sz="2000" dirty="0" smtClean="0"/>
          </a:p>
          <a:p>
            <a:endParaRPr lang="en-US" sz="2000" dirty="0"/>
          </a:p>
          <a:p>
            <a:r>
              <a:rPr lang="en-US" sz="2000" dirty="0"/>
              <a:t>It provides employment to deserving candidates who are creative thinkers, directors, cinematographers, artists, models, graphic designers, sales representatives and managers.</a:t>
            </a:r>
          </a:p>
          <a:p>
            <a:r>
              <a:rPr lang="en-US" sz="2000" dirty="0" smtClean="0"/>
              <a:t/>
            </a:r>
            <a:br>
              <a:rPr lang="en-US" sz="2000" dirty="0" smtClean="0"/>
            </a:br>
            <a:endParaRPr lang="en-US" sz="20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533400"/>
            <a:ext cx="8077200" cy="5016758"/>
          </a:xfrm>
          <a:prstGeom prst="rect">
            <a:avLst/>
          </a:prstGeom>
        </p:spPr>
        <p:txBody>
          <a:bodyPr wrap="square">
            <a:spAutoFit/>
          </a:bodyPr>
          <a:lstStyle/>
          <a:p>
            <a:pPr algn="just" fontAlgn="base"/>
            <a:r>
              <a:rPr lang="en-US" sz="3200" b="1" dirty="0"/>
              <a:t>1. Helpful in Generating More Employment:</a:t>
            </a:r>
            <a:endParaRPr lang="en-US" sz="3200" dirty="0"/>
          </a:p>
          <a:p>
            <a:pPr algn="just" fontAlgn="base"/>
            <a:r>
              <a:rPr lang="en-US" sz="3200" dirty="0"/>
              <a:t>Advertising is instrumental in generating more employment opportunities and creating diverse kinds of jobs. It provides jobs to artists, screen printers, block-makers, script-writers, painter, etc. Today, advertising has become a profession. Some companies do only advertising job.</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1"/>
            <a:ext cx="8610600" cy="6370975"/>
          </a:xfrm>
          <a:prstGeom prst="rect">
            <a:avLst/>
          </a:prstGeom>
        </p:spPr>
        <p:txBody>
          <a:bodyPr wrap="square">
            <a:spAutoFit/>
          </a:bodyPr>
          <a:lstStyle/>
          <a:p>
            <a:r>
              <a:rPr lang="en-US" sz="2400" dirty="0" smtClean="0"/>
              <a:t>Educate the society</a:t>
            </a:r>
            <a:r>
              <a:rPr lang="en-US" sz="2400" dirty="0" smtClean="0"/>
              <a:t>,</a:t>
            </a:r>
          </a:p>
          <a:p>
            <a:endParaRPr lang="en-US" sz="2400" dirty="0" smtClean="0"/>
          </a:p>
          <a:p>
            <a:r>
              <a:rPr lang="en-US" sz="2400" dirty="0" smtClean="0"/>
              <a:t>Is Art, Science, and Profession</a:t>
            </a:r>
            <a:r>
              <a:rPr lang="en-US" sz="2400" dirty="0" smtClean="0"/>
              <a:t>,</a:t>
            </a:r>
          </a:p>
          <a:p>
            <a:endParaRPr lang="en-US" sz="2400" dirty="0" smtClean="0"/>
          </a:p>
          <a:p>
            <a:r>
              <a:rPr lang="en-US" sz="2400" dirty="0" smtClean="0"/>
              <a:t>Demands creativity</a:t>
            </a:r>
            <a:r>
              <a:rPr lang="en-US" sz="2400" dirty="0" smtClean="0"/>
              <a:t>,</a:t>
            </a:r>
          </a:p>
          <a:p>
            <a:endParaRPr lang="en-US" sz="2400" dirty="0" smtClean="0"/>
          </a:p>
          <a:p>
            <a:r>
              <a:rPr lang="en-US" sz="2400" dirty="0" smtClean="0">
                <a:hlinkClick r:id="rId2"/>
              </a:rPr>
              <a:t>Marketing mix</a:t>
            </a:r>
            <a:r>
              <a:rPr lang="en-US" sz="2400" dirty="0" smtClean="0"/>
              <a:t> element</a:t>
            </a:r>
            <a:r>
              <a:rPr lang="en-US" sz="2400" dirty="0" smtClean="0"/>
              <a:t>,</a:t>
            </a:r>
          </a:p>
          <a:p>
            <a:endParaRPr lang="en-US" sz="2400" dirty="0" smtClean="0"/>
          </a:p>
          <a:p>
            <a:r>
              <a:rPr lang="en-US" sz="2400" dirty="0" smtClean="0"/>
              <a:t>Target oriented</a:t>
            </a:r>
            <a:r>
              <a:rPr lang="en-US" sz="2400" dirty="0" smtClean="0"/>
              <a:t>,</a:t>
            </a:r>
          </a:p>
          <a:p>
            <a:endParaRPr lang="en-US" sz="2400" dirty="0" smtClean="0"/>
          </a:p>
          <a:p>
            <a:r>
              <a:rPr lang="en-US" sz="2400" dirty="0" smtClean="0"/>
              <a:t>Demands </a:t>
            </a:r>
            <a:r>
              <a:rPr lang="en-US" sz="2400" dirty="0" smtClean="0"/>
              <a:t>monitoring of </a:t>
            </a:r>
            <a:r>
              <a:rPr lang="en-US" sz="2400" dirty="0" smtClean="0">
                <a:hlinkClick r:id="rId3"/>
              </a:rPr>
              <a:t>demand</a:t>
            </a:r>
            <a:r>
              <a:rPr lang="en-US" sz="2400" dirty="0" smtClean="0"/>
              <a:t> and supply</a:t>
            </a:r>
            <a:r>
              <a:rPr lang="en-US" sz="2400" dirty="0" smtClean="0"/>
              <a:t>,</a:t>
            </a:r>
          </a:p>
          <a:p>
            <a:endParaRPr lang="en-US" sz="2400" dirty="0" smtClean="0"/>
          </a:p>
          <a:p>
            <a:r>
              <a:rPr lang="en-US" sz="2400" dirty="0" smtClean="0"/>
              <a:t>Builds brand's image, </a:t>
            </a:r>
            <a:r>
              <a:rPr lang="en-US" sz="2400" dirty="0" smtClean="0"/>
              <a:t>and</a:t>
            </a:r>
          </a:p>
          <a:p>
            <a:endParaRPr lang="en-US" sz="2400" dirty="0" smtClean="0"/>
          </a:p>
          <a:p>
            <a:r>
              <a:rPr lang="en-US" sz="2400" dirty="0" smtClean="0"/>
              <a:t>Generates employment.</a:t>
            </a:r>
          </a:p>
          <a:p>
            <a:r>
              <a:rPr lang="en-US" sz="2400" dirty="0" smtClean="0"/>
              <a:t/>
            </a:r>
            <a:br>
              <a:rPr lang="en-US" sz="2400" dirty="0" smtClean="0"/>
            </a:br>
            <a:endParaRPr lang="en-US" sz="240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533400"/>
            <a:ext cx="8305800" cy="6494085"/>
          </a:xfrm>
          <a:prstGeom prst="rect">
            <a:avLst/>
          </a:prstGeom>
        </p:spPr>
        <p:txBody>
          <a:bodyPr wrap="square">
            <a:spAutoFit/>
          </a:bodyPr>
          <a:lstStyle/>
          <a:p>
            <a:pPr fontAlgn="base"/>
            <a:r>
              <a:rPr lang="en-US" sz="3200" b="1" dirty="0"/>
              <a:t>2. Helpful in Improving the Standard of Living:</a:t>
            </a:r>
            <a:endParaRPr lang="en-US" sz="3200" dirty="0"/>
          </a:p>
          <a:p>
            <a:pPr fontAlgn="base"/>
            <a:r>
              <a:rPr lang="en-US" sz="3200" dirty="0"/>
              <a:t>Through the medium of advertising people get information regarding new products. As people use these new and latest goods, their standard of living gets a boost. Advertising is helpful in providing employment and increasing income of the people. Both have a positive effect on their standard of living.</a:t>
            </a:r>
          </a:p>
          <a:p>
            <a:r>
              <a:rPr lang="en-US" sz="3200" dirty="0" smtClean="0"/>
              <a:t/>
            </a:r>
            <a:br>
              <a:rPr lang="en-US" sz="3200" dirty="0" smtClean="0"/>
            </a:br>
            <a:endParaRPr lang="en-US" sz="320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1"/>
          <p:cNvSpPr>
            <a:spLocks noChangeArrowheads="1"/>
          </p:cNvSpPr>
          <p:nvPr/>
        </p:nvSpPr>
        <p:spPr bwMode="auto">
          <a:xfrm>
            <a:off x="228600" y="533400"/>
            <a:ext cx="8534400" cy="5601533"/>
          </a:xfrm>
          <a:prstGeom prst="rect">
            <a:avLst/>
          </a:prstGeom>
          <a:solidFill>
            <a:srgbClr val="FFFFFF"/>
          </a:solidFill>
          <a:ln w="9525">
            <a:noFill/>
            <a:miter lim="800000"/>
            <a:headEnd/>
            <a:tailEnd/>
          </a:ln>
          <a:effectLst/>
        </p:spPr>
        <p:txBody>
          <a:bodyPr vert="horz" wrap="squar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rgbClr val="424142"/>
                </a:solidFill>
                <a:effectLst/>
                <a:latin typeface="Georgia" pitchFamily="18" charset="0"/>
                <a:cs typeface="Arial" pitchFamily="34" charset="0"/>
              </a:rPr>
              <a:t>3. Helpful in Survival of Communication Media:</a:t>
            </a: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424142"/>
                </a:solidFill>
                <a:effectLst/>
                <a:latin typeface="Arial" pitchFamily="34" charset="0"/>
                <a:cs typeface="Arial" pitchFamily="34" charset="0"/>
              </a:rPr>
              <a:t>:</a:t>
            </a: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dirty="0" smtClean="0">
                <a:ln>
                  <a:noFill/>
                </a:ln>
                <a:solidFill>
                  <a:srgbClr val="424142"/>
                </a:solidFill>
                <a:effectLst/>
                <a:latin typeface="Georgia" pitchFamily="18" charset="0"/>
                <a:cs typeface="Arial" pitchFamily="34" charset="0"/>
              </a:rPr>
              <a:t>The main communication media are Newspapers, Magazines, T.V., Radio, etc. Major source of their income is advertising. If these media of communication do not get support of revenue from advertising, they cannot survive for long. These media of communication keep the society well informed. Their existence is of utmost important and they can survive only by advertising.</a:t>
            </a: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3600" b="0" i="0" u="none" strike="noStrike" cap="none" normalizeH="0" baseline="0" dirty="0" smtClean="0">
                <a:ln>
                  <a:noFill/>
                </a:ln>
                <a:solidFill>
                  <a:schemeClr val="tx1"/>
                </a:solidFill>
                <a:effectLst/>
                <a:latin typeface="Arial" pitchFamily="34" charset="0"/>
                <a:cs typeface="Arial" pitchFamily="34" charset="0"/>
              </a:rPr>
              <a:t/>
            </a:r>
            <a:br>
              <a:rPr kumimoji="0" lang="en-US" sz="3600" b="0" i="0" u="none" strike="noStrike" cap="none" normalizeH="0" baseline="0" dirty="0" smtClean="0">
                <a:ln>
                  <a:noFill/>
                </a:ln>
                <a:solidFill>
                  <a:schemeClr val="tx1"/>
                </a:solidFill>
                <a:effectLst/>
                <a:latin typeface="Arial" pitchFamily="34" charset="0"/>
                <a:cs typeface="Arial" pitchFamily="34" charset="0"/>
              </a:rPr>
            </a:b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229600" cy="6494085"/>
          </a:xfrm>
          <a:prstGeom prst="rect">
            <a:avLst/>
          </a:prstGeom>
        </p:spPr>
        <p:txBody>
          <a:bodyPr wrap="square">
            <a:spAutoFit/>
          </a:bodyPr>
          <a:lstStyle/>
          <a:p>
            <a:pPr fontAlgn="base"/>
            <a:r>
              <a:rPr lang="en-US" sz="3200" b="1" dirty="0"/>
              <a:t>4. Helpful in Creating Healthy Competition:</a:t>
            </a:r>
            <a:endParaRPr lang="en-US" sz="3200" dirty="0"/>
          </a:p>
          <a:p>
            <a:pPr fontAlgn="base"/>
            <a:r>
              <a:rPr lang="en-US" sz="3200" dirty="0"/>
              <a:t>When a company gets its product advertised, it seeks to improve its quality and lower its price. It is their </a:t>
            </a:r>
            <a:r>
              <a:rPr lang="en-US" sz="3200" dirty="0" smtClean="0"/>
              <a:t>endeavor </a:t>
            </a:r>
            <a:r>
              <a:rPr lang="en-US" sz="3200" dirty="0"/>
              <a:t>to improve their own product rather than finding fault with the product of their rivals. In this way a healthy competition prevails in the market and the entire society stands to gain from it.</a:t>
            </a:r>
          </a:p>
          <a:p>
            <a:r>
              <a:rPr lang="en-US" sz="3200" dirty="0" smtClean="0"/>
              <a:t/>
            </a:r>
            <a:br>
              <a:rPr lang="en-US" sz="3200" dirty="0" smtClean="0"/>
            </a:br>
            <a:endParaRPr lang="en-US" sz="320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1"/>
          <p:cNvSpPr>
            <a:spLocks noChangeArrowheads="1"/>
          </p:cNvSpPr>
          <p:nvPr/>
        </p:nvSpPr>
        <p:spPr bwMode="auto">
          <a:xfrm>
            <a:off x="304800" y="533400"/>
            <a:ext cx="8534400" cy="5909310"/>
          </a:xfrm>
          <a:prstGeom prst="rect">
            <a:avLst/>
          </a:prstGeom>
          <a:solidFill>
            <a:srgbClr val="FFFFFF"/>
          </a:solidFill>
          <a:ln w="9525">
            <a:noFill/>
            <a:miter lim="800000"/>
            <a:headEnd/>
            <a:tailEnd/>
          </a:ln>
          <a:effectLst/>
        </p:spPr>
        <p:txBody>
          <a:bodyPr vert="horz" wrap="squar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rgbClr val="424142"/>
                </a:solidFill>
                <a:effectLst/>
                <a:latin typeface="Georgia" pitchFamily="18" charset="0"/>
                <a:cs typeface="Arial" pitchFamily="34" charset="0"/>
              </a:rPr>
              <a:t>5. Helpful in the Economic Development of the Country:</a:t>
            </a: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dirty="0" smtClean="0">
                <a:ln>
                  <a:noFill/>
                </a:ln>
                <a:solidFill>
                  <a:srgbClr val="424142"/>
                </a:solidFill>
                <a:effectLst/>
                <a:latin typeface="Georgia" pitchFamily="18" charset="0"/>
                <a:cs typeface="Arial" pitchFamily="34" charset="0"/>
              </a:rPr>
              <a:t>Today, the effect of advertising is no longer confined to the four walls of the country, rather it has crossed the national boundaries. Through the medium of satellite, domestic advertising messages can be transmitted to the rest of the world. As a result, export-potentials of the country get a big boost. Foreign exchange capacity of the country increases and new industries develop. Thus, advertising proves helpful in the economic development of the country.</a:t>
            </a: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800" b="1" i="0" u="none" strike="noStrike" cap="none" normalizeH="0" baseline="0" dirty="0" smtClean="0">
                <a:ln>
                  <a:noFill/>
                </a:ln>
                <a:solidFill>
                  <a:srgbClr val="000000"/>
                </a:solidFill>
                <a:effectLst/>
                <a:latin typeface="Roboto Slab"/>
                <a:cs typeface="Arial" pitchFamily="34" charset="0"/>
              </a:rPr>
              <a:t/>
            </a:r>
            <a:br>
              <a:rPr kumimoji="0" lang="en-US" sz="2800" b="1" i="0" u="none" strike="noStrike" cap="none" normalizeH="0" baseline="0" dirty="0" smtClean="0">
                <a:ln>
                  <a:noFill/>
                </a:ln>
                <a:solidFill>
                  <a:srgbClr val="000000"/>
                </a:solidFill>
                <a:effectLst/>
                <a:latin typeface="Roboto Slab"/>
                <a:cs typeface="Arial" pitchFamily="34" charset="0"/>
              </a:rPr>
            </a:b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57200" y="381000"/>
            <a:ext cx="8229600" cy="5262979"/>
          </a:xfrm>
          <a:prstGeom prst="rect">
            <a:avLst/>
          </a:prstGeom>
        </p:spPr>
        <p:txBody>
          <a:bodyPr wrap="square">
            <a:spAutoFit/>
          </a:bodyPr>
          <a:lstStyle/>
          <a:p>
            <a:r>
              <a:rPr lang="en-US" sz="2400" u="sng" dirty="0" smtClean="0"/>
              <a:t>Economies of scale</a:t>
            </a:r>
            <a:r>
              <a:rPr lang="en-US" sz="2400" dirty="0" smtClean="0"/>
              <a:t>: Advertisements also allow the producers to increase the volume of production which in turn increases the benefits they get from production in large scale</a:t>
            </a:r>
            <a:r>
              <a:rPr lang="en-US" sz="2400" dirty="0" smtClean="0"/>
              <a:t>.</a:t>
            </a:r>
          </a:p>
          <a:p>
            <a:r>
              <a:rPr lang="en-US" sz="2400" dirty="0" smtClean="0"/>
              <a:t> </a:t>
            </a:r>
            <a:r>
              <a:rPr lang="en-US" sz="2400" dirty="0" smtClean="0"/>
              <a:t>It is a fact that if we buy </a:t>
            </a:r>
            <a:r>
              <a:rPr lang="en-US" sz="2400" dirty="0" smtClean="0"/>
              <a:t>the </a:t>
            </a:r>
            <a:r>
              <a:rPr lang="en-US" sz="2400" dirty="0" smtClean="0"/>
              <a:t>things in bulk, we get it a cheaper rate. The same thing is also applicable in production process. </a:t>
            </a:r>
            <a:endParaRPr lang="en-US" sz="2400" dirty="0" smtClean="0"/>
          </a:p>
          <a:p>
            <a:endParaRPr lang="en-US" sz="2400" dirty="0" smtClean="0"/>
          </a:p>
          <a:p>
            <a:r>
              <a:rPr lang="en-US" sz="2400" dirty="0" smtClean="0"/>
              <a:t>We </a:t>
            </a:r>
            <a:r>
              <a:rPr lang="en-US" sz="2400" dirty="0" smtClean="0"/>
              <a:t>can also eliminate middleman such as wholesalers that reduces the cost for the consumers by reducing the profit margin. </a:t>
            </a:r>
            <a:endParaRPr lang="en-US" sz="2400" dirty="0" smtClean="0"/>
          </a:p>
          <a:p>
            <a:endParaRPr lang="en-US" sz="2400" dirty="0" smtClean="0">
              <a:hlinkClick r:id="rId2"/>
            </a:endParaRPr>
          </a:p>
          <a:p>
            <a:r>
              <a:rPr lang="en-US" sz="2400" dirty="0" smtClean="0">
                <a:hlinkClick r:id="rId2"/>
              </a:rPr>
              <a:t>Commercial </a:t>
            </a:r>
            <a:r>
              <a:rPr lang="en-US" sz="2400" dirty="0" smtClean="0">
                <a:hlinkClick r:id="rId2"/>
              </a:rPr>
              <a:t>Banks</a:t>
            </a:r>
            <a:r>
              <a:rPr lang="en-US" sz="2400" dirty="0" smtClean="0"/>
              <a:t> also grant loans to such firms whose products are advertised</a:t>
            </a:r>
            <a:endParaRPr lang="en-US" sz="2400"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533400"/>
            <a:ext cx="8153400" cy="5632311"/>
          </a:xfrm>
          <a:prstGeom prst="rect">
            <a:avLst/>
          </a:prstGeom>
        </p:spPr>
        <p:txBody>
          <a:bodyPr wrap="square">
            <a:spAutoFit/>
          </a:bodyPr>
          <a:lstStyle/>
          <a:p>
            <a:r>
              <a:rPr lang="en-US" sz="2400" u="sng" dirty="0" smtClean="0"/>
              <a:t>Goodwill</a:t>
            </a:r>
            <a:r>
              <a:rPr lang="en-US" sz="2400" dirty="0" smtClean="0"/>
              <a:t>: </a:t>
            </a:r>
            <a:endParaRPr lang="en-US" sz="2400" dirty="0" smtClean="0"/>
          </a:p>
          <a:p>
            <a:endParaRPr lang="en-US" sz="2400" dirty="0" smtClean="0"/>
          </a:p>
          <a:p>
            <a:r>
              <a:rPr lang="en-US" sz="2400" dirty="0" smtClean="0"/>
              <a:t>If </a:t>
            </a:r>
            <a:r>
              <a:rPr lang="en-US" sz="2400" dirty="0" smtClean="0"/>
              <a:t>a particular cosmetic company uses an actress or actor to advertise the products of its brand, it shall definitely develop a reliability for its products. </a:t>
            </a:r>
            <a:endParaRPr lang="en-US" sz="2400" dirty="0" smtClean="0"/>
          </a:p>
          <a:p>
            <a:endParaRPr lang="en-US" sz="2400" dirty="0" smtClean="0"/>
          </a:p>
          <a:p>
            <a:r>
              <a:rPr lang="en-US" sz="2400" dirty="0" smtClean="0"/>
              <a:t>The </a:t>
            </a:r>
            <a:r>
              <a:rPr lang="en-US" sz="2400" dirty="0" smtClean="0"/>
              <a:t>public shall trust that company and its products which in turn shall increase the valuation of the goodwill and the image of the firm. </a:t>
            </a:r>
            <a:endParaRPr lang="en-US" sz="2400" dirty="0" smtClean="0"/>
          </a:p>
          <a:p>
            <a:endParaRPr lang="en-US" sz="2400" dirty="0" smtClean="0"/>
          </a:p>
          <a:p>
            <a:r>
              <a:rPr lang="en-US" sz="2400" dirty="0" smtClean="0"/>
              <a:t>It </a:t>
            </a:r>
            <a:r>
              <a:rPr lang="en-US" sz="2400" dirty="0" smtClean="0"/>
              <a:t>helps the firm to face strict competition during the business conditions of depression when all the consumers develop a mistrust against a particular product.</a:t>
            </a:r>
            <a:br>
              <a:rPr lang="en-US" sz="2400" dirty="0" smtClean="0"/>
            </a:br>
            <a:endParaRPr lang="en-US" sz="2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457200"/>
            <a:ext cx="8153400" cy="5262979"/>
          </a:xfrm>
          <a:prstGeom prst="rect">
            <a:avLst/>
          </a:prstGeom>
        </p:spPr>
        <p:txBody>
          <a:bodyPr wrap="square">
            <a:spAutoFit/>
          </a:bodyPr>
          <a:lstStyle/>
          <a:p>
            <a:r>
              <a:rPr lang="en-US" sz="2800" b="1" dirty="0"/>
              <a:t>1. Crucial for a launch</a:t>
            </a:r>
          </a:p>
          <a:p>
            <a:r>
              <a:rPr lang="en-US" sz="2800" dirty="0" smtClean="0"/>
              <a:t/>
            </a:r>
            <a:br>
              <a:rPr lang="en-US" sz="2800" dirty="0" smtClean="0"/>
            </a:br>
            <a:r>
              <a:rPr lang="en-US" sz="2800" dirty="0"/>
              <a:t>Advertising is crucial for the launch (introduction) of a brand new product, service or idea in the </a:t>
            </a:r>
            <a:r>
              <a:rPr lang="en-US" sz="2800" dirty="0">
                <a:hlinkClick r:id="rId2"/>
              </a:rPr>
              <a:t>market</a:t>
            </a:r>
            <a:r>
              <a:rPr lang="en-US" sz="2800" dirty="0" smtClean="0"/>
              <a:t>.</a:t>
            </a:r>
          </a:p>
          <a:p>
            <a:endParaRPr lang="en-US" sz="2800" dirty="0"/>
          </a:p>
          <a:p>
            <a:r>
              <a:rPr lang="en-US" sz="2800" dirty="0"/>
              <a:t>If the advertisement of any concerned product, service or idea is done correctly at a right place, through proper media, and within a particular time constraint, can attract many new customers. It helps to capture the market and increase sales of an advertiser.</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382000" cy="6124754"/>
          </a:xfrm>
          <a:prstGeom prst="rect">
            <a:avLst/>
          </a:prstGeom>
        </p:spPr>
        <p:txBody>
          <a:bodyPr wrap="square">
            <a:spAutoFit/>
          </a:bodyPr>
          <a:lstStyle/>
          <a:p>
            <a:r>
              <a:rPr lang="en-US" sz="2800" dirty="0"/>
              <a:t>It is also essential for announcing an upcoming event</a:t>
            </a:r>
            <a:r>
              <a:rPr lang="en-US" sz="2800" dirty="0" smtClean="0"/>
              <a:t>.</a:t>
            </a:r>
          </a:p>
          <a:p>
            <a:endParaRPr lang="en-US" sz="2800" dirty="0"/>
          </a:p>
          <a:p>
            <a:r>
              <a:rPr lang="en-US" sz="2800" dirty="0"/>
              <a:t>It acts as an open invitation that maximizes the chances of event attendance. However, if people are unaware of any such happening, they may not show up. </a:t>
            </a:r>
            <a:endParaRPr lang="en-US" sz="2800" dirty="0" smtClean="0"/>
          </a:p>
          <a:p>
            <a:endParaRPr lang="en-US" sz="2800" dirty="0" smtClean="0"/>
          </a:p>
          <a:p>
            <a:r>
              <a:rPr lang="en-US" sz="2800" dirty="0" smtClean="0"/>
              <a:t>As </a:t>
            </a:r>
            <a:r>
              <a:rPr lang="en-US" sz="2800" dirty="0"/>
              <a:t>a result, the event may not get an expected response.</a:t>
            </a:r>
          </a:p>
          <a:p>
            <a:r>
              <a:rPr lang="en-US" sz="2800" dirty="0"/>
              <a:t>Hence, it also contributes to the success of an event.</a:t>
            </a:r>
          </a:p>
          <a:p>
            <a:r>
              <a:rPr lang="en-US" sz="2800" dirty="0" smtClean="0"/>
              <a:t/>
            </a:r>
            <a:br>
              <a:rPr lang="en-US" sz="2800" dirty="0" smtClean="0"/>
            </a:br>
            <a:endParaRPr lang="en-US" sz="2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0"/>
            <a:ext cx="8382000" cy="5632311"/>
          </a:xfrm>
          <a:prstGeom prst="rect">
            <a:avLst/>
          </a:prstGeom>
        </p:spPr>
        <p:txBody>
          <a:bodyPr wrap="square">
            <a:spAutoFit/>
          </a:bodyPr>
          <a:lstStyle/>
          <a:p>
            <a:r>
              <a:rPr lang="en-US" sz="2000" b="1" dirty="0"/>
              <a:t>2. Source of revenue</a:t>
            </a:r>
          </a:p>
          <a:p>
            <a:r>
              <a:rPr lang="en-US" sz="2000" dirty="0" smtClean="0"/>
              <a:t/>
            </a:r>
            <a:br>
              <a:rPr lang="en-US" sz="2000" dirty="0" smtClean="0"/>
            </a:br>
            <a:r>
              <a:rPr lang="en-US" sz="2000" dirty="0"/>
              <a:t>Advertising is a prime source of revenue for publishers of mass media like newspapers, TV channels, magazines, websites, so on.</a:t>
            </a:r>
          </a:p>
          <a:p>
            <a:r>
              <a:rPr lang="en-US" sz="2000" dirty="0"/>
              <a:t>The input cost involved in processing any valuable information is usually higher than its selling price. A publisher's expense rises due to various data gatherings and information-processing activities like research (investigation), professional writing, editing, proof-reading, publishing in the form of printing or digital web hosting and distribution</a:t>
            </a:r>
            <a:r>
              <a:rPr lang="en-US" sz="2000" dirty="0" smtClean="0"/>
              <a:t>.</a:t>
            </a:r>
          </a:p>
          <a:p>
            <a:endParaRPr lang="en-US" sz="2000" dirty="0"/>
          </a:p>
          <a:p>
            <a:r>
              <a:rPr lang="en-US" sz="2000" dirty="0"/>
              <a:t>It pays publishers their input costs and in return use their media platform as a medium to reach maximum number of people. Indirectly, because of it, customers of publishers (who are mostly readers or viewers) also get affordable access (or sometimes even free access) to high-quality information databases.</a:t>
            </a:r>
          </a:p>
          <a:p>
            <a:r>
              <a:rPr lang="en-US" sz="2000" dirty="0" smtClean="0"/>
              <a:t/>
            </a:r>
            <a:br>
              <a:rPr lang="en-US" sz="2000" dirty="0" smtClean="0"/>
            </a:br>
            <a:endParaRPr lang="en-US" sz="20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10600" cy="5078313"/>
          </a:xfrm>
          <a:prstGeom prst="rect">
            <a:avLst/>
          </a:prstGeom>
        </p:spPr>
        <p:txBody>
          <a:bodyPr wrap="square">
            <a:spAutoFit/>
          </a:bodyPr>
          <a:lstStyle/>
          <a:p>
            <a:r>
              <a:rPr lang="en-US" dirty="0" smtClean="0"/>
              <a:t>For example, newspapers sell for pennies, although their input costs are very high. Most online websites give free and unlimited access to their information database for 24x7 because most of their input costs recovers from sponsors and ad-networks</a:t>
            </a:r>
            <a:r>
              <a:rPr lang="en-US" dirty="0" smtClean="0"/>
              <a:t>.</a:t>
            </a:r>
          </a:p>
          <a:p>
            <a:endParaRPr lang="en-US" dirty="0" smtClean="0"/>
          </a:p>
          <a:p>
            <a:endParaRPr lang="en-US" dirty="0" smtClean="0"/>
          </a:p>
          <a:p>
            <a:r>
              <a:rPr lang="en-US" dirty="0" smtClean="0"/>
              <a:t>Without its support, the publishing industry (both print and digital media) may not survive</a:t>
            </a:r>
            <a:r>
              <a:rPr lang="en-US" dirty="0" smtClean="0"/>
              <a:t>.</a:t>
            </a:r>
          </a:p>
          <a:p>
            <a:endParaRPr lang="en-US" dirty="0" smtClean="0"/>
          </a:p>
          <a:p>
            <a:endParaRPr lang="en-US" dirty="0" smtClean="0"/>
          </a:p>
          <a:p>
            <a:endParaRPr lang="en-US" dirty="0" smtClean="0"/>
          </a:p>
          <a:p>
            <a:r>
              <a:rPr lang="en-US" dirty="0" smtClean="0"/>
              <a:t>For example, today, the U.S. newspaper industry is falling due to the emergence of online digital media and plummeting demands for print media. Many newspapers in America are either laying off their staff or totally closing down due to losing their major ad revenue, primarily earned from classified ads. The availability of free online classified services like Craigslist has compelled many newspapers to either pack up or adapt to the new digital age.</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609600" y="304800"/>
            <a:ext cx="8229600" cy="5262979"/>
          </a:xfrm>
          <a:prstGeom prst="rect">
            <a:avLst/>
          </a:prstGeom>
        </p:spPr>
        <p:txBody>
          <a:bodyPr wrap="square">
            <a:spAutoFit/>
          </a:bodyPr>
          <a:lstStyle/>
          <a:p>
            <a:endParaRPr lang="en-US" sz="4800" b="1" dirty="0" smtClean="0"/>
          </a:p>
          <a:p>
            <a:endParaRPr lang="en-US" sz="4800" b="1" dirty="0" smtClean="0"/>
          </a:p>
          <a:p>
            <a:r>
              <a:rPr lang="en-US" sz="4800" b="1" dirty="0" smtClean="0"/>
              <a:t>3</a:t>
            </a:r>
            <a:r>
              <a:rPr lang="en-US" sz="4800" b="1" dirty="0"/>
              <a:t>. Sales promotion</a:t>
            </a:r>
          </a:p>
          <a:p>
            <a:r>
              <a:rPr lang="en-US" sz="4800" dirty="0" smtClean="0"/>
              <a:t/>
            </a:r>
            <a:br>
              <a:rPr lang="en-US" sz="4800" dirty="0" smtClean="0"/>
            </a:br>
            <a:r>
              <a:rPr lang="en-US" sz="4800" dirty="0"/>
              <a:t>Advertising is done to promote goods, services, ideas, and events</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2"/>
          <a:srcRect/>
          <a:stretch>
            <a:fillRect/>
          </a:stretch>
        </p:blipFill>
        <p:spPr bwMode="auto">
          <a:xfrm>
            <a:off x="304801" y="533400"/>
            <a:ext cx="7924800" cy="5257800"/>
          </a:xfrm>
          <a:prstGeom prst="rect">
            <a:avLst/>
          </a:prstGeom>
          <a:noFill/>
          <a:ln w="9525">
            <a:noFill/>
            <a:miter lim="800000"/>
            <a:headEnd/>
            <a:tailEnd/>
          </a:ln>
          <a:effectLst/>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68</TotalTime>
  <Words>1263</Words>
  <Application>Microsoft Office PowerPoint</Application>
  <PresentationFormat>On-screen Show (4:3)</PresentationFormat>
  <Paragraphs>240</Paragraphs>
  <Slides>35</Slides>
  <Notes>0</Notes>
  <HiddenSlides>0</HiddenSlides>
  <MMClips>0</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Concourse</vt:lpstr>
      <vt:lpstr>Importance of Advertising</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Importance of Advertising</dc:title>
  <dc:creator>Ashutosh</dc:creator>
  <cp:lastModifiedBy>Ashutosh</cp:lastModifiedBy>
  <cp:revision>14</cp:revision>
  <dcterms:created xsi:type="dcterms:W3CDTF">2020-04-17T15:39:55Z</dcterms:created>
  <dcterms:modified xsi:type="dcterms:W3CDTF">2020-04-18T06:05:59Z</dcterms:modified>
</cp:coreProperties>
</file>