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C3C85DEE-437E-4778-9ABF-0CB0BCB8404B}" type="datetimeFigureOut">
              <a:rPr lang="en-US" smtClean="0"/>
              <a:pPr/>
              <a:t>5/4/2020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6C90BEC8-7AE0-45EE-940B-3CE39160011A}"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3C85DEE-437E-4778-9ABF-0CB0BCB8404B}" type="datetimeFigureOut">
              <a:rPr lang="en-US" smtClean="0"/>
              <a:pPr/>
              <a:t>5/4/2020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C90BEC8-7AE0-45EE-940B-3CE39160011A}"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3C85DEE-437E-4778-9ABF-0CB0BCB8404B}" type="datetimeFigureOut">
              <a:rPr lang="en-US" smtClean="0"/>
              <a:pPr/>
              <a:t>5/4/2020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C90BEC8-7AE0-45EE-940B-3CE39160011A}"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C3C85DEE-437E-4778-9ABF-0CB0BCB8404B}" type="datetimeFigureOut">
              <a:rPr lang="en-US" smtClean="0"/>
              <a:pPr/>
              <a:t>5/4/2020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C90BEC8-7AE0-45EE-940B-3CE39160011A}"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C3C85DEE-437E-4778-9ABF-0CB0BCB8404B}" type="datetimeFigureOut">
              <a:rPr lang="en-US" smtClean="0"/>
              <a:pPr/>
              <a:t>5/4/2020</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6C90BEC8-7AE0-45EE-940B-3CE39160011A}"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C3C85DEE-437E-4778-9ABF-0CB0BCB8404B}" type="datetimeFigureOut">
              <a:rPr lang="en-US" smtClean="0"/>
              <a:pPr/>
              <a:t>5/4/2020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C90BEC8-7AE0-45EE-940B-3CE39160011A}"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C3C85DEE-437E-4778-9ABF-0CB0BCB8404B}" type="datetimeFigureOut">
              <a:rPr lang="en-US" smtClean="0"/>
              <a:pPr/>
              <a:t>5/4/2020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C90BEC8-7AE0-45EE-940B-3CE39160011A}"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C3C85DEE-437E-4778-9ABF-0CB0BCB8404B}" type="datetimeFigureOut">
              <a:rPr lang="en-US" smtClean="0"/>
              <a:pPr/>
              <a:t>5/4/2020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C90BEC8-7AE0-45EE-940B-3CE39160011A}"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3C85DEE-437E-4778-9ABF-0CB0BCB8404B}" type="datetimeFigureOut">
              <a:rPr lang="en-US" smtClean="0"/>
              <a:pPr/>
              <a:t>5/4/2020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C90BEC8-7AE0-45EE-940B-3CE39160011A}"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C3C85DEE-437E-4778-9ABF-0CB0BCB8404B}" type="datetimeFigureOut">
              <a:rPr lang="en-US" smtClean="0"/>
              <a:pPr/>
              <a:t>5/4/2020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C90BEC8-7AE0-45EE-940B-3CE39160011A}"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C3C85DEE-437E-4778-9ABF-0CB0BCB8404B}" type="datetimeFigureOut">
              <a:rPr lang="en-US" smtClean="0"/>
              <a:pPr/>
              <a:t>5/4/2020</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6C90BEC8-7AE0-45EE-940B-3CE39160011A}"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C3C85DEE-437E-4778-9ABF-0CB0BCB8404B}" type="datetimeFigureOut">
              <a:rPr lang="en-US" smtClean="0"/>
              <a:pPr/>
              <a:t>5/4/2020</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6C90BEC8-7AE0-45EE-940B-3CE39160011A}"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https://www.marketing91.com/swot-analysis-of-banking-industry/" TargetMode="Externa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hyperlink" Target="https://www.marketing91.com/economic-systems/" TargetMode="External"/><Relationship Id="rId2" Type="http://schemas.openxmlformats.org/officeDocument/2006/relationships/hyperlink" Target="https://www.marketing91.com/swot-analysis-bank-india/" TargetMode="Externa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hyperlink" Target="https://www.marketing91.com/customer-development/" TargetMode="External"/><Relationship Id="rId2" Type="http://schemas.openxmlformats.org/officeDocument/2006/relationships/hyperlink" Target="https://www.marketing91.com/international-marketing/" TargetMode="Externa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hyperlink" Target="https://www.marketing91.com/vals-values-attitude-lifestyle/" TargetMode="Externa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hyperlink" Target="https://www.marketing91.com/market-research-process/" TargetMode="Externa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hyperlink" Target="https://www.marketing91.com/marketing-mix-forbes/" TargetMode="Externa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hyperlink" Target="https://www.marketing91.com/china-fastest-growing-economy/" TargetMode="Externa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2400" y="3200400"/>
            <a:ext cx="7543800" cy="3276600"/>
          </a:xfrm>
        </p:spPr>
        <p:txBody>
          <a:bodyPr>
            <a:normAutofit fontScale="92500" lnSpcReduction="10000"/>
          </a:bodyPr>
          <a:lstStyle/>
          <a:p>
            <a:pPr algn="l"/>
            <a:endParaRPr lang="en-US" b="1" dirty="0" smtClean="0"/>
          </a:p>
          <a:p>
            <a:pPr algn="l"/>
            <a:endParaRPr lang="en-US" b="1" dirty="0" smtClean="0"/>
          </a:p>
          <a:p>
            <a:pPr algn="l"/>
            <a:endParaRPr lang="en-US" b="1" dirty="0" smtClean="0"/>
          </a:p>
          <a:p>
            <a:pPr algn="l"/>
            <a:endParaRPr lang="en-US" b="1" dirty="0" smtClean="0"/>
          </a:p>
          <a:p>
            <a:pPr algn="l"/>
            <a:r>
              <a:rPr lang="en-US" b="1" dirty="0" smtClean="0"/>
              <a:t>Prof(Dr) B.L. </a:t>
            </a:r>
            <a:r>
              <a:rPr lang="en-US" b="1" dirty="0" err="1" smtClean="0"/>
              <a:t>Vearma</a:t>
            </a:r>
            <a:endParaRPr lang="en-US" b="1" dirty="0" smtClean="0"/>
          </a:p>
          <a:p>
            <a:pPr algn="l"/>
            <a:r>
              <a:rPr lang="en-US" b="1" dirty="0" smtClean="0"/>
              <a:t>Professor</a:t>
            </a:r>
          </a:p>
          <a:p>
            <a:pPr algn="l"/>
            <a:r>
              <a:rPr lang="en-US" b="1" dirty="0" smtClean="0"/>
              <a:t>Department of business Administration</a:t>
            </a:r>
          </a:p>
          <a:p>
            <a:pPr algn="l"/>
            <a:r>
              <a:rPr lang="en-US" b="1" dirty="0" smtClean="0"/>
              <a:t>UCCMS,MLSU,UDAIPUR</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2" name="Title 1"/>
          <p:cNvSpPr>
            <a:spLocks noGrp="1"/>
          </p:cNvSpPr>
          <p:nvPr>
            <p:ph type="ctrTitle"/>
          </p:nvPr>
        </p:nvSpPr>
        <p:spPr/>
        <p:txBody>
          <a:bodyPr/>
          <a:lstStyle/>
          <a:p>
            <a:r>
              <a:rPr lang="en-US" dirty="0"/>
              <a:t>Sources of Secondary Data </a:t>
            </a:r>
            <a:br>
              <a:rPr lang="en-US" dirty="0"/>
            </a:b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228601"/>
            <a:ext cx="8534400" cy="6247864"/>
          </a:xfrm>
          <a:prstGeom prst="rect">
            <a:avLst/>
          </a:prstGeom>
        </p:spPr>
        <p:txBody>
          <a:bodyPr wrap="square">
            <a:spAutoFit/>
          </a:bodyPr>
          <a:lstStyle/>
          <a:p>
            <a:r>
              <a:rPr lang="en-US" sz="4000" dirty="0"/>
              <a:t>It is easy to find secondary data related to finances, employment, sex ratio, investment, savings, expenditures, and health ratio, </a:t>
            </a:r>
            <a:r>
              <a:rPr lang="en-US" sz="4000" dirty="0">
                <a:hlinkClick r:id="rId2"/>
              </a:rPr>
              <a:t>banking</a:t>
            </a:r>
            <a:r>
              <a:rPr lang="en-US" sz="4000" dirty="0"/>
              <a:t>, agriculture statistics import, and export, etc</a:t>
            </a:r>
            <a:r>
              <a:rPr lang="en-US" sz="4000" dirty="0" smtClean="0"/>
              <a:t>.</a:t>
            </a:r>
          </a:p>
          <a:p>
            <a:endParaRPr lang="en-US" sz="4000" dirty="0"/>
          </a:p>
          <a:p>
            <a:r>
              <a:rPr lang="en-US" sz="4000" dirty="0"/>
              <a:t>From the government Publication. Government Publications publish data periodically such as monthly, half-yearly, and annually, etc</a:t>
            </a:r>
            <a:r>
              <a:rPr lang="en-US" sz="4000" dirty="0" smtClean="0"/>
              <a:t>.</a:t>
            </a:r>
            <a:endParaRPr lang="en-US" sz="40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458200" cy="5632311"/>
          </a:xfrm>
          <a:prstGeom prst="rect">
            <a:avLst/>
          </a:prstGeom>
        </p:spPr>
        <p:txBody>
          <a:bodyPr wrap="square">
            <a:spAutoFit/>
          </a:bodyPr>
          <a:lstStyle/>
          <a:p>
            <a:r>
              <a:rPr lang="en-US" sz="4000" dirty="0" smtClean="0"/>
              <a:t>Examples of government Publications in India are reports on currency and finance, India trade journal, statistical abstract not India, Indian customs and central excise tariff, labor gazette, reserve </a:t>
            </a:r>
            <a:r>
              <a:rPr lang="en-US" sz="4000" dirty="0" smtClean="0">
                <a:hlinkClick r:id="rId2"/>
              </a:rPr>
              <a:t>bank of India</a:t>
            </a:r>
            <a:r>
              <a:rPr lang="en-US" sz="4000" dirty="0" smtClean="0"/>
              <a:t> bulletin, bulletin of agricultural prices, agricultural statistics of India, </a:t>
            </a:r>
            <a:r>
              <a:rPr lang="en-US" sz="4000" dirty="0" smtClean="0">
                <a:hlinkClick r:id="rId3"/>
              </a:rPr>
              <a:t>economic</a:t>
            </a:r>
            <a:r>
              <a:rPr lang="en-US" sz="4000" dirty="0" smtClean="0"/>
              <a:t> survey, and Indian foreign statistics, etc</a:t>
            </a:r>
            <a:endParaRPr lang="en-US" sz="40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458200" cy="5632311"/>
          </a:xfrm>
          <a:prstGeom prst="rect">
            <a:avLst/>
          </a:prstGeom>
        </p:spPr>
        <p:txBody>
          <a:bodyPr wrap="square">
            <a:spAutoFit/>
          </a:bodyPr>
          <a:lstStyle/>
          <a:p>
            <a:r>
              <a:rPr lang="en-US" sz="3600" dirty="0"/>
              <a:t>#4. International publications</a:t>
            </a:r>
          </a:p>
          <a:p>
            <a:r>
              <a:rPr lang="en-US" sz="3600" dirty="0"/>
              <a:t>Data published by </a:t>
            </a:r>
            <a:r>
              <a:rPr lang="en-US" sz="3600" dirty="0">
                <a:hlinkClick r:id="rId2"/>
              </a:rPr>
              <a:t>international</a:t>
            </a:r>
            <a:r>
              <a:rPr lang="en-US" sz="3600" dirty="0"/>
              <a:t> publications is collected by researching on a wider population. There are various international organizations such as World Bank, I.M.F, world health organization (W.H.O), world trade organization (W.T.O), United Nations organization, international labor organization, world meteorological organization, food, and agriculture organization, international bank and reconstruction and </a:t>
            </a:r>
            <a:r>
              <a:rPr lang="en-US" sz="3600" dirty="0">
                <a:hlinkClick r:id="rId3"/>
              </a:rPr>
              <a:t>development</a:t>
            </a:r>
            <a:r>
              <a:rPr lang="en-US" sz="3600" dirty="0"/>
              <a:t>, etc</a:t>
            </a:r>
            <a:r>
              <a:rPr lang="en-US" sz="3600" dirty="0" smtClean="0"/>
              <a:t>.</a:t>
            </a:r>
            <a:endParaRPr lang="en-US" sz="36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610600" cy="5632311"/>
          </a:xfrm>
          <a:prstGeom prst="rect">
            <a:avLst/>
          </a:prstGeom>
        </p:spPr>
        <p:txBody>
          <a:bodyPr wrap="square">
            <a:spAutoFit/>
          </a:bodyPr>
          <a:lstStyle/>
          <a:p>
            <a:r>
              <a:rPr lang="en-US" sz="3600" dirty="0" smtClean="0"/>
              <a:t>These organizations publish data related to their organization. For example, World Bank publish information about the growth rate of different countries or the currency </a:t>
            </a:r>
            <a:r>
              <a:rPr lang="en-US" sz="3600" dirty="0" smtClean="0">
                <a:hlinkClick r:id="rId2"/>
              </a:rPr>
              <a:t>values</a:t>
            </a:r>
            <a:r>
              <a:rPr lang="en-US" sz="3600" dirty="0" smtClean="0"/>
              <a:t> and W.H.O shares information about the health status of the population of different countries and information related to the different diseases</a:t>
            </a:r>
            <a:r>
              <a:rPr lang="en-US" sz="3600" dirty="0" smtClean="0"/>
              <a:t>.</a:t>
            </a:r>
          </a:p>
          <a:p>
            <a:endParaRPr lang="en-US" sz="3600" dirty="0" smtClean="0"/>
          </a:p>
          <a:p>
            <a:r>
              <a:rPr lang="en-US" sz="3600" dirty="0" smtClean="0"/>
              <a:t>Such information is very useful for the industries and businesses for import-export business.</a:t>
            </a:r>
            <a:endParaRPr lang="en-US" sz="36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382000" cy="5632311"/>
          </a:xfrm>
          <a:prstGeom prst="rect">
            <a:avLst/>
          </a:prstGeom>
        </p:spPr>
        <p:txBody>
          <a:bodyPr wrap="square">
            <a:spAutoFit/>
          </a:bodyPr>
          <a:lstStyle/>
          <a:p>
            <a:r>
              <a:rPr lang="en-US" sz="4000" dirty="0"/>
              <a:t>#5. Semi government </a:t>
            </a:r>
            <a:r>
              <a:rPr lang="en-US" sz="4000" dirty="0" smtClean="0"/>
              <a:t>Publications</a:t>
            </a:r>
          </a:p>
          <a:p>
            <a:endParaRPr lang="en-US" sz="4000" dirty="0"/>
          </a:p>
          <a:p>
            <a:r>
              <a:rPr lang="en-US" sz="4000" dirty="0"/>
              <a:t>Semi government organizations of a nation share information that they have collected through their work such as state boards and municipalities share information related to fields like education, death, and births in the state and also the information on sanitation, etc.</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534400" cy="5509200"/>
          </a:xfrm>
          <a:prstGeom prst="rect">
            <a:avLst/>
          </a:prstGeom>
        </p:spPr>
        <p:txBody>
          <a:bodyPr wrap="square">
            <a:spAutoFit/>
          </a:bodyPr>
          <a:lstStyle/>
          <a:p>
            <a:r>
              <a:rPr lang="en-US" sz="3200" dirty="0"/>
              <a:t>This information is published regularly for awareness. The information collected by these departments is usually quite accurate and can be accessed easily</a:t>
            </a:r>
            <a:r>
              <a:rPr lang="en-US" sz="3200" dirty="0" smtClean="0"/>
              <a:t>.</a:t>
            </a:r>
          </a:p>
          <a:p>
            <a:endParaRPr lang="en-US" sz="3200" dirty="0"/>
          </a:p>
          <a:p>
            <a:r>
              <a:rPr lang="en-US" sz="3200" dirty="0" smtClean="0"/>
              <a:t>#6</a:t>
            </a:r>
            <a:r>
              <a:rPr lang="en-US" sz="3200" dirty="0"/>
              <a:t>. Commercial services</a:t>
            </a:r>
            <a:r>
              <a:rPr lang="en-US" sz="3200" dirty="0" smtClean="0"/>
              <a:t>:</a:t>
            </a:r>
          </a:p>
          <a:p>
            <a:endParaRPr lang="en-US" sz="3200" dirty="0"/>
          </a:p>
          <a:p>
            <a:r>
              <a:rPr lang="en-US" sz="3200" dirty="0"/>
              <a:t>There are many organizations which charge for providing information such as published </a:t>
            </a:r>
            <a:r>
              <a:rPr lang="en-US" sz="3200" dirty="0">
                <a:hlinkClick r:id="rId2"/>
              </a:rPr>
              <a:t>market research</a:t>
            </a:r>
            <a:r>
              <a:rPr lang="en-US" sz="3200" dirty="0"/>
              <a:t> reports and other publications produced by them. The information provided by commercial services is accurate, latest, and sorted</a:t>
            </a:r>
            <a:r>
              <a:rPr lang="en-US" sz="3200" dirty="0" smtClean="0"/>
              <a:t>.</a:t>
            </a:r>
            <a:endParaRPr lang="en-US" sz="32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305800" cy="5509200"/>
          </a:xfrm>
          <a:prstGeom prst="rect">
            <a:avLst/>
          </a:prstGeom>
        </p:spPr>
        <p:txBody>
          <a:bodyPr wrap="square">
            <a:spAutoFit/>
          </a:bodyPr>
          <a:lstStyle/>
          <a:p>
            <a:r>
              <a:rPr lang="en-US" sz="4400" dirty="0" smtClean="0"/>
              <a:t>Many market companies seek information like consumer information, media statistics. This information is used for business purposes and future investment decisions. These organizations work to collect a wide range of content and make money by selling that data to interested parties.</a:t>
            </a:r>
            <a:endParaRPr lang="en-US" sz="44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534400" cy="4154984"/>
          </a:xfrm>
          <a:prstGeom prst="rect">
            <a:avLst/>
          </a:prstGeom>
        </p:spPr>
        <p:txBody>
          <a:bodyPr wrap="square">
            <a:spAutoFit/>
          </a:bodyPr>
          <a:lstStyle/>
          <a:p>
            <a:pPr algn="ctr"/>
            <a:endParaRPr lang="en-US" sz="8800" dirty="0" smtClean="0"/>
          </a:p>
          <a:p>
            <a:pPr algn="ctr"/>
            <a:r>
              <a:rPr lang="en-US" sz="8800" dirty="0" smtClean="0"/>
              <a:t>#</a:t>
            </a:r>
            <a:r>
              <a:rPr lang="en-US" sz="8800" dirty="0"/>
              <a:t>7. Newspapers and magazines</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382000" cy="5632311"/>
          </a:xfrm>
          <a:prstGeom prst="rect">
            <a:avLst/>
          </a:prstGeom>
        </p:spPr>
        <p:txBody>
          <a:bodyPr wrap="square">
            <a:spAutoFit/>
          </a:bodyPr>
          <a:lstStyle/>
          <a:p>
            <a:r>
              <a:rPr lang="en-US" sz="3600" dirty="0"/>
              <a:t>There are many newspapers and magazines which are a useful, important, and reliable source of secondary data. The organizations which publish newspaper and magazines daily and are required to research different fields to provide information on them</a:t>
            </a:r>
            <a:r>
              <a:rPr lang="en-US" sz="3600" dirty="0" smtClean="0"/>
              <a:t>.</a:t>
            </a:r>
          </a:p>
          <a:p>
            <a:endParaRPr lang="en-US" sz="3600" dirty="0"/>
          </a:p>
          <a:p>
            <a:r>
              <a:rPr lang="en-US" sz="3600" dirty="0"/>
              <a:t>They conduct surveys and publish them in their newspaper to increase the credibility, not the newspaper. </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0"/>
            <a:ext cx="8534400" cy="5078313"/>
          </a:xfrm>
          <a:prstGeom prst="rect">
            <a:avLst/>
          </a:prstGeom>
        </p:spPr>
        <p:txBody>
          <a:bodyPr wrap="square">
            <a:spAutoFit/>
          </a:bodyPr>
          <a:lstStyle/>
          <a:p>
            <a:r>
              <a:rPr lang="en-US" sz="3600" dirty="0" smtClean="0"/>
              <a:t>Newspapers and magazines are the cheapest source of secondary data and can be availed easily</a:t>
            </a:r>
            <a:r>
              <a:rPr lang="en-US" sz="3600" dirty="0" smtClean="0"/>
              <a:t>.</a:t>
            </a:r>
          </a:p>
          <a:p>
            <a:endParaRPr lang="en-US" sz="3600" dirty="0" smtClean="0"/>
          </a:p>
          <a:p>
            <a:r>
              <a:rPr lang="en-US" sz="3600" dirty="0" smtClean="0"/>
              <a:t>Popular examples of international magazines which can be used as a secondary source of information are the economist, money, frontline, Bloomberg business week, entrepreneur, the New Yorkers, </a:t>
            </a:r>
            <a:r>
              <a:rPr lang="en-US" sz="3600" dirty="0" smtClean="0">
                <a:hlinkClick r:id="rId2"/>
              </a:rPr>
              <a:t>Forbes</a:t>
            </a:r>
            <a:r>
              <a:rPr lang="en-US" sz="3600" dirty="0" smtClean="0"/>
              <a:t>, fast company, the wall street journal, and business world, etc.</a:t>
            </a:r>
            <a:endParaRPr lang="en-US" sz="36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1"/>
            <a:ext cx="8458200" cy="6247864"/>
          </a:xfrm>
          <a:prstGeom prst="rect">
            <a:avLst/>
          </a:prstGeom>
        </p:spPr>
        <p:txBody>
          <a:bodyPr wrap="square">
            <a:spAutoFit/>
          </a:bodyPr>
          <a:lstStyle/>
          <a:p>
            <a:r>
              <a:rPr lang="en-US" sz="4000" dirty="0"/>
              <a:t>The primary data is the data which is collected first hand by the research by conducting experiments, interviews, surveys, etc. And the secondary data is the data which is not created by the user of the data but by someone else. </a:t>
            </a:r>
            <a:endParaRPr lang="en-US" sz="4000" dirty="0" smtClean="0"/>
          </a:p>
          <a:p>
            <a:endParaRPr lang="en-US" sz="4000" dirty="0" smtClean="0"/>
          </a:p>
          <a:p>
            <a:r>
              <a:rPr lang="en-US" sz="4000" dirty="0" smtClean="0"/>
              <a:t>The </a:t>
            </a:r>
            <a:r>
              <a:rPr lang="en-US" sz="4000" dirty="0"/>
              <a:t>secondary data is as important as primary data and plays an important role in research</a:t>
            </a:r>
            <a:r>
              <a:rPr lang="en-US" sz="4000" dirty="0" smtClean="0"/>
              <a:t>.</a:t>
            </a:r>
            <a:endParaRPr lang="en-US" sz="40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458200" cy="5509200"/>
          </a:xfrm>
          <a:prstGeom prst="rect">
            <a:avLst/>
          </a:prstGeom>
        </p:spPr>
        <p:txBody>
          <a:bodyPr wrap="square">
            <a:spAutoFit/>
          </a:bodyPr>
          <a:lstStyle/>
          <a:p>
            <a:r>
              <a:rPr lang="en-US" sz="4400" dirty="0"/>
              <a:t>The examples of international newspapers which publish reliable information are daily express, the globe and mail, the wall street journal, USA Today, the observer, the New York Times international express, investor’s business daily, the Boston globe, south </a:t>
            </a:r>
            <a:r>
              <a:rPr lang="en-US" sz="4400" dirty="0">
                <a:hlinkClick r:id="rId2"/>
              </a:rPr>
              <a:t>China</a:t>
            </a:r>
            <a:r>
              <a:rPr lang="en-US" sz="4400" dirty="0"/>
              <a:t> Morning Post, etc</a:t>
            </a:r>
            <a:r>
              <a:rPr lang="en-US" sz="4400" dirty="0" smtClean="0"/>
              <a:t>.</a:t>
            </a:r>
            <a:endParaRPr lang="en-US" sz="440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534400" cy="5509200"/>
          </a:xfrm>
          <a:prstGeom prst="rect">
            <a:avLst/>
          </a:prstGeom>
        </p:spPr>
        <p:txBody>
          <a:bodyPr wrap="square">
            <a:spAutoFit/>
          </a:bodyPr>
          <a:lstStyle/>
          <a:p>
            <a:r>
              <a:rPr lang="en-US" sz="3200" dirty="0" smtClean="0"/>
              <a:t>#8. Libraries</a:t>
            </a:r>
          </a:p>
          <a:p>
            <a:r>
              <a:rPr lang="en-US" sz="3200" dirty="0" smtClean="0"/>
              <a:t>Libraries are one of the best, cheapest, and reliable source of secondary data. There is at least one community library in every town. Otherwise, there are libraries in school or colleges which provides books for reading either free of cost or at very minimal charges</a:t>
            </a:r>
            <a:r>
              <a:rPr lang="en-US" sz="3200" dirty="0" smtClean="0"/>
              <a:t>.</a:t>
            </a:r>
          </a:p>
          <a:p>
            <a:endParaRPr lang="en-US" sz="3200" dirty="0" smtClean="0"/>
          </a:p>
          <a:p>
            <a:r>
              <a:rPr lang="en-US" sz="3200" dirty="0" smtClean="0"/>
              <a:t>From the books available in the library, you can collect good quality of secondary data. Moreover, the information provided in the books are authentic and gone through much analysis.</a:t>
            </a:r>
            <a:endParaRPr lang="en-US" sz="3200"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457201"/>
            <a:ext cx="8534400" cy="5632311"/>
          </a:xfrm>
          <a:prstGeom prst="rect">
            <a:avLst/>
          </a:prstGeom>
        </p:spPr>
        <p:txBody>
          <a:bodyPr wrap="square">
            <a:spAutoFit/>
          </a:bodyPr>
          <a:lstStyle/>
          <a:p>
            <a:r>
              <a:rPr lang="en-US" sz="3600" dirty="0"/>
              <a:t>#9. Internet</a:t>
            </a:r>
          </a:p>
          <a:p>
            <a:r>
              <a:rPr lang="en-US" sz="3600" dirty="0"/>
              <a:t>Internet is a platform which provides you an abundance of data within a second. On the internet, you will find both published and unpublished secondary data on any topic</a:t>
            </a:r>
            <a:r>
              <a:rPr lang="en-US" sz="3600" dirty="0" smtClean="0"/>
              <a:t>.</a:t>
            </a:r>
          </a:p>
          <a:p>
            <a:endParaRPr lang="en-US" sz="3600" dirty="0"/>
          </a:p>
          <a:p>
            <a:r>
              <a:rPr lang="en-US" sz="3600" dirty="0"/>
              <a:t>However, the secondary data gathered from the internet is not reliable as there is nobody which regulates or check the validity of data being uploaded on the internet</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458200" cy="5170646"/>
          </a:xfrm>
          <a:prstGeom prst="rect">
            <a:avLst/>
          </a:prstGeom>
        </p:spPr>
        <p:txBody>
          <a:bodyPr wrap="square">
            <a:spAutoFit/>
          </a:bodyPr>
          <a:lstStyle/>
          <a:p>
            <a:r>
              <a:rPr lang="en-US" sz="6600" dirty="0" smtClean="0"/>
              <a:t>Secondary data can be collected using two different research methods such as qualitative methods and quantitative methods</a:t>
            </a:r>
            <a:endParaRPr lang="en-US" sz="66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382000" cy="6186309"/>
          </a:xfrm>
          <a:prstGeom prst="rect">
            <a:avLst/>
          </a:prstGeom>
        </p:spPr>
        <p:txBody>
          <a:bodyPr wrap="square">
            <a:spAutoFit/>
          </a:bodyPr>
          <a:lstStyle/>
          <a:p>
            <a:r>
              <a:rPr lang="en-US" sz="3600" b="1" dirty="0"/>
              <a:t>1. Examples of qualitative data collection methods:</a:t>
            </a:r>
            <a:endParaRPr lang="en-US" sz="3600" dirty="0"/>
          </a:p>
          <a:p>
            <a:r>
              <a:rPr lang="en-US" sz="3600" dirty="0"/>
              <a:t>Research related documents, thesis, books, focus group transcripts, semi-structured and structured interviews, notes, field notes, research papers, etc</a:t>
            </a:r>
            <a:r>
              <a:rPr lang="en-US" sz="3600" dirty="0" smtClean="0"/>
              <a:t>.</a:t>
            </a:r>
          </a:p>
          <a:p>
            <a:endParaRPr lang="en-US" sz="3600" dirty="0"/>
          </a:p>
          <a:p>
            <a:r>
              <a:rPr lang="en-US" sz="3600" b="1" dirty="0"/>
              <a:t>#2. Examples of quantitative data collection methods:</a:t>
            </a:r>
            <a:endParaRPr lang="en-US" sz="3600" dirty="0"/>
          </a:p>
          <a:p>
            <a:r>
              <a:rPr lang="en-US" sz="3600" dirty="0"/>
              <a:t>Databases like social security, census, electoral statistics, and census, etc</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228600"/>
            <a:ext cx="8305800" cy="4154984"/>
          </a:xfrm>
          <a:prstGeom prst="rect">
            <a:avLst/>
          </a:prstGeom>
        </p:spPr>
        <p:txBody>
          <a:bodyPr wrap="square">
            <a:spAutoFit/>
          </a:bodyPr>
          <a:lstStyle/>
          <a:p>
            <a:endParaRPr lang="en-US" sz="6600" dirty="0" smtClean="0"/>
          </a:p>
          <a:p>
            <a:endParaRPr lang="en-US" sz="6600" dirty="0" smtClean="0"/>
          </a:p>
          <a:p>
            <a:endParaRPr lang="en-US" sz="6600" dirty="0" smtClean="0"/>
          </a:p>
          <a:p>
            <a:r>
              <a:rPr lang="en-US" sz="6600" dirty="0" smtClean="0"/>
              <a:t>Sources </a:t>
            </a:r>
            <a:r>
              <a:rPr lang="en-US" sz="6600" dirty="0"/>
              <a:t>of secondary data</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534400" cy="5632311"/>
          </a:xfrm>
          <a:prstGeom prst="rect">
            <a:avLst/>
          </a:prstGeom>
        </p:spPr>
        <p:txBody>
          <a:bodyPr wrap="square">
            <a:spAutoFit/>
          </a:bodyPr>
          <a:lstStyle/>
          <a:p>
            <a:r>
              <a:rPr lang="en-US" sz="4000" dirty="0"/>
              <a:t>#1. Research institutes</a:t>
            </a:r>
          </a:p>
          <a:p>
            <a:r>
              <a:rPr lang="en-US" sz="4000" dirty="0"/>
              <a:t>Research institutes research various Problems and make information collected by the public. This type of data is usually reliable and can be used for research purpose</a:t>
            </a:r>
            <a:r>
              <a:rPr lang="en-US" sz="4000" dirty="0" smtClean="0"/>
              <a:t>.</a:t>
            </a:r>
          </a:p>
          <a:p>
            <a:endParaRPr lang="en-US" sz="4000" dirty="0"/>
          </a:p>
          <a:p>
            <a:r>
              <a:rPr lang="en-US" sz="4000" dirty="0"/>
              <a:t>Research institutes like C.S.O, Indian Statistical Institute, and N.S.S.O publish data collected by them for public use</a:t>
            </a:r>
            <a:r>
              <a:rPr lang="en-US" sz="4000" dirty="0" smtClean="0"/>
              <a:t>.</a:t>
            </a:r>
            <a:endParaRPr lang="en-US" sz="40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610600" cy="5632311"/>
          </a:xfrm>
          <a:prstGeom prst="rect">
            <a:avLst/>
          </a:prstGeom>
        </p:spPr>
        <p:txBody>
          <a:bodyPr wrap="square">
            <a:spAutoFit/>
          </a:bodyPr>
          <a:lstStyle/>
          <a:p>
            <a:r>
              <a:rPr lang="en-US" sz="4000" dirty="0" smtClean="0"/>
              <a:t>#2. Data collected by scholars</a:t>
            </a:r>
          </a:p>
          <a:p>
            <a:r>
              <a:rPr lang="en-US" sz="4000" dirty="0" smtClean="0"/>
              <a:t>Scholars research various research problems and publish information collected by them. This source of information is also considered a useful source of secondary data</a:t>
            </a:r>
            <a:r>
              <a:rPr lang="en-US" sz="4000" dirty="0" smtClean="0"/>
              <a:t>.</a:t>
            </a:r>
          </a:p>
          <a:p>
            <a:endParaRPr lang="en-US" sz="4000" dirty="0" smtClean="0"/>
          </a:p>
          <a:p>
            <a:r>
              <a:rPr lang="en-US" sz="4000" dirty="0" smtClean="0"/>
              <a:t>One most important benefit of data collected from scholar research and paper is that the data is valid and can be relied on.</a:t>
            </a:r>
            <a:endParaRPr lang="en-US" sz="40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610600" cy="2123658"/>
          </a:xfrm>
          <a:prstGeom prst="rect">
            <a:avLst/>
          </a:prstGeom>
        </p:spPr>
        <p:txBody>
          <a:bodyPr wrap="square">
            <a:spAutoFit/>
          </a:bodyPr>
          <a:lstStyle/>
          <a:p>
            <a:pPr algn="ctr"/>
            <a:r>
              <a:rPr lang="en-US" sz="6600" dirty="0"/>
              <a:t>#3 Government Publications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1"/>
            <a:ext cx="8458200" cy="5632311"/>
          </a:xfrm>
          <a:prstGeom prst="rect">
            <a:avLst/>
          </a:prstGeom>
        </p:spPr>
        <p:txBody>
          <a:bodyPr wrap="square">
            <a:spAutoFit/>
          </a:bodyPr>
          <a:lstStyle/>
          <a:p>
            <a:r>
              <a:rPr lang="en-US" sz="4000" dirty="0"/>
              <a:t>Government Publication is one of the most reliable sources of secondary data. Countries conduct research on the population for different problems and make the information collected by the public for two reasons one is to make public aware of the prevailing problems in the nation and second to let researchers use this information for further research.</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15</TotalTime>
  <Words>874</Words>
  <Application>Microsoft Office PowerPoint</Application>
  <PresentationFormat>On-screen Show (4:3)</PresentationFormat>
  <Paragraphs>103</Paragraphs>
  <Slides>22</Slides>
  <Notes>0</Notes>
  <HiddenSlides>0</HiddenSlides>
  <MMClips>0</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Equity</vt:lpstr>
      <vt:lpstr>Sources of Secondary Data  </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Sources of Secondary Data  </dc:title>
  <dc:creator>Ashutosh</dc:creator>
  <cp:lastModifiedBy>Ashutosh</cp:lastModifiedBy>
  <cp:revision>3</cp:revision>
  <dcterms:created xsi:type="dcterms:W3CDTF">2020-05-03T05:04:24Z</dcterms:created>
  <dcterms:modified xsi:type="dcterms:W3CDTF">2020-05-04T16:06:30Z</dcterms:modified>
</cp:coreProperties>
</file>