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FA27BE4-1E1A-4D46-A0A6-A6EB8EF152D1}"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54581DC-6678-4751-87AA-C9B27793BC7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A27BE4-1E1A-4D46-A0A6-A6EB8EF152D1}"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4581DC-6678-4751-87AA-C9B27793BC7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A27BE4-1E1A-4D46-A0A6-A6EB8EF152D1}"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4581DC-6678-4751-87AA-C9B27793BC7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FA27BE4-1E1A-4D46-A0A6-A6EB8EF152D1}"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4581DC-6678-4751-87AA-C9B27793BC7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FA27BE4-1E1A-4D46-A0A6-A6EB8EF152D1}"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54581DC-6678-4751-87AA-C9B27793BC7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FA27BE4-1E1A-4D46-A0A6-A6EB8EF152D1}"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4581DC-6678-4751-87AA-C9B27793BC7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FA27BE4-1E1A-4D46-A0A6-A6EB8EF152D1}"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4581DC-6678-4751-87AA-C9B27793BC7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FA27BE4-1E1A-4D46-A0A6-A6EB8EF152D1}"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4581DC-6678-4751-87AA-C9B27793BC7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A27BE4-1E1A-4D46-A0A6-A6EB8EF152D1}"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4581DC-6678-4751-87AA-C9B27793BC7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FA27BE4-1E1A-4D46-A0A6-A6EB8EF152D1}"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4581DC-6678-4751-87AA-C9B27793BC7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FA27BE4-1E1A-4D46-A0A6-A6EB8EF152D1}"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54581DC-6678-4751-87AA-C9B27793BC7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FA27BE4-1E1A-4D46-A0A6-A6EB8EF152D1}"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54581DC-6678-4751-87AA-C9B27793BC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arketing91.com/new-product-development/"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marketing91.com/importance-of-planning/" TargetMode="External"/><Relationship Id="rId2" Type="http://schemas.openxmlformats.org/officeDocument/2006/relationships/hyperlink" Target="https://www.marketing91.com/customer-analysi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marketing91.com/marketing-and-strategy-models-and-concepts/" TargetMode="External"/><Relationship Id="rId2" Type="http://schemas.openxmlformats.org/officeDocument/2006/relationships/hyperlink" Target="https://www.marketing91.com/swot-analysis-target/"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marketing91.com/customer-development/" TargetMode="External"/><Relationship Id="rId2" Type="http://schemas.openxmlformats.org/officeDocument/2006/relationships/hyperlink" Target="https://www.marketing91.com/what-is-a-product/"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marketing91.com/market-research-process/" TargetMode="External"/><Relationship Id="rId2" Type="http://schemas.openxmlformats.org/officeDocument/2006/relationships/hyperlink" Target="https://www.marketing91.com/opportunity-analysis/"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Sales Analysis</a:t>
            </a:r>
            <a:br>
              <a:rPr lang="en-US"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r>
              <a:rPr lang="en-US" sz="3600" dirty="0" smtClean="0"/>
              <a:t>3) Market Trends :</a:t>
            </a:r>
          </a:p>
          <a:p>
            <a:r>
              <a:rPr lang="en-US" sz="3600" dirty="0" smtClean="0"/>
              <a:t>Sales analysis will also show the current market trends to the company. While the company may be preparing to launch a </a:t>
            </a:r>
            <a:r>
              <a:rPr lang="en-US" sz="3600" dirty="0" smtClean="0">
                <a:hlinkClick r:id="rId2"/>
              </a:rPr>
              <a:t>new product</a:t>
            </a:r>
            <a:r>
              <a:rPr lang="en-US" sz="3600" dirty="0" smtClean="0"/>
              <a:t>, Sales Analysis would show a drastic increase in Sales of the earlier product after an activity, showing that it was the lack of awareness which was a hindrance in realizing Sales and not the product. </a:t>
            </a:r>
            <a:endParaRPr lang="en-US" sz="3600" dirty="0" smtClean="0"/>
          </a:p>
          <a:p>
            <a:r>
              <a:rPr lang="en-US" sz="3600" dirty="0" smtClean="0"/>
              <a:t>Also</a:t>
            </a:r>
            <a:r>
              <a:rPr lang="en-US" sz="3600" dirty="0" smtClean="0"/>
              <a:t>, Sales of a certain product may skyrocket during a festival or decrease seasonally.</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509200"/>
          </a:xfrm>
          <a:prstGeom prst="rect">
            <a:avLst/>
          </a:prstGeom>
        </p:spPr>
        <p:txBody>
          <a:bodyPr wrap="square">
            <a:spAutoFit/>
          </a:bodyPr>
          <a:lstStyle/>
          <a:p>
            <a:pPr algn="just"/>
            <a:r>
              <a:rPr lang="en-US" sz="4400" dirty="0"/>
              <a:t>4) Customer analysis :</a:t>
            </a:r>
          </a:p>
          <a:p>
            <a:pPr algn="just"/>
            <a:r>
              <a:rPr lang="en-US" sz="4400" dirty="0"/>
              <a:t> Effectively, Sales Analysis is nothing but </a:t>
            </a:r>
            <a:r>
              <a:rPr lang="en-US" sz="4400" dirty="0">
                <a:hlinkClick r:id="rId2"/>
              </a:rPr>
              <a:t>Customer Analysis</a:t>
            </a:r>
            <a:r>
              <a:rPr lang="en-US" sz="4400" dirty="0"/>
              <a:t>. </a:t>
            </a:r>
            <a:endParaRPr lang="en-US" sz="4400" dirty="0" smtClean="0"/>
          </a:p>
          <a:p>
            <a:pPr algn="just"/>
            <a:r>
              <a:rPr lang="en-US" sz="4400" dirty="0" smtClean="0"/>
              <a:t>Answering </a:t>
            </a:r>
            <a:r>
              <a:rPr lang="en-US" sz="4400" dirty="0"/>
              <a:t>why did a particular customer buy the product in a particular month may give crucial customer insights which will help with the </a:t>
            </a:r>
            <a:r>
              <a:rPr lang="en-US" sz="4400" dirty="0">
                <a:hlinkClick r:id="rId3"/>
              </a:rPr>
              <a:t>planning</a:t>
            </a:r>
            <a:r>
              <a:rPr lang="en-US" sz="4400" dirty="0"/>
              <a:t> of the company</a:t>
            </a:r>
            <a:r>
              <a:rPr lang="en-US" sz="4400" dirty="0" smtClean="0"/>
              <a:t>.</a:t>
            </a:r>
            <a:endParaRPr lang="en-US" sz="4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909310"/>
          </a:xfrm>
          <a:prstGeom prst="rect">
            <a:avLst/>
          </a:prstGeom>
        </p:spPr>
        <p:txBody>
          <a:bodyPr wrap="square">
            <a:spAutoFit/>
          </a:bodyPr>
          <a:lstStyle/>
          <a:p>
            <a:pPr algn="just"/>
            <a:r>
              <a:rPr lang="en-US" sz="5400" dirty="0" smtClean="0"/>
              <a:t>5) Detailed analysis :</a:t>
            </a:r>
          </a:p>
          <a:p>
            <a:pPr algn="just"/>
            <a:r>
              <a:rPr lang="en-US" sz="5400" dirty="0" smtClean="0"/>
              <a:t>A detailed Sales Analysis is broken down product wise, customer wise, year and month wise and geography wise is a source of huge information for the company.</a:t>
            </a:r>
            <a:endParaRPr lang="en-US" sz="5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262979"/>
          </a:xfrm>
          <a:prstGeom prst="rect">
            <a:avLst/>
          </a:prstGeom>
        </p:spPr>
        <p:txBody>
          <a:bodyPr wrap="square">
            <a:spAutoFit/>
          </a:bodyPr>
          <a:lstStyle/>
          <a:p>
            <a:pPr algn="just"/>
            <a:r>
              <a:rPr lang="en-US" sz="4800" dirty="0"/>
              <a:t>For every company, Sales is the ultimate revenue generator which takes care of all costs and expenses. While Sales may be achieved easily or in some cases in a very difficult way, analysis of the Sale that has materialized is very important</a:t>
            </a:r>
            <a:r>
              <a:rPr lang="en-US" sz="4800" dirty="0" smtClean="0"/>
              <a:t>.</a:t>
            </a:r>
            <a:endParaRPr lang="en-US" sz="4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dirty="0" smtClean="0"/>
              <a:t>Not only the how but also the why a particular sale has happened and why not has a sale not happened along with a periodic comparison of achieved Sales is very important for the organization. </a:t>
            </a:r>
            <a:endParaRPr lang="en-US" sz="3600" dirty="0" smtClean="0"/>
          </a:p>
          <a:p>
            <a:pPr algn="just"/>
            <a:endParaRPr lang="en-US" sz="3600" dirty="0" smtClean="0"/>
          </a:p>
          <a:p>
            <a:pPr algn="just"/>
            <a:r>
              <a:rPr lang="en-US" sz="3600" dirty="0" smtClean="0"/>
              <a:t>This </a:t>
            </a:r>
            <a:r>
              <a:rPr lang="en-US" sz="3600" dirty="0" smtClean="0"/>
              <a:t>helps them to give a logical answer of Sales instead of relying on gut-feeling. That is why Sales analysis is carried out from time to time. If you have heard about Sales reviews, then it is nothing but sales analysis carried out as a timely activity. </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4524315"/>
          </a:xfrm>
          <a:prstGeom prst="rect">
            <a:avLst/>
          </a:prstGeom>
        </p:spPr>
        <p:txBody>
          <a:bodyPr wrap="square">
            <a:spAutoFit/>
          </a:bodyPr>
          <a:lstStyle/>
          <a:p>
            <a:r>
              <a:rPr lang="en-US" sz="3600" dirty="0"/>
              <a:t>sales analysis involves </a:t>
            </a:r>
            <a:r>
              <a:rPr lang="en-US" sz="3600" dirty="0" err="1"/>
              <a:t>analysing</a:t>
            </a:r>
            <a:r>
              <a:rPr lang="en-US" sz="3600" dirty="0"/>
              <a:t> the sales made by a company over a period of time. Many companies have a weekly sales analysis, a monthly sales analysis or a quarterly sales analysis. </a:t>
            </a:r>
            <a:endParaRPr lang="en-US" sz="3600" dirty="0" smtClean="0"/>
          </a:p>
          <a:p>
            <a:endParaRPr lang="en-US" sz="3600" dirty="0" smtClean="0"/>
          </a:p>
          <a:p>
            <a:r>
              <a:rPr lang="en-US" sz="3600" dirty="0" smtClean="0"/>
              <a:t>A </a:t>
            </a:r>
            <a:r>
              <a:rPr lang="en-US" sz="3600" dirty="0"/>
              <a:t>regular sales analysis helps the company understand where they are performing better and where they need to improve</a:t>
            </a:r>
            <a:r>
              <a:rPr lang="en-US" sz="3600" dirty="0" smtClean="0"/>
              <a: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a:r>
              <a:rPr lang="en-US" sz="3600" dirty="0" smtClean="0"/>
              <a:t>Every company has a sales </a:t>
            </a:r>
            <a:r>
              <a:rPr lang="en-US" sz="3600" dirty="0" smtClean="0">
                <a:hlinkClick r:id="rId2"/>
              </a:rPr>
              <a:t>target</a:t>
            </a:r>
            <a:r>
              <a:rPr lang="en-US" sz="3600" dirty="0" smtClean="0"/>
              <a:t> which its salesmen have to achieve. If the target was to be achieved in a month, then on the 15th day of that month, the salesmen should know where they stand. </a:t>
            </a:r>
            <a:endParaRPr lang="en-US" sz="3600" dirty="0" smtClean="0"/>
          </a:p>
          <a:p>
            <a:pPr algn="just"/>
            <a:endParaRPr lang="en-US" sz="3600" dirty="0" smtClean="0"/>
          </a:p>
          <a:p>
            <a:pPr algn="just"/>
            <a:r>
              <a:rPr lang="en-US" sz="3600" dirty="0" smtClean="0"/>
              <a:t>This </a:t>
            </a:r>
            <a:r>
              <a:rPr lang="en-US" sz="3600" dirty="0" smtClean="0"/>
              <a:t>is where sales analysis plays it role. It helps determine where the company stands in terms of sales and then helps in sales </a:t>
            </a:r>
            <a:r>
              <a:rPr lang="en-US" sz="3600" dirty="0" smtClean="0">
                <a:hlinkClick r:id="rId3"/>
              </a:rPr>
              <a:t>strategy</a:t>
            </a:r>
            <a:r>
              <a:rPr lang="en-US" sz="3600" dirty="0" smtClean="0"/>
              <a:t> to reach a predetermined goal.</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509200"/>
          </a:xfrm>
          <a:prstGeom prst="rect">
            <a:avLst/>
          </a:prstGeom>
        </p:spPr>
        <p:txBody>
          <a:bodyPr wrap="square">
            <a:spAutoFit/>
          </a:bodyPr>
          <a:lstStyle/>
          <a:p>
            <a:pPr algn="just"/>
            <a:r>
              <a:rPr lang="en-US" sz="4400" dirty="0"/>
              <a:t>Sales analysis is done from the bottom level to the top level of the company. Even the CEO of the company does a sales analysis to understand segments where the company is gaining in sales and segments where it is dropping in sales. Such sales analysis can also help </a:t>
            </a:r>
            <a:r>
              <a:rPr lang="en-US" sz="4400" dirty="0">
                <a:hlinkClick r:id="rId2"/>
              </a:rPr>
              <a:t>product</a:t>
            </a:r>
            <a:r>
              <a:rPr lang="en-US" sz="4400" dirty="0"/>
              <a:t> </a:t>
            </a:r>
            <a:r>
              <a:rPr lang="en-US" sz="4400" dirty="0">
                <a:hlinkClick r:id="rId3"/>
              </a:rPr>
              <a:t>development</a:t>
            </a:r>
            <a:r>
              <a:rPr lang="en-US" sz="4400"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599" cy="3631763"/>
          </a:xfrm>
          <a:prstGeom prst="rect">
            <a:avLst/>
          </a:prstGeom>
        </p:spPr>
        <p:txBody>
          <a:bodyPr wrap="square">
            <a:spAutoFit/>
          </a:bodyPr>
          <a:lstStyle/>
          <a:p>
            <a:pPr algn="ctr"/>
            <a:r>
              <a:rPr lang="en-US" sz="11500" dirty="0"/>
              <a:t>Importance of Sales Analysis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6247864"/>
          </a:xfrm>
          <a:prstGeom prst="rect">
            <a:avLst/>
          </a:prstGeom>
        </p:spPr>
        <p:txBody>
          <a:bodyPr wrap="square">
            <a:spAutoFit/>
          </a:bodyPr>
          <a:lstStyle/>
          <a:p>
            <a:pPr marL="342900" indent="-342900" algn="just">
              <a:buAutoNum type="arabicParenR"/>
            </a:pPr>
            <a:r>
              <a:rPr lang="en-US" sz="4000" dirty="0" smtClean="0"/>
              <a:t>Missed </a:t>
            </a:r>
            <a:r>
              <a:rPr lang="en-US" sz="4000" dirty="0"/>
              <a:t>opportunities </a:t>
            </a:r>
            <a:r>
              <a:rPr lang="en-US" sz="4000" dirty="0" smtClean="0"/>
              <a:t>:</a:t>
            </a:r>
          </a:p>
          <a:p>
            <a:pPr marL="342900" indent="-342900" algn="just">
              <a:buAutoNum type="arabicParenR"/>
            </a:pPr>
            <a:endParaRPr lang="en-US" sz="4000" dirty="0"/>
          </a:p>
          <a:p>
            <a:pPr algn="just"/>
            <a:r>
              <a:rPr lang="en-US" sz="4000" dirty="0"/>
              <a:t>Analyzing the available data can show the company where it has missed the </a:t>
            </a:r>
            <a:r>
              <a:rPr lang="en-US" sz="4000" dirty="0">
                <a:hlinkClick r:id="rId2"/>
              </a:rPr>
              <a:t>opportunity</a:t>
            </a:r>
            <a:r>
              <a:rPr lang="en-US" sz="4000" dirty="0"/>
              <a:t> and if or not that can be claimed. </a:t>
            </a:r>
            <a:r>
              <a:rPr lang="en-US" sz="4000" dirty="0">
                <a:hlinkClick r:id="rId3"/>
              </a:rPr>
              <a:t>Market research</a:t>
            </a:r>
            <a:r>
              <a:rPr lang="en-US" sz="4000" dirty="0"/>
              <a:t> will play an important role in this presenting data to compare while the field force will prove of valuable assistance in informing the practicalities of the situation.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algn="just"/>
            <a:r>
              <a:rPr lang="en-US" sz="3600" dirty="0"/>
              <a:t>2) Future decisions :</a:t>
            </a:r>
          </a:p>
          <a:p>
            <a:pPr algn="just"/>
            <a:r>
              <a:rPr lang="en-US" sz="3600" dirty="0"/>
              <a:t>Sales data will help a company to take a future decision in terms of inventory management, marketing activities, schemes or offers to be rolled and changes in manufacturing processes if applicable. Based on Sales data, major decisions like continuing or discontinuing a product is taken. </a:t>
            </a:r>
            <a:endParaRPr lang="en-US" sz="3600" dirty="0" smtClean="0"/>
          </a:p>
          <a:p>
            <a:pPr algn="just"/>
            <a:r>
              <a:rPr lang="en-US" sz="3600" dirty="0" smtClean="0"/>
              <a:t>Those </a:t>
            </a:r>
            <a:r>
              <a:rPr lang="en-US" sz="3600" dirty="0"/>
              <a:t>future decisions will help the external stakeholders of the company to decide whether or not to invest in the company</a:t>
            </a:r>
            <a:r>
              <a:rPr lang="en-US" sz="3600" dirty="0" smtClean="0"/>
              <a:t>.</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420</Words>
  <Application>Microsoft Office PowerPoint</Application>
  <PresentationFormat>On-screen Show (4:3)</PresentationFormat>
  <Paragraphs>79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Sales Analysis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Analysis </dc:title>
  <dc:creator>Ashutosh</dc:creator>
  <cp:lastModifiedBy>Ashutosh</cp:lastModifiedBy>
  <cp:revision>3</cp:revision>
  <dcterms:created xsi:type="dcterms:W3CDTF">2020-05-04T11:48:52Z</dcterms:created>
  <dcterms:modified xsi:type="dcterms:W3CDTF">2020-05-09T13:00:23Z</dcterms:modified>
</cp:coreProperties>
</file>