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486AA74-BA9F-4595-AAED-86FB84A11F66}" type="datetimeFigureOut">
              <a:rPr lang="en-US" smtClean="0"/>
              <a:pPr/>
              <a:t>4/16/2020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B286C91-6335-4B01-9E3B-2045EA4B971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486AA74-BA9F-4595-AAED-86FB84A11F66}" type="datetimeFigureOut">
              <a:rPr lang="en-US" smtClean="0"/>
              <a:pPr/>
              <a:t>4/16/2020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B286C91-6335-4B01-9E3B-2045EA4B971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486AA74-BA9F-4595-AAED-86FB84A11F66}" type="datetimeFigureOut">
              <a:rPr lang="en-US" smtClean="0"/>
              <a:pPr/>
              <a:t>4/16/2020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B286C91-6335-4B01-9E3B-2045EA4B971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486AA74-BA9F-4595-AAED-86FB84A11F66}" type="datetimeFigureOut">
              <a:rPr lang="en-US" smtClean="0"/>
              <a:pPr/>
              <a:t>4/16/2020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B286C91-6335-4B01-9E3B-2045EA4B9713}"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486AA74-BA9F-4595-AAED-86FB84A11F66}" type="datetimeFigureOut">
              <a:rPr lang="en-US" smtClean="0"/>
              <a:pPr/>
              <a:t>4/16/2020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B286C91-6335-4B01-9E3B-2045EA4B9713}"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486AA74-BA9F-4595-AAED-86FB84A11F66}" type="datetimeFigureOut">
              <a:rPr lang="en-US" smtClean="0"/>
              <a:pPr/>
              <a:t>4/16/2020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B286C91-6335-4B01-9E3B-2045EA4B9713}"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486AA74-BA9F-4595-AAED-86FB84A11F66}" type="datetimeFigureOut">
              <a:rPr lang="en-US" smtClean="0"/>
              <a:pPr/>
              <a:t>4/16/2020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B286C91-6335-4B01-9E3B-2045EA4B971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486AA74-BA9F-4595-AAED-86FB84A11F66}" type="datetimeFigureOut">
              <a:rPr lang="en-US" smtClean="0"/>
              <a:pPr/>
              <a:t>4/16/2020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B286C91-6335-4B01-9E3B-2045EA4B9713}"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486AA74-BA9F-4595-AAED-86FB84A11F66}" type="datetimeFigureOut">
              <a:rPr lang="en-US" smtClean="0"/>
              <a:pPr/>
              <a:t>4/16/2020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B286C91-6335-4B01-9E3B-2045EA4B971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486AA74-BA9F-4595-AAED-86FB84A11F66}" type="datetimeFigureOut">
              <a:rPr lang="en-US" smtClean="0"/>
              <a:pPr/>
              <a:t>4/16/2020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B286C91-6335-4B01-9E3B-2045EA4B971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486AA74-BA9F-4595-AAED-86FB84A11F66}" type="datetimeFigureOut">
              <a:rPr lang="en-US" smtClean="0"/>
              <a:pPr/>
              <a:t>4/16/2020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0B286C91-6335-4B01-9E3B-2045EA4B9713}"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486AA74-BA9F-4595-AAED-86FB84A11F66}" type="datetimeFigureOut">
              <a:rPr lang="en-US" smtClean="0"/>
              <a:pPr/>
              <a:t>4/16/2020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B286C91-6335-4B01-9E3B-2045EA4B971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marketing91.com/marketing-strategy-bmw/" TargetMode="External"/><Relationship Id="rId2" Type="http://schemas.openxmlformats.org/officeDocument/2006/relationships/hyperlink" Target="https://www.marketing91.com/difference-between-goods-and-services/" TargetMode="External"/><Relationship Id="rId1" Type="http://schemas.openxmlformats.org/officeDocument/2006/relationships/slideLayout" Target="../slideLayouts/slideLayout7.xml"/><Relationship Id="rId4" Type="http://schemas.openxmlformats.org/officeDocument/2006/relationships/hyperlink" Target="https://www.marketing91.com/market/"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s://www.marketing91.com/marketing-strategy/"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s://www.marketing91.com/marketing-and-strategy-models-and-concepts/"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marketing91.com/promotions-in-marketing/" TargetMode="External"/><Relationship Id="rId2" Type="http://schemas.openxmlformats.org/officeDocument/2006/relationships/hyperlink" Target="https://www.marketing91.com/purchasing-process/"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s://www.marketing91.com/types-of-demand-2/"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s://en.wikipedia.org/wiki/Environmental_Protection_Agency"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s://www.marketing91.com/managing-supply-demand/"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marketing91.com/swot-tata-nano-failed-deliver/" TargetMode="External"/><Relationship Id="rId2" Type="http://schemas.openxmlformats.org/officeDocument/2006/relationships/hyperlink" Target="https://www.marketing91.com/swot-tata-motors/" TargetMode="External"/><Relationship Id="rId1" Type="http://schemas.openxmlformats.org/officeDocument/2006/relationships/slideLayout" Target="../slideLayouts/slideLayout7.xml"/><Relationship Id="rId5" Type="http://schemas.openxmlformats.org/officeDocument/2006/relationships/hyperlink" Target="https://www.marketing91.com/swot-analysis-maruti-suzuki/" TargetMode="External"/><Relationship Id="rId4" Type="http://schemas.openxmlformats.org/officeDocument/2006/relationships/hyperlink" Target="https://www.marketing91.com/types-of-products/"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www.marketing91.com/needs-wants-and-demands/"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marketing91.com/swot-analysis-target/"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DEMARKETING CONCEPTS</a:t>
            </a:r>
            <a:endParaRPr lang="en-US" dirty="0"/>
          </a:p>
        </p:txBody>
      </p:sp>
      <p:sp>
        <p:nvSpPr>
          <p:cNvPr id="3" name="Subtitle 2"/>
          <p:cNvSpPr>
            <a:spLocks noGrp="1"/>
          </p:cNvSpPr>
          <p:nvPr>
            <p:ph type="subTitle" idx="1"/>
          </p:nvPr>
        </p:nvSpPr>
        <p:spPr>
          <a:xfrm>
            <a:off x="228600" y="3886200"/>
            <a:ext cx="7543800" cy="1143000"/>
          </a:xfrm>
        </p:spPr>
        <p:txBody>
          <a:bodyPr>
            <a:normAutofit fontScale="62500" lnSpcReduction="20000"/>
          </a:bodyPr>
          <a:lstStyle/>
          <a:p>
            <a:pPr algn="l"/>
            <a:r>
              <a:rPr lang="en-US" dirty="0" smtClean="0"/>
              <a:t>Prof(Dr) B.L. </a:t>
            </a:r>
            <a:r>
              <a:rPr lang="en-US" dirty="0" err="1" smtClean="0"/>
              <a:t>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8229600" cy="5509200"/>
          </a:xfrm>
          <a:prstGeom prst="rect">
            <a:avLst/>
          </a:prstGeom>
        </p:spPr>
        <p:txBody>
          <a:bodyPr wrap="square">
            <a:spAutoFit/>
          </a:bodyPr>
          <a:lstStyle/>
          <a:p>
            <a:pPr algn="just"/>
            <a:r>
              <a:rPr lang="en-US" sz="3200" b="1" dirty="0"/>
              <a:t>3. Ostensible </a:t>
            </a:r>
            <a:r>
              <a:rPr lang="en-US" sz="3200" b="1" dirty="0" err="1"/>
              <a:t>demarketing</a:t>
            </a:r>
            <a:endParaRPr lang="en-US" sz="3200" dirty="0"/>
          </a:p>
          <a:p>
            <a:pPr algn="just"/>
            <a:r>
              <a:rPr lang="en-US" sz="3200" dirty="0"/>
              <a:t>Ostensible </a:t>
            </a:r>
            <a:r>
              <a:rPr lang="en-US" sz="3200" dirty="0" err="1"/>
              <a:t>demarketing</a:t>
            </a:r>
            <a:r>
              <a:rPr lang="en-US" sz="3200" dirty="0"/>
              <a:t> is the phenomenon of creating the artificial shortage to stimulate the appetite of consumers. A limited supply of </a:t>
            </a:r>
            <a:r>
              <a:rPr lang="en-US" sz="3200" dirty="0">
                <a:hlinkClick r:id="rId2"/>
              </a:rPr>
              <a:t>goods</a:t>
            </a:r>
            <a:r>
              <a:rPr lang="en-US" sz="3200" dirty="0"/>
              <a:t> is created so that consumers start stocking these “hard to get” products.</a:t>
            </a:r>
          </a:p>
          <a:p>
            <a:pPr algn="just"/>
            <a:r>
              <a:rPr lang="en-US" sz="3200" dirty="0"/>
              <a:t>A very good example of ostensible </a:t>
            </a:r>
            <a:r>
              <a:rPr lang="en-US" sz="3200" dirty="0" err="1"/>
              <a:t>demarketing</a:t>
            </a:r>
            <a:r>
              <a:rPr lang="en-US" sz="3200" dirty="0"/>
              <a:t> occurred with </a:t>
            </a:r>
            <a:r>
              <a:rPr lang="en-US" sz="3200" dirty="0">
                <a:hlinkClick r:id="rId3"/>
              </a:rPr>
              <a:t>BMW</a:t>
            </a:r>
            <a:r>
              <a:rPr lang="en-US" sz="3200" dirty="0"/>
              <a:t> in 1997 when it restricted its supply in the entire UK </a:t>
            </a:r>
            <a:r>
              <a:rPr lang="en-US" sz="3200" dirty="0">
                <a:hlinkClick r:id="rId4"/>
              </a:rPr>
              <a:t>market</a:t>
            </a:r>
            <a:r>
              <a:rPr lang="en-US" sz="3200" dirty="0"/>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58874" y="533400"/>
            <a:ext cx="8604125" cy="510540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381000"/>
            <a:ext cx="8077200" cy="5632311"/>
          </a:xfrm>
          <a:prstGeom prst="rect">
            <a:avLst/>
          </a:prstGeom>
        </p:spPr>
        <p:txBody>
          <a:bodyPr wrap="square">
            <a:spAutoFit/>
          </a:bodyPr>
          <a:lstStyle/>
          <a:p>
            <a:r>
              <a:rPr lang="en-US" sz="3600" b="1" dirty="0"/>
              <a:t>Bait and switch marketing</a:t>
            </a:r>
            <a:endParaRPr lang="en-US" sz="3600" dirty="0"/>
          </a:p>
          <a:p>
            <a:r>
              <a:rPr lang="en-US" sz="3600" dirty="0"/>
              <a:t>This kind of </a:t>
            </a:r>
            <a:r>
              <a:rPr lang="en-US" sz="3600" dirty="0">
                <a:hlinkClick r:id="rId2"/>
              </a:rPr>
              <a:t>marketing strategy</a:t>
            </a:r>
            <a:r>
              <a:rPr lang="en-US" sz="3600" dirty="0"/>
              <a:t> is when firms market one product in such a way that consumers end up buying another more profitable product by the same firm. However, since this involves deception, this kind of </a:t>
            </a:r>
            <a:r>
              <a:rPr lang="en-US" sz="3600" dirty="0" err="1"/>
              <a:t>demarketing</a:t>
            </a:r>
            <a:r>
              <a:rPr lang="en-US" sz="3600" dirty="0"/>
              <a:t> is not considered legal</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001643"/>
          </a:xfrm>
          <a:prstGeom prst="rect">
            <a:avLst/>
          </a:prstGeom>
        </p:spPr>
        <p:txBody>
          <a:bodyPr wrap="square">
            <a:spAutoFit/>
          </a:bodyPr>
          <a:lstStyle/>
          <a:p>
            <a:r>
              <a:rPr lang="en-US" sz="2400" b="1" dirty="0"/>
              <a:t>2. Price discriminating </a:t>
            </a:r>
            <a:r>
              <a:rPr lang="en-US" sz="2400" b="1" dirty="0" err="1"/>
              <a:t>demarketing</a:t>
            </a:r>
            <a:endParaRPr lang="en-US" sz="2400" dirty="0"/>
          </a:p>
          <a:p>
            <a:r>
              <a:rPr lang="en-US" sz="2400" dirty="0"/>
              <a:t>When firms implement price discriminating </a:t>
            </a:r>
            <a:r>
              <a:rPr lang="en-US" sz="2400" dirty="0">
                <a:hlinkClick r:id="rId2"/>
              </a:rPr>
              <a:t>strategy</a:t>
            </a:r>
            <a:r>
              <a:rPr lang="en-US" sz="2400" dirty="0"/>
              <a:t>, they deliberately create transaction cost that aims to discourage consumers to seek the lowest price. Thus, busy consumers end up paying a higher price whereas consumers who have low transaction pay the lower price</a:t>
            </a:r>
            <a:r>
              <a:rPr lang="en-US" sz="2400" dirty="0" smtClean="0"/>
              <a:t>.</a:t>
            </a:r>
          </a:p>
          <a:p>
            <a:endParaRPr lang="en-US" sz="2400" dirty="0"/>
          </a:p>
          <a:p>
            <a:r>
              <a:rPr lang="en-US" sz="2400" b="1" dirty="0"/>
              <a:t>3. Stock outage </a:t>
            </a:r>
            <a:r>
              <a:rPr lang="en-US" sz="2400" b="1" dirty="0" err="1"/>
              <a:t>demarketing</a:t>
            </a:r>
            <a:endParaRPr lang="en-US" sz="2400" dirty="0"/>
          </a:p>
          <a:p>
            <a:r>
              <a:rPr lang="en-US" sz="2400" dirty="0"/>
              <a:t>In this kind of </a:t>
            </a:r>
            <a:r>
              <a:rPr lang="en-US" sz="2400" dirty="0" err="1"/>
              <a:t>demarketing</a:t>
            </a:r>
            <a:r>
              <a:rPr lang="en-US" sz="2400" dirty="0"/>
              <a:t> strategy, firms create an artificial shortage of their product. However, though they create a shortage of product, they have offers where they guarantee delivery at a future date. An artificial shortage makes consumers buy more of the product when it becomes available for a short period of time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632311"/>
          </a:xfrm>
          <a:prstGeom prst="rect">
            <a:avLst/>
          </a:prstGeom>
        </p:spPr>
        <p:txBody>
          <a:bodyPr wrap="square">
            <a:spAutoFit/>
          </a:bodyPr>
          <a:lstStyle/>
          <a:p>
            <a:r>
              <a:rPr lang="en-US" sz="2400" b="1" dirty="0"/>
              <a:t>4. Differentiation marketing</a:t>
            </a:r>
            <a:endParaRPr lang="en-US" sz="2400" dirty="0"/>
          </a:p>
          <a:p>
            <a:r>
              <a:rPr lang="en-US" sz="2400" dirty="0"/>
              <a:t>This kind of </a:t>
            </a:r>
            <a:r>
              <a:rPr lang="en-US" sz="2400" dirty="0" err="1"/>
              <a:t>demarketing</a:t>
            </a:r>
            <a:r>
              <a:rPr lang="en-US" sz="2400" dirty="0"/>
              <a:t> addresses the 4 Ps of marketing. The 4 P’s of marketing are Product, Price, Place and Promotion and businesses try to implement </a:t>
            </a:r>
            <a:r>
              <a:rPr lang="en-US" sz="2400" dirty="0" err="1"/>
              <a:t>demarketing</a:t>
            </a:r>
            <a:r>
              <a:rPr lang="en-US" sz="2400" dirty="0"/>
              <a:t> strategies by focusing on the 4 Ps.</a:t>
            </a:r>
          </a:p>
          <a:p>
            <a:r>
              <a:rPr lang="en-US" sz="2400" dirty="0"/>
              <a:t>Some businesses increase the price of their product and thus start discouraging cost-conscious consumers from </a:t>
            </a:r>
            <a:r>
              <a:rPr lang="en-US" sz="2400" dirty="0">
                <a:hlinkClick r:id="rId2"/>
              </a:rPr>
              <a:t>purchasing</a:t>
            </a:r>
            <a:r>
              <a:rPr lang="en-US" sz="2400" dirty="0"/>
              <a:t> the product, while others address the second P i.e. Product and remove any warranty or accessories they were earlier providing with their product. To address Place, firms sometimes limit the availability of their products at certain places and thus employ </a:t>
            </a:r>
            <a:r>
              <a:rPr lang="en-US" sz="2400" dirty="0" err="1"/>
              <a:t>demarketing</a:t>
            </a:r>
            <a:r>
              <a:rPr lang="en-US" sz="2400" dirty="0"/>
              <a:t> strategy. The last P, promotion, is addressed by cutting down on </a:t>
            </a:r>
            <a:r>
              <a:rPr lang="en-US" sz="2400" dirty="0">
                <a:hlinkClick r:id="rId3"/>
              </a:rPr>
              <a:t>promotions</a:t>
            </a:r>
            <a:r>
              <a:rPr lang="en-US" sz="2400" dirty="0"/>
              <a:t> of the product.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533400"/>
            <a:ext cx="8534400" cy="6740307"/>
          </a:xfrm>
          <a:prstGeom prst="rect">
            <a:avLst/>
          </a:prstGeom>
        </p:spPr>
        <p:txBody>
          <a:bodyPr wrap="square">
            <a:spAutoFit/>
          </a:bodyPr>
          <a:lstStyle/>
          <a:p>
            <a:pPr algn="just"/>
            <a:r>
              <a:rPr lang="en-US" sz="3600" b="1" dirty="0"/>
              <a:t>5. Crowding cost </a:t>
            </a:r>
            <a:r>
              <a:rPr lang="en-US" sz="3600" b="1" dirty="0" err="1"/>
              <a:t>demarketing</a:t>
            </a:r>
            <a:endParaRPr lang="en-US" sz="3600" dirty="0"/>
          </a:p>
          <a:p>
            <a:pPr algn="just"/>
            <a:r>
              <a:rPr lang="en-US" sz="3600" dirty="0"/>
              <a:t>This kind of strategy is used when a large crowd is expected on a particular day. On discount days, like Black Friday, a huge crowd of consumers descends on stores and this crowd acts as a deterrent for some consumers who prefer paying a higher price to stay away from the crowd.</a:t>
            </a:r>
          </a:p>
          <a:p>
            <a:pPr algn="just"/>
            <a:r>
              <a:rPr lang="en-US" sz="3600" dirty="0" smtClean="0"/>
              <a:t/>
            </a:r>
            <a:br>
              <a:rPr lang="en-US" sz="3600" dirty="0" smtClean="0"/>
            </a:br>
            <a:endParaRPr lang="en-US" sz="3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srcRect/>
          <a:stretch>
            <a:fillRect/>
          </a:stretch>
        </p:blipFill>
        <p:spPr bwMode="auto">
          <a:xfrm>
            <a:off x="533400" y="457200"/>
            <a:ext cx="8305799" cy="4581525"/>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1"/>
            <a:ext cx="8305800" cy="4154984"/>
          </a:xfrm>
          <a:prstGeom prst="rect">
            <a:avLst/>
          </a:prstGeom>
        </p:spPr>
        <p:txBody>
          <a:bodyPr wrap="square">
            <a:spAutoFit/>
          </a:bodyPr>
          <a:lstStyle/>
          <a:p>
            <a:pPr algn="ctr"/>
            <a:r>
              <a:rPr lang="en-US" sz="6600" b="1" dirty="0"/>
              <a:t>6 reasons to opt for the opposite of marketing — </a:t>
            </a:r>
            <a:r>
              <a:rPr lang="en-US" sz="6600" b="1" dirty="0" err="1"/>
              <a:t>Demarketing</a:t>
            </a:r>
            <a:endParaRPr lang="en-US" sz="6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305800" cy="5262979"/>
          </a:xfrm>
          <a:prstGeom prst="rect">
            <a:avLst/>
          </a:prstGeom>
        </p:spPr>
        <p:txBody>
          <a:bodyPr wrap="square">
            <a:spAutoFit/>
          </a:bodyPr>
          <a:lstStyle/>
          <a:p>
            <a:pPr algn="just"/>
            <a:r>
              <a:rPr lang="en-US" sz="2400" b="1" dirty="0"/>
              <a:t>1.To promote a product on the expense of the less profitable </a:t>
            </a:r>
            <a:r>
              <a:rPr lang="en-US" sz="2400" b="1" dirty="0" smtClean="0"/>
              <a:t>one</a:t>
            </a:r>
          </a:p>
          <a:p>
            <a:pPr algn="just"/>
            <a:endParaRPr lang="en-US" sz="2400" b="1" dirty="0" smtClean="0"/>
          </a:p>
          <a:p>
            <a:pPr algn="just"/>
            <a:endParaRPr lang="en-US" sz="2400" dirty="0"/>
          </a:p>
          <a:p>
            <a:pPr algn="just"/>
            <a:r>
              <a:rPr lang="en-US" sz="2400" dirty="0"/>
              <a:t>This </a:t>
            </a:r>
            <a:r>
              <a:rPr lang="en-US" sz="2400" dirty="0" err="1"/>
              <a:t>demarketing</a:t>
            </a:r>
            <a:r>
              <a:rPr lang="en-US" sz="2400" dirty="0"/>
              <a:t> strategy addresses the 4 ‘P’-s of Marketing (Product, Price, Promotion, Place) in such a way that it discourages consumption of one product but boosts the purchases of the other — more profitable product. It creates an artificial shortage of the product but guarantees the availability at a future date, thus making a sense of urgency among customers. When the product becomes available for a very short period of time, greater quantities of sales are being generated.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05800" cy="5693866"/>
          </a:xfrm>
          <a:prstGeom prst="rect">
            <a:avLst/>
          </a:prstGeom>
        </p:spPr>
        <p:txBody>
          <a:bodyPr wrap="square">
            <a:spAutoFit/>
          </a:bodyPr>
          <a:lstStyle/>
          <a:p>
            <a:pPr algn="just"/>
            <a:r>
              <a:rPr lang="en-US" sz="2800" b="1" dirty="0"/>
              <a:t>2.To avoid creating ill will among customers</a:t>
            </a:r>
            <a:endParaRPr lang="en-US" sz="2800" dirty="0"/>
          </a:p>
          <a:p>
            <a:pPr algn="just"/>
            <a:r>
              <a:rPr lang="en-US" sz="2800" dirty="0"/>
              <a:t>Sometimes the loyal customers continue to require a product which is superseded and/or is no longer being produced. In this case there exists an excessive demand of that particular product, thus the company encourages </a:t>
            </a:r>
            <a:r>
              <a:rPr lang="en-US" sz="2800" dirty="0" err="1"/>
              <a:t>deconsuming</a:t>
            </a:r>
            <a:r>
              <a:rPr lang="en-US" sz="2800" dirty="0"/>
              <a:t> to avoid causing bitterness and disappointment among consumers. To maintain the goodwill of the company, the applied </a:t>
            </a:r>
            <a:r>
              <a:rPr lang="en-US" sz="2800" dirty="0" err="1"/>
              <a:t>demarketing</a:t>
            </a:r>
            <a:r>
              <a:rPr lang="en-US" sz="2800" dirty="0"/>
              <a:t> strategies include offering compensation to key customers and providing them with detailed information about the reasons of product withdrawal.</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077200" cy="4031873"/>
          </a:xfrm>
          <a:prstGeom prst="rect">
            <a:avLst/>
          </a:prstGeom>
        </p:spPr>
        <p:txBody>
          <a:bodyPr wrap="square">
            <a:spAutoFit/>
          </a:bodyPr>
          <a:lstStyle/>
          <a:p>
            <a:pPr algn="just"/>
            <a:r>
              <a:rPr lang="en-US" sz="3200" dirty="0"/>
              <a:t>I</a:t>
            </a:r>
            <a:r>
              <a:rPr lang="en-US" sz="3200" dirty="0" smtClean="0"/>
              <a:t>n </a:t>
            </a:r>
            <a:r>
              <a:rPr lang="en-US" sz="3200" dirty="0"/>
              <a:t>this era of cut-throat competition and aggressive marketing, there are some firms which opt for </a:t>
            </a:r>
            <a:r>
              <a:rPr lang="en-US" sz="3200" dirty="0" err="1"/>
              <a:t>Demarketing</a:t>
            </a:r>
            <a:r>
              <a:rPr lang="en-US" sz="3200" dirty="0"/>
              <a:t> too. It might sound strange, but the fact is that </a:t>
            </a:r>
            <a:r>
              <a:rPr lang="en-US" sz="3200" dirty="0" err="1"/>
              <a:t>demarketing</a:t>
            </a:r>
            <a:r>
              <a:rPr lang="en-US" sz="3200" dirty="0"/>
              <a:t> too has increasingly been adopted to decrease </a:t>
            </a:r>
            <a:r>
              <a:rPr lang="en-US" sz="3200" dirty="0">
                <a:hlinkClick r:id="rId2"/>
              </a:rPr>
              <a:t>demand</a:t>
            </a:r>
            <a:r>
              <a:rPr lang="en-US" sz="3200" dirty="0"/>
              <a:t> for a particular product.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82000" cy="5693866"/>
          </a:xfrm>
          <a:prstGeom prst="rect">
            <a:avLst/>
          </a:prstGeom>
        </p:spPr>
        <p:txBody>
          <a:bodyPr wrap="square">
            <a:spAutoFit/>
          </a:bodyPr>
          <a:lstStyle/>
          <a:p>
            <a:r>
              <a:rPr lang="en-US" sz="2800" b="1" dirty="0"/>
              <a:t>3.To eliminate the factors which hurt the target customer</a:t>
            </a:r>
            <a:endParaRPr lang="en-US" sz="2800" dirty="0"/>
          </a:p>
          <a:p>
            <a:r>
              <a:rPr lang="en-US" sz="2800" dirty="0"/>
              <a:t>When the demand is coming from a specific market segment that has an undesirable impact on other demand segments or is relatively unprofitable, the organization will want to decrease it. Using strategies such as discouraging expectation about product availability, making it hard to find information or even providing a poorer service are used by the company to </a:t>
            </a:r>
            <a:r>
              <a:rPr lang="en-US" sz="2800" b="1" dirty="0"/>
              <a:t>selectively </a:t>
            </a:r>
            <a:r>
              <a:rPr lang="en-US" sz="2800" dirty="0" err="1"/>
              <a:t>demarket</a:t>
            </a:r>
            <a:r>
              <a:rPr lang="en-US" sz="2800" dirty="0"/>
              <a:t> to a new clientele group and sustain the main clientele that is being threatened.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229600" cy="5632311"/>
          </a:xfrm>
          <a:prstGeom prst="rect">
            <a:avLst/>
          </a:prstGeom>
        </p:spPr>
        <p:txBody>
          <a:bodyPr wrap="square">
            <a:spAutoFit/>
          </a:bodyPr>
          <a:lstStyle/>
          <a:p>
            <a:pPr algn="just"/>
            <a:r>
              <a:rPr lang="en-US" sz="2400" b="1" dirty="0"/>
              <a:t>4.To strategically manage the buyers’ perceptions of Quality</a:t>
            </a:r>
            <a:endParaRPr lang="en-US" sz="2400" dirty="0"/>
          </a:p>
          <a:p>
            <a:pPr algn="just"/>
            <a:r>
              <a:rPr lang="en-US" sz="2400" dirty="0"/>
              <a:t>Marketing efforts that are </a:t>
            </a:r>
            <a:r>
              <a:rPr lang="en-US" sz="2400" b="1" dirty="0"/>
              <a:t>too intensive </a:t>
            </a:r>
            <a:r>
              <a:rPr lang="en-US" sz="2400" dirty="0"/>
              <a:t>foster product awareness and boost expected sales via immediate appeal. But after these early stages, customers’ expectations are increased and if not properly aligned with reality, consumers begin to cast doubt over product quality. To exceed customer expectations and develop a perception of high quality, companies practice modest marketing or that which allows perspectives on different aspects of the product, as far as people attribute the slow sales tendencies to the lack of product promotion.</a:t>
            </a:r>
          </a:p>
          <a:p>
            <a:pPr algn="just"/>
            <a:r>
              <a:rPr lang="en-US" sz="2400" dirty="0" smtClean="0"/>
              <a:t/>
            </a:r>
            <a:br>
              <a:rPr lang="en-US" sz="2400" dirty="0" smtClean="0"/>
            </a:br>
            <a:endParaRPr 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534400" cy="5262979"/>
          </a:xfrm>
          <a:prstGeom prst="rect">
            <a:avLst/>
          </a:prstGeom>
        </p:spPr>
        <p:txBody>
          <a:bodyPr wrap="square">
            <a:spAutoFit/>
          </a:bodyPr>
          <a:lstStyle/>
          <a:p>
            <a:pPr algn="just"/>
            <a:r>
              <a:rPr lang="en-US" sz="2800" b="1" dirty="0"/>
              <a:t>5.To create a challenging/contrasting impression which actually drives up </a:t>
            </a:r>
            <a:r>
              <a:rPr lang="en-US" sz="2800" b="1" dirty="0" smtClean="0"/>
              <a:t>sales</a:t>
            </a:r>
          </a:p>
          <a:p>
            <a:pPr algn="just"/>
            <a:endParaRPr lang="en-US" sz="2800" dirty="0"/>
          </a:p>
          <a:p>
            <a:pPr algn="just"/>
            <a:r>
              <a:rPr lang="en-US" sz="2800" dirty="0" err="1"/>
              <a:t>Demarketing</a:t>
            </a:r>
            <a:r>
              <a:rPr lang="en-US" sz="2800" dirty="0"/>
              <a:t> strategies can end up with the opposite effect (help the company to increase sales), when they are built on the following underlying principles: a tougher purchasing process makes customers desire products which are hard to get, require extra bargaining or are accessed with difficulty. This way the company makes an appearance to discourage purchases, but in fact increases them.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1"/>
            <a:ext cx="8153400" cy="5016758"/>
          </a:xfrm>
          <a:prstGeom prst="rect">
            <a:avLst/>
          </a:prstGeom>
        </p:spPr>
        <p:txBody>
          <a:bodyPr wrap="square">
            <a:spAutoFit/>
          </a:bodyPr>
          <a:lstStyle/>
          <a:p>
            <a:pPr algn="just"/>
            <a:r>
              <a:rPr lang="en-US" sz="2000" b="1" dirty="0"/>
              <a:t>6.To strategically cope with temporary fluctuations in </a:t>
            </a:r>
            <a:r>
              <a:rPr lang="en-US" sz="2000" b="1" dirty="0" smtClean="0"/>
              <a:t>demand</a:t>
            </a:r>
          </a:p>
          <a:p>
            <a:pPr algn="just"/>
            <a:endParaRPr lang="en-US" sz="2000" b="1" dirty="0" smtClean="0"/>
          </a:p>
          <a:p>
            <a:pPr algn="just"/>
            <a:endParaRPr lang="en-US" sz="2000" dirty="0"/>
          </a:p>
          <a:p>
            <a:pPr algn="just"/>
            <a:r>
              <a:rPr lang="en-US" sz="2000" dirty="0"/>
              <a:t>At the times of periodic top to bottom fluctuations products are often left in short supply, which occurs when managers underestimate demand and/or overestimate production. Here companies put into application the classical marketing instruments, but in </a:t>
            </a:r>
            <a:r>
              <a:rPr lang="en-US" sz="2000" b="1" dirty="0"/>
              <a:t>reverse</a:t>
            </a:r>
            <a:r>
              <a:rPr lang="en-US" sz="2000" dirty="0"/>
              <a:t>: cutting back and investing less in advertising and sales promotion expenditures; increasing product price; eliminating discounts and other consumer benefits; reducing product content and a number of other steps, together referred to as the </a:t>
            </a:r>
            <a:r>
              <a:rPr lang="en-US" sz="2000" b="1" dirty="0"/>
              <a:t>“</a:t>
            </a:r>
            <a:r>
              <a:rPr lang="en-US" sz="2000" b="1" dirty="0" err="1"/>
              <a:t>demarketing</a:t>
            </a:r>
            <a:r>
              <a:rPr lang="en-US" sz="2000" b="1" dirty="0"/>
              <a:t> mix”</a:t>
            </a:r>
            <a:r>
              <a:rPr lang="en-US" sz="2000" dirty="0"/>
              <a:t>. This is done taking into account the cross- and individual demand </a:t>
            </a:r>
            <a:r>
              <a:rPr lang="en-US" sz="2000" dirty="0" err="1"/>
              <a:t>elasticities</a:t>
            </a:r>
            <a:r>
              <a:rPr lang="en-US" sz="2000" dirty="0"/>
              <a:t> of the products and the tools above, in order to temporarily smoothen the demand and supply gap while not alienating the customers.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324535"/>
          </a:xfrm>
          <a:prstGeom prst="rect">
            <a:avLst/>
          </a:prstGeom>
        </p:spPr>
        <p:txBody>
          <a:bodyPr wrap="square">
            <a:spAutoFit/>
          </a:bodyPr>
          <a:lstStyle/>
          <a:p>
            <a:r>
              <a:rPr lang="en-US" sz="2000" b="1" dirty="0"/>
              <a:t>Paper </a:t>
            </a:r>
            <a:r>
              <a:rPr lang="en-US" sz="2000" b="1" dirty="0" smtClean="0"/>
              <a:t>Reduction</a:t>
            </a:r>
            <a:endParaRPr lang="en-US" sz="2000" b="1" dirty="0"/>
          </a:p>
          <a:p>
            <a:r>
              <a:rPr lang="en-US" sz="2000" dirty="0"/>
              <a:t>Promoting the use of paperless products at home and in the office to save the trees, is an example of </a:t>
            </a:r>
            <a:r>
              <a:rPr lang="en-US" sz="2000" dirty="0" err="1"/>
              <a:t>demarketing</a:t>
            </a:r>
            <a:r>
              <a:rPr lang="en-US" sz="2000" dirty="0"/>
              <a:t> paper products. Pennsylvania, Texas, Wisconsin, and other states are now issuing electronic vehicle </a:t>
            </a:r>
            <a:r>
              <a:rPr lang="en-US" sz="2000" dirty="0" smtClean="0"/>
              <a:t>titles.</a:t>
            </a:r>
          </a:p>
          <a:p>
            <a:endParaRPr lang="en-US" sz="2000" dirty="0"/>
          </a:p>
          <a:p>
            <a:r>
              <a:rPr lang="en-US" sz="2000" b="1" dirty="0"/>
              <a:t>Water </a:t>
            </a:r>
            <a:r>
              <a:rPr lang="en-US" sz="2000" b="1" dirty="0" smtClean="0"/>
              <a:t>Conservation</a:t>
            </a:r>
            <a:endParaRPr lang="en-US" sz="2000" b="1" dirty="0"/>
          </a:p>
          <a:p>
            <a:r>
              <a:rPr lang="en-US" sz="2000" dirty="0"/>
              <a:t>Due to the severe drought, the State of California has been restricting water usage, while providing tax rebates for installing synthetic turf. An average home that converts to artificial grass saves about 22,000 gallons of water per </a:t>
            </a:r>
            <a:r>
              <a:rPr lang="en-US" sz="2000" dirty="0" smtClean="0"/>
              <a:t>year.</a:t>
            </a:r>
          </a:p>
          <a:p>
            <a:endParaRPr lang="en-US" sz="2000" dirty="0"/>
          </a:p>
          <a:p>
            <a:r>
              <a:rPr lang="en-US" sz="2000" b="1" dirty="0"/>
              <a:t>Carbon </a:t>
            </a:r>
            <a:r>
              <a:rPr lang="en-US" sz="2000" b="1" dirty="0" smtClean="0"/>
              <a:t>Footprint</a:t>
            </a:r>
            <a:endParaRPr lang="en-US" sz="2000" b="1" dirty="0"/>
          </a:p>
          <a:p>
            <a:r>
              <a:rPr lang="en-US" sz="2000" dirty="0"/>
              <a:t>Imposing tight regulations on coal by the </a:t>
            </a:r>
            <a:r>
              <a:rPr lang="en-US" sz="2000" dirty="0">
                <a:hlinkClick r:id="rId2" tooltip="Environmental Protection Agency"/>
              </a:rPr>
              <a:t>Environmental Protection Agency</a:t>
            </a:r>
            <a:r>
              <a:rPr lang="en-US" sz="2000" dirty="0"/>
              <a:t> and promoting the use of natural gas at power plants to reduce carbon emissions will accelerate the decline of coal for electricity generation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609600"/>
            <a:ext cx="8229600" cy="4339650"/>
          </a:xfrm>
          <a:prstGeom prst="rect">
            <a:avLst/>
          </a:prstGeom>
          <a:noFill/>
        </p:spPr>
        <p:txBody>
          <a:bodyPr wrap="square" rtlCol="0">
            <a:spAutoFit/>
          </a:bodyPr>
          <a:lstStyle/>
          <a:p>
            <a:endParaRPr lang="en-US" sz="13800" dirty="0" smtClean="0"/>
          </a:p>
          <a:p>
            <a:r>
              <a:rPr lang="en-US" sz="13800" dirty="0" smtClean="0"/>
              <a:t>THANKS</a:t>
            </a:r>
            <a:endParaRPr lang="en-US" sz="13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262979"/>
          </a:xfrm>
          <a:prstGeom prst="rect">
            <a:avLst/>
          </a:prstGeom>
        </p:spPr>
        <p:txBody>
          <a:bodyPr wrap="square">
            <a:spAutoFit/>
          </a:bodyPr>
          <a:lstStyle/>
          <a:p>
            <a:pPr algn="just"/>
            <a:r>
              <a:rPr lang="en-US" sz="2400" dirty="0"/>
              <a:t>What is </a:t>
            </a:r>
            <a:r>
              <a:rPr lang="en-US" sz="2400" dirty="0" err="1"/>
              <a:t>demarketing</a:t>
            </a:r>
            <a:r>
              <a:rPr lang="en-US" sz="2400" dirty="0"/>
              <a:t>?</a:t>
            </a:r>
          </a:p>
          <a:p>
            <a:pPr algn="just"/>
            <a:r>
              <a:rPr lang="en-US" sz="2400" dirty="0"/>
              <a:t>Coined by Phillips </a:t>
            </a:r>
            <a:r>
              <a:rPr lang="en-US" sz="2400" dirty="0" err="1"/>
              <a:t>Kotler</a:t>
            </a:r>
            <a:r>
              <a:rPr lang="en-US" sz="2400" dirty="0"/>
              <a:t> and Sidney Levy, </a:t>
            </a:r>
            <a:r>
              <a:rPr lang="en-US" sz="2400" dirty="0" err="1"/>
              <a:t>Demarketing</a:t>
            </a:r>
            <a:r>
              <a:rPr lang="en-US" sz="2400" dirty="0"/>
              <a:t> can be explained as the efforts made by a company to reduce consumption of a product</a:t>
            </a:r>
            <a:r>
              <a:rPr lang="en-US" sz="2400" dirty="0" smtClean="0"/>
              <a:t>.</a:t>
            </a:r>
          </a:p>
          <a:p>
            <a:pPr algn="just"/>
            <a:endParaRPr lang="en-US" sz="2400" dirty="0" smtClean="0"/>
          </a:p>
          <a:p>
            <a:pPr algn="just"/>
            <a:endParaRPr lang="en-US" sz="2400" dirty="0" smtClean="0"/>
          </a:p>
          <a:p>
            <a:pPr algn="just"/>
            <a:endParaRPr lang="en-US" sz="2400" dirty="0" smtClean="0"/>
          </a:p>
          <a:p>
            <a:pPr algn="just"/>
            <a:r>
              <a:rPr lang="en-US" sz="2400" dirty="0" smtClean="0"/>
              <a:t> </a:t>
            </a:r>
            <a:r>
              <a:rPr lang="en-US" sz="2400" dirty="0"/>
              <a:t>Webster’s dictionary says that </a:t>
            </a:r>
            <a:r>
              <a:rPr lang="en-US" sz="2400" dirty="0" err="1"/>
              <a:t>demarketing</a:t>
            </a:r>
            <a:r>
              <a:rPr lang="en-US" sz="2400" dirty="0"/>
              <a:t> is “The use of advertising to decrease demand for a product that is in short </a:t>
            </a:r>
            <a:r>
              <a:rPr lang="en-US" sz="2400" dirty="0">
                <a:hlinkClick r:id="rId2"/>
              </a:rPr>
              <a:t>supply</a:t>
            </a:r>
            <a:r>
              <a:rPr lang="en-US" sz="2400" dirty="0" smtClean="0"/>
              <a:t>.”</a:t>
            </a:r>
          </a:p>
          <a:p>
            <a:pPr algn="just"/>
            <a:endParaRPr lang="en-US" sz="2400" dirty="0"/>
          </a:p>
          <a:p>
            <a:pPr algn="just"/>
            <a:r>
              <a:rPr lang="en-US" sz="2400" dirty="0"/>
              <a:t>Basically, any attempt that is made to discourage consumers from buying a certain product is called </a:t>
            </a:r>
            <a:r>
              <a:rPr lang="en-US" sz="2400" dirty="0" err="1"/>
              <a:t>demarketing</a:t>
            </a: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05800" cy="5262979"/>
          </a:xfrm>
          <a:prstGeom prst="rect">
            <a:avLst/>
          </a:prstGeom>
        </p:spPr>
        <p:txBody>
          <a:bodyPr wrap="square">
            <a:spAutoFit/>
          </a:bodyPr>
          <a:lstStyle/>
          <a:p>
            <a:pPr algn="just"/>
            <a:endParaRPr lang="en-US" sz="2800" dirty="0" smtClean="0"/>
          </a:p>
          <a:p>
            <a:pPr algn="just"/>
            <a:r>
              <a:rPr lang="en-US" sz="2800" dirty="0" smtClean="0"/>
              <a:t>E</a:t>
            </a:r>
            <a:r>
              <a:rPr lang="en-US" sz="2800" dirty="0" smtClean="0"/>
              <a:t>xample </a:t>
            </a:r>
            <a:r>
              <a:rPr lang="en-US" sz="2800" dirty="0"/>
              <a:t>of </a:t>
            </a:r>
            <a:r>
              <a:rPr lang="en-US" sz="2800" dirty="0" err="1"/>
              <a:t>demarketing</a:t>
            </a:r>
            <a:r>
              <a:rPr lang="en-US" sz="2800" dirty="0"/>
              <a:t> would be the efforts made by the </a:t>
            </a:r>
            <a:r>
              <a:rPr lang="en-US" sz="2800" dirty="0">
                <a:hlinkClick r:id="rId2"/>
              </a:rPr>
              <a:t>TATA</a:t>
            </a:r>
            <a:r>
              <a:rPr lang="en-US" sz="2800" dirty="0"/>
              <a:t> group to discourage consumers from buying </a:t>
            </a:r>
            <a:r>
              <a:rPr lang="en-US" sz="2800" dirty="0">
                <a:hlinkClick r:id="rId3"/>
              </a:rPr>
              <a:t>Tata </a:t>
            </a:r>
            <a:r>
              <a:rPr lang="en-US" sz="2800" dirty="0" err="1">
                <a:hlinkClick r:id="rId3"/>
              </a:rPr>
              <a:t>Nano</a:t>
            </a:r>
            <a:r>
              <a:rPr lang="en-US" sz="2800" dirty="0"/>
              <a:t>. Since the demand for Tata </a:t>
            </a:r>
            <a:r>
              <a:rPr lang="en-US" sz="2800" dirty="0" err="1"/>
              <a:t>Nano</a:t>
            </a:r>
            <a:r>
              <a:rPr lang="en-US" sz="2800" dirty="0"/>
              <a:t> far outweighed the supply, Tata Group completely stopped the promotion of Tata </a:t>
            </a:r>
            <a:r>
              <a:rPr lang="en-US" sz="2800" dirty="0" err="1"/>
              <a:t>Nano</a:t>
            </a:r>
            <a:r>
              <a:rPr lang="en-US" sz="2800" dirty="0"/>
              <a:t> and rather started promoting other </a:t>
            </a:r>
            <a:r>
              <a:rPr lang="en-US" sz="2800" dirty="0">
                <a:hlinkClick r:id="rId4"/>
              </a:rPr>
              <a:t>products</a:t>
            </a:r>
            <a:r>
              <a:rPr lang="en-US" sz="2800" dirty="0"/>
              <a:t> by the Tata group. Similar was the case when customers were discouraged by </a:t>
            </a:r>
            <a:r>
              <a:rPr lang="en-US" sz="2800" dirty="0" err="1">
                <a:hlinkClick r:id="rId5"/>
              </a:rPr>
              <a:t>Maruti</a:t>
            </a:r>
            <a:r>
              <a:rPr lang="en-US" sz="2800" dirty="0"/>
              <a:t> from buying the </a:t>
            </a:r>
            <a:r>
              <a:rPr lang="en-US" sz="2800" dirty="0" err="1"/>
              <a:t>Maruti</a:t>
            </a:r>
            <a:r>
              <a:rPr lang="en-US" sz="2800" dirty="0"/>
              <a:t> </a:t>
            </a:r>
            <a:r>
              <a:rPr lang="en-US" sz="2800" dirty="0" err="1"/>
              <a:t>Xtillo</a:t>
            </a:r>
            <a:r>
              <a:rPr lang="en-US" sz="2800" dirty="0"/>
              <a:t> and rather opt for </a:t>
            </a:r>
            <a:r>
              <a:rPr lang="en-US" sz="2800" dirty="0" err="1"/>
              <a:t>Maruti</a:t>
            </a:r>
            <a:r>
              <a:rPr lang="en-US" sz="2800" dirty="0"/>
              <a:t> A-Star – which was recently launched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1311" y="457200"/>
            <a:ext cx="8817889" cy="52197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229600" cy="5632311"/>
          </a:xfrm>
          <a:prstGeom prst="rect">
            <a:avLst/>
          </a:prstGeom>
        </p:spPr>
        <p:txBody>
          <a:bodyPr wrap="square">
            <a:spAutoFit/>
          </a:bodyPr>
          <a:lstStyle/>
          <a:p>
            <a:pPr algn="just"/>
            <a:endParaRPr lang="en-US" sz="2400" dirty="0" smtClean="0"/>
          </a:p>
          <a:p>
            <a:pPr algn="just"/>
            <a:r>
              <a:rPr lang="en-US" sz="2400" dirty="0" smtClean="0"/>
              <a:t>These </a:t>
            </a:r>
            <a:r>
              <a:rPr lang="en-US" sz="2400" dirty="0"/>
              <a:t>marketing strategies are aimed at reducing demand but not destroying it. These strategies can be adopted by either private or public </a:t>
            </a:r>
            <a:r>
              <a:rPr lang="en-US" sz="2400" dirty="0" err="1"/>
              <a:t>organisations</a:t>
            </a:r>
            <a:r>
              <a:rPr lang="en-US" sz="2400" dirty="0"/>
              <a:t>. Reasons for </a:t>
            </a:r>
            <a:r>
              <a:rPr lang="en-US" sz="2400" dirty="0" err="1"/>
              <a:t>demarketing</a:t>
            </a:r>
            <a:r>
              <a:rPr lang="en-US" sz="2400" dirty="0"/>
              <a:t> can be one or more of the following:</a:t>
            </a:r>
          </a:p>
          <a:p>
            <a:pPr algn="just"/>
            <a:r>
              <a:rPr lang="en-US" sz="2400" dirty="0"/>
              <a:t>1. There are not enough resources, especially in case of natural resources, and hence must be preserved</a:t>
            </a:r>
          </a:p>
          <a:p>
            <a:pPr algn="just"/>
            <a:r>
              <a:rPr lang="en-US" sz="2400" dirty="0"/>
              <a:t>2. The company cannot supply large quantities to match the demand</a:t>
            </a:r>
          </a:p>
          <a:p>
            <a:pPr algn="just"/>
            <a:r>
              <a:rPr lang="en-US" sz="2400" dirty="0"/>
              <a:t>3. The cost of selling in a particular region is unusually high</a:t>
            </a:r>
          </a:p>
          <a:p>
            <a:pPr algn="just"/>
            <a:r>
              <a:rPr lang="en-US" sz="2400" dirty="0"/>
              <a:t>4. Poor distribution channel/ no distribution channel available</a:t>
            </a:r>
          </a:p>
          <a:p>
            <a:pPr algn="just"/>
            <a:r>
              <a:rPr lang="en-US" sz="2400" dirty="0"/>
              <a:t>5. The cost of promotion is unusually high</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05800" cy="6555641"/>
          </a:xfrm>
          <a:prstGeom prst="rect">
            <a:avLst/>
          </a:prstGeom>
        </p:spPr>
        <p:txBody>
          <a:bodyPr wrap="square">
            <a:spAutoFit/>
          </a:bodyPr>
          <a:lstStyle/>
          <a:p>
            <a:r>
              <a:rPr lang="en-US" sz="2800" dirty="0"/>
              <a:t>Some of the common </a:t>
            </a:r>
            <a:r>
              <a:rPr lang="en-US" sz="2800" dirty="0" err="1"/>
              <a:t>demarketing</a:t>
            </a:r>
            <a:r>
              <a:rPr lang="en-US" sz="2800" dirty="0"/>
              <a:t> strategies are:</a:t>
            </a:r>
          </a:p>
          <a:p>
            <a:r>
              <a:rPr lang="en-US" sz="2800" dirty="0"/>
              <a:t>1. Increased prices</a:t>
            </a:r>
          </a:p>
          <a:p>
            <a:r>
              <a:rPr lang="en-US" sz="2800" dirty="0"/>
              <a:t>2. Decreased advertising/ promotional spend</a:t>
            </a:r>
          </a:p>
          <a:p>
            <a:r>
              <a:rPr lang="en-US" sz="2800" dirty="0"/>
              <a:t>3. Product redesigning</a:t>
            </a:r>
          </a:p>
          <a:p>
            <a:r>
              <a:rPr lang="en-US" sz="2800" dirty="0"/>
              <a:t>4. Providing lesser margins (to retailers etc.)</a:t>
            </a:r>
          </a:p>
          <a:p>
            <a:r>
              <a:rPr lang="en-US" sz="2800" dirty="0"/>
              <a:t/>
            </a:r>
            <a:br>
              <a:rPr lang="en-US" sz="2800" dirty="0"/>
            </a:br>
            <a:endParaRPr lang="en-US" sz="2800" dirty="0"/>
          </a:p>
          <a:p>
            <a:r>
              <a:rPr lang="en-US" sz="2800" dirty="0"/>
              <a:t>For example, IPCL-Indian Petrochemicals Corporation Limited uses the </a:t>
            </a:r>
            <a:r>
              <a:rPr lang="en-US" sz="2800" dirty="0" err="1"/>
              <a:t>demarketing</a:t>
            </a:r>
            <a:r>
              <a:rPr lang="en-US" sz="2800" dirty="0"/>
              <a:t> strategy to encourage people to use oil judiciously by the tagline “Save Oil, Save India”.</a:t>
            </a:r>
          </a:p>
          <a:p>
            <a:r>
              <a:rPr lang="en-US" sz="2800" dirty="0" smtClean="0"/>
              <a:t/>
            </a:r>
            <a:br>
              <a:rPr lang="en-US" sz="2800" dirty="0" smtClean="0"/>
            </a:b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262979"/>
          </a:xfrm>
          <a:prstGeom prst="rect">
            <a:avLst/>
          </a:prstGeom>
        </p:spPr>
        <p:txBody>
          <a:bodyPr wrap="square">
            <a:spAutoFit/>
          </a:bodyPr>
          <a:lstStyle/>
          <a:p>
            <a:pPr algn="just"/>
            <a:r>
              <a:rPr lang="en-US" sz="2800" dirty="0"/>
              <a:t>Types of </a:t>
            </a:r>
            <a:r>
              <a:rPr lang="en-US" sz="2800" dirty="0" err="1"/>
              <a:t>demarketing</a:t>
            </a:r>
            <a:endParaRPr lang="en-US" sz="2800" dirty="0"/>
          </a:p>
          <a:p>
            <a:pPr algn="just"/>
            <a:r>
              <a:rPr lang="en-US" sz="2800" dirty="0" err="1"/>
              <a:t>Demarketing</a:t>
            </a:r>
            <a:r>
              <a:rPr lang="en-US" sz="2800" dirty="0"/>
              <a:t> strategies are divided into three kinds. The three kinds are:</a:t>
            </a:r>
          </a:p>
          <a:p>
            <a:pPr algn="just"/>
            <a:r>
              <a:rPr lang="en-US" sz="2800" b="1" dirty="0"/>
              <a:t>1. General </a:t>
            </a:r>
            <a:r>
              <a:rPr lang="en-US" sz="2800" b="1" dirty="0" err="1"/>
              <a:t>demarketing</a:t>
            </a:r>
            <a:endParaRPr lang="en-US" sz="2800" dirty="0"/>
          </a:p>
          <a:p>
            <a:pPr algn="just"/>
            <a:r>
              <a:rPr lang="en-US" sz="2800" dirty="0"/>
              <a:t>General </a:t>
            </a:r>
            <a:r>
              <a:rPr lang="en-US" sz="2800" dirty="0" err="1"/>
              <a:t>demarketing</a:t>
            </a:r>
            <a:r>
              <a:rPr lang="en-US" sz="2800" dirty="0"/>
              <a:t> is done when a company </a:t>
            </a:r>
            <a:r>
              <a:rPr lang="en-US" sz="2800" dirty="0">
                <a:hlinkClick r:id="rId2"/>
              </a:rPr>
              <a:t>wants</a:t>
            </a:r>
            <a:r>
              <a:rPr lang="en-US" sz="2800" dirty="0"/>
              <a:t> to </a:t>
            </a:r>
            <a:r>
              <a:rPr lang="en-US" sz="2800" dirty="0" err="1"/>
              <a:t>demarket</a:t>
            </a:r>
            <a:r>
              <a:rPr lang="en-US" sz="2800" dirty="0"/>
              <a:t> its product for one and all. It is always done when a firm wants to reduce the entire demand for consumption for the product.</a:t>
            </a:r>
          </a:p>
          <a:p>
            <a:pPr algn="just"/>
            <a:r>
              <a:rPr lang="en-US" sz="2800" dirty="0"/>
              <a:t>Examples of general </a:t>
            </a:r>
            <a:r>
              <a:rPr lang="en-US" sz="2800" dirty="0" err="1"/>
              <a:t>demarketing</a:t>
            </a:r>
            <a:r>
              <a:rPr lang="en-US" sz="2800" dirty="0"/>
              <a:t> can be State and Central Governments </a:t>
            </a:r>
            <a:r>
              <a:rPr lang="en-US" sz="2800" dirty="0" err="1"/>
              <a:t>demarketing</a:t>
            </a:r>
            <a:r>
              <a:rPr lang="en-US" sz="2800" dirty="0"/>
              <a:t> alcohol and cigarette for the entire population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5016758"/>
          </a:xfrm>
          <a:prstGeom prst="rect">
            <a:avLst/>
          </a:prstGeom>
        </p:spPr>
        <p:txBody>
          <a:bodyPr wrap="square">
            <a:spAutoFit/>
          </a:bodyPr>
          <a:lstStyle/>
          <a:p>
            <a:pPr algn="just"/>
            <a:r>
              <a:rPr lang="en-US" sz="3200" dirty="0" smtClean="0"/>
              <a:t>Selective </a:t>
            </a:r>
            <a:r>
              <a:rPr lang="en-US" sz="3200" dirty="0" err="1" smtClean="0"/>
              <a:t>Demarketing</a:t>
            </a:r>
            <a:endParaRPr lang="en-US" sz="3200" dirty="0" smtClean="0"/>
          </a:p>
          <a:p>
            <a:pPr algn="just"/>
            <a:r>
              <a:rPr lang="en-US" sz="3200" dirty="0" smtClean="0"/>
              <a:t>Selective </a:t>
            </a:r>
            <a:r>
              <a:rPr lang="en-US" sz="3200" dirty="0"/>
              <a:t>marketing is when firms </a:t>
            </a:r>
            <a:r>
              <a:rPr lang="en-US" sz="3200" dirty="0">
                <a:hlinkClick r:id="rId2"/>
              </a:rPr>
              <a:t>target</a:t>
            </a:r>
            <a:r>
              <a:rPr lang="en-US" sz="3200" dirty="0"/>
              <a:t> a select class of consumers and aim their </a:t>
            </a:r>
            <a:r>
              <a:rPr lang="en-US" sz="3200" dirty="0" err="1"/>
              <a:t>demarketing</a:t>
            </a:r>
            <a:r>
              <a:rPr lang="en-US" sz="3200" dirty="0"/>
              <a:t> strategies at them. This is mainly done to protect loyal or core consumers.</a:t>
            </a:r>
          </a:p>
          <a:p>
            <a:pPr algn="just"/>
            <a:r>
              <a:rPr lang="en-US" sz="3200" dirty="0"/>
              <a:t>Examples of selective marketing can be an elite real estate builder </a:t>
            </a:r>
            <a:r>
              <a:rPr lang="en-US" sz="3200" dirty="0" err="1"/>
              <a:t>demarketing</a:t>
            </a:r>
            <a:r>
              <a:rPr lang="en-US" sz="3200" dirty="0"/>
              <a:t> its project to maintain exclusivity and the snob value associated with its project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84</TotalTime>
  <Words>942</Words>
  <Application>Microsoft Office PowerPoint</Application>
  <PresentationFormat>On-screen Show (4:3)</PresentationFormat>
  <Paragraphs>84</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Concourse</vt:lpstr>
      <vt:lpstr>DEMARKETING CONCEPTS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DEMARKETING CONCEPTS</dc:title>
  <dc:creator>Ashutosh</dc:creator>
  <cp:lastModifiedBy>Ashutosh</cp:lastModifiedBy>
  <cp:revision>15</cp:revision>
  <dcterms:created xsi:type="dcterms:W3CDTF">2020-04-15T15:20:57Z</dcterms:created>
  <dcterms:modified xsi:type="dcterms:W3CDTF">2020-04-16T04:35:43Z</dcterms:modified>
</cp:coreProperties>
</file>