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B6CE43B-4D19-438B-9E90-4AFD987A81CF}"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448761E-0D92-42E2-9646-B1FE57D06CC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CE43B-4D19-438B-9E90-4AFD987A81CF}"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8761E-0D92-42E2-9646-B1FE57D06C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6CE43B-4D19-438B-9E90-4AFD987A81CF}"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8761E-0D92-42E2-9646-B1FE57D06C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B6CE43B-4D19-438B-9E90-4AFD987A81CF}"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8761E-0D92-42E2-9646-B1FE57D06CC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B6CE43B-4D19-438B-9E90-4AFD987A81CF}"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448761E-0D92-42E2-9646-B1FE57D06CC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B6CE43B-4D19-438B-9E90-4AFD987A81CF}"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8761E-0D92-42E2-9646-B1FE57D06CC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B6CE43B-4D19-438B-9E90-4AFD987A81CF}"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8761E-0D92-42E2-9646-B1FE57D06CC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B6CE43B-4D19-438B-9E90-4AFD987A81CF}"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8761E-0D92-42E2-9646-B1FE57D06C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6CE43B-4D19-438B-9E90-4AFD987A81CF}"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8761E-0D92-42E2-9646-B1FE57D06C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CE43B-4D19-438B-9E90-4AFD987A81CF}"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8761E-0D92-42E2-9646-B1FE57D06CC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B6CE43B-4D19-438B-9E90-4AFD987A81CF}"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448761E-0D92-42E2-9646-B1FE57D06CC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B6CE43B-4D19-438B-9E90-4AFD987A81CF}"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448761E-0D92-42E2-9646-B1FE57D06C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886200"/>
            <a:ext cx="7467600" cy="17526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Trends in Marketing Channels:</a:t>
            </a:r>
            <a:br>
              <a:rPr lang="en-US" b="1"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153400" cy="4524315"/>
          </a:xfrm>
          <a:prstGeom prst="rect">
            <a:avLst/>
          </a:prstGeom>
        </p:spPr>
        <p:txBody>
          <a:bodyPr wrap="square">
            <a:spAutoFit/>
          </a:bodyPr>
          <a:lstStyle/>
          <a:p>
            <a:pPr fontAlgn="base"/>
            <a:endParaRPr lang="en-US" sz="4800" dirty="0" smtClean="0"/>
          </a:p>
          <a:p>
            <a:pPr fontAlgn="base"/>
            <a:endParaRPr lang="en-US" sz="4800" dirty="0" smtClean="0"/>
          </a:p>
          <a:p>
            <a:pPr fontAlgn="base"/>
            <a:r>
              <a:rPr lang="en-US" sz="4800" dirty="0" smtClean="0"/>
              <a:t>1</a:t>
            </a:r>
            <a:r>
              <a:rPr lang="en-US" sz="4800" dirty="0"/>
              <a:t>. Vertical Marketing System.</a:t>
            </a:r>
          </a:p>
          <a:p>
            <a:pPr fontAlgn="base"/>
            <a:r>
              <a:rPr lang="en-US" sz="4800" dirty="0"/>
              <a:t>2. Horizontal Marketing System.</a:t>
            </a:r>
          </a:p>
          <a:p>
            <a:pPr fontAlgn="base"/>
            <a:r>
              <a:rPr lang="en-US" sz="4800" dirty="0"/>
              <a:t>3. Multi-Channel Marketing System.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001000" cy="6186309"/>
          </a:xfrm>
          <a:prstGeom prst="rect">
            <a:avLst/>
          </a:prstGeom>
        </p:spPr>
        <p:txBody>
          <a:bodyPr wrap="square">
            <a:spAutoFit/>
          </a:bodyPr>
          <a:lstStyle/>
          <a:p>
            <a:pPr marL="342900" indent="-342900" fontAlgn="base">
              <a:buAutoNum type="arabicPeriod"/>
            </a:pPr>
            <a:r>
              <a:rPr lang="en-US" sz="4400" b="1" dirty="0" smtClean="0"/>
              <a:t>Vertical </a:t>
            </a:r>
            <a:r>
              <a:rPr lang="en-US" sz="4400" b="1" dirty="0"/>
              <a:t>Marketing System</a:t>
            </a:r>
            <a:r>
              <a:rPr lang="en-US" sz="4400" b="1" dirty="0" smtClean="0"/>
              <a:t>:</a:t>
            </a:r>
          </a:p>
          <a:p>
            <a:pPr marL="342900" indent="-342900" fontAlgn="base"/>
            <a:endParaRPr lang="en-US" sz="4400" dirty="0"/>
          </a:p>
          <a:p>
            <a:pPr fontAlgn="base"/>
            <a:r>
              <a:rPr lang="en-US" sz="4400" dirty="0"/>
              <a:t>It comprises the producer, wholesaler and retailer operating as an integrated arrangement. Under this either one channel member owns the others or gives franchise to them or has such an arrangement that they all work together.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305800" cy="6124754"/>
          </a:xfrm>
          <a:prstGeom prst="rect">
            <a:avLst/>
          </a:prstGeom>
        </p:spPr>
        <p:txBody>
          <a:bodyPr wrap="square">
            <a:spAutoFit/>
          </a:bodyPr>
          <a:lstStyle/>
          <a:p>
            <a:pPr fontAlgn="base"/>
            <a:r>
              <a:rPr lang="en-US" sz="2800" b="1" dirty="0"/>
              <a:t>Advantages:</a:t>
            </a:r>
            <a:endParaRPr lang="en-US" sz="2800" dirty="0"/>
          </a:p>
          <a:p>
            <a:pPr marL="571500" indent="-571500" fontAlgn="base">
              <a:buAutoNum type="romanLcParenBoth"/>
            </a:pPr>
            <a:r>
              <a:rPr lang="en-US" sz="2800" dirty="0" smtClean="0"/>
              <a:t>Vertical </a:t>
            </a:r>
            <a:r>
              <a:rPr lang="en-US" sz="2800" dirty="0"/>
              <a:t>organization provides clear lines of authority and a tight span of control</a:t>
            </a:r>
            <a:r>
              <a:rPr lang="en-US" sz="2800" dirty="0" smtClean="0"/>
              <a:t>;</a:t>
            </a:r>
          </a:p>
          <a:p>
            <a:pPr marL="571500" indent="-571500" fontAlgn="base">
              <a:buAutoNum type="romanLcParenBoth"/>
            </a:pPr>
            <a:endParaRPr lang="en-US" sz="2800" dirty="0" smtClean="0"/>
          </a:p>
          <a:p>
            <a:pPr marL="571500" indent="-571500" fontAlgn="base">
              <a:buAutoNum type="romanLcParenBoth"/>
            </a:pPr>
            <a:endParaRPr lang="en-US" sz="2800" dirty="0"/>
          </a:p>
          <a:p>
            <a:pPr fontAlgn="base"/>
            <a:r>
              <a:rPr lang="en-US" sz="2800" dirty="0"/>
              <a:t>(ii) Offers high operating efficiency</a:t>
            </a:r>
            <a:r>
              <a:rPr lang="en-US" sz="2800" dirty="0" smtClean="0"/>
              <a:t>;</a:t>
            </a:r>
          </a:p>
          <a:p>
            <a:pPr fontAlgn="base"/>
            <a:endParaRPr lang="en-US" sz="2800" dirty="0" smtClean="0"/>
          </a:p>
          <a:p>
            <a:pPr fontAlgn="base"/>
            <a:endParaRPr lang="en-US" sz="2800" dirty="0"/>
          </a:p>
          <a:p>
            <a:pPr fontAlgn="base"/>
            <a:r>
              <a:rPr lang="en-US" sz="2800" dirty="0"/>
              <a:t>(iii) Combination of relatively small departments</a:t>
            </a:r>
            <a:r>
              <a:rPr lang="en-US" sz="2800" dirty="0" smtClean="0"/>
              <a:t>;</a:t>
            </a:r>
          </a:p>
          <a:p>
            <a:pPr fontAlgn="base"/>
            <a:endParaRPr lang="en-US" sz="2800" dirty="0" smtClean="0"/>
          </a:p>
          <a:p>
            <a:pPr fontAlgn="base"/>
            <a:endParaRPr lang="en-US" sz="2800" dirty="0"/>
          </a:p>
          <a:p>
            <a:pPr fontAlgn="base"/>
            <a:r>
              <a:rPr lang="en-US" sz="2800" dirty="0"/>
              <a:t>(iv) Facilitates close monitoring and control</a:t>
            </a:r>
            <a:r>
              <a:rPr lang="en-US" sz="2800" dirty="0" smtClean="0"/>
              <a:t>;</a:t>
            </a:r>
          </a:p>
          <a:p>
            <a:pPr fontAlgn="base"/>
            <a:endParaRPr lang="en-US" sz="2800" dirty="0"/>
          </a:p>
          <a:p>
            <a:pPr fontAlgn="base"/>
            <a:r>
              <a:rPr lang="en-US" sz="2800" dirty="0"/>
              <a:t>(v) Direct reporting by each level to upper level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09600"/>
            <a:ext cx="7924800" cy="4832092"/>
          </a:xfrm>
          <a:prstGeom prst="rect">
            <a:avLst/>
          </a:prstGeom>
        </p:spPr>
        <p:txBody>
          <a:bodyPr wrap="square">
            <a:spAutoFit/>
          </a:bodyPr>
          <a:lstStyle/>
          <a:p>
            <a:pPr fontAlgn="base"/>
            <a:endParaRPr lang="en-US" sz="4400" b="1" dirty="0" smtClean="0"/>
          </a:p>
          <a:p>
            <a:pPr fontAlgn="base"/>
            <a:r>
              <a:rPr lang="en-US" sz="4400" b="1" dirty="0" smtClean="0"/>
              <a:t>Disadvantages</a:t>
            </a:r>
            <a:r>
              <a:rPr lang="en-US" sz="4400" b="1" dirty="0"/>
              <a:t>:</a:t>
            </a:r>
            <a:endParaRPr lang="en-US" sz="4400" dirty="0"/>
          </a:p>
          <a:p>
            <a:pPr fontAlgn="base"/>
            <a:r>
              <a:rPr lang="en-US" sz="4400" dirty="0"/>
              <a:t>(</a:t>
            </a:r>
            <a:r>
              <a:rPr lang="en-US" sz="4400" dirty="0" err="1"/>
              <a:t>i</a:t>
            </a:r>
            <a:r>
              <a:rPr lang="en-US" sz="4400" dirty="0"/>
              <a:t>) Lower level members feel less valued;</a:t>
            </a:r>
          </a:p>
          <a:p>
            <a:pPr fontAlgn="base"/>
            <a:r>
              <a:rPr lang="en-US" sz="4400" dirty="0"/>
              <a:t>(ii) Some members may not relish the accompanying culture of politics;</a:t>
            </a:r>
          </a:p>
          <a:p>
            <a:pPr fontAlgn="base"/>
            <a:r>
              <a:rPr lang="en-US" sz="4400" dirty="0"/>
              <a:t>(iii) It is time consuming.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001000" cy="5632311"/>
          </a:xfrm>
          <a:prstGeom prst="rect">
            <a:avLst/>
          </a:prstGeom>
        </p:spPr>
        <p:txBody>
          <a:bodyPr wrap="square">
            <a:spAutoFit/>
          </a:bodyPr>
          <a:lstStyle/>
          <a:p>
            <a:pPr fontAlgn="base"/>
            <a:r>
              <a:rPr lang="en-US" sz="4000" b="1" dirty="0"/>
              <a:t>2. Horizontal Marketing System:</a:t>
            </a:r>
            <a:endParaRPr lang="en-US" sz="4000" dirty="0"/>
          </a:p>
          <a:p>
            <a:pPr fontAlgn="base"/>
            <a:r>
              <a:rPr lang="en-US" sz="4000" dirty="0"/>
              <a:t>The Horizontal marketing system is a channel in which few companies operating at the same level jointly and mutually agree to pursue a fresh marketing prospect. Its major advantage is that businesses merge their assets, resources, production potentials, and therefore realize more</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001000" cy="5509200"/>
          </a:xfrm>
          <a:prstGeom prst="rect">
            <a:avLst/>
          </a:prstGeom>
        </p:spPr>
        <p:txBody>
          <a:bodyPr wrap="square">
            <a:spAutoFit/>
          </a:bodyPr>
          <a:lstStyle/>
          <a:p>
            <a:pPr fontAlgn="base"/>
            <a:r>
              <a:rPr lang="en-US" sz="4400" dirty="0" smtClean="0"/>
              <a:t>This collaboration may be temporary or permanent. For example, Nestle and Coca-Cola created a joint venture where Coke offered its all-inclusive expertise in marketing and distribution of beverages and Nestle contributed for two established brand names — Nescafe and Nestea.</a:t>
            </a:r>
            <a:endParaRPr lang="en-US"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6186309"/>
          </a:xfrm>
          <a:prstGeom prst="rect">
            <a:avLst/>
          </a:prstGeom>
        </p:spPr>
        <p:txBody>
          <a:bodyPr wrap="square">
            <a:spAutoFit/>
          </a:bodyPr>
          <a:lstStyle/>
          <a:p>
            <a:pPr fontAlgn="base"/>
            <a:r>
              <a:rPr lang="en-US" sz="3600" b="1" dirty="0"/>
              <a:t>Advantages:</a:t>
            </a:r>
            <a:endParaRPr lang="en-US" sz="3600" dirty="0"/>
          </a:p>
          <a:p>
            <a:pPr fontAlgn="base"/>
            <a:r>
              <a:rPr lang="en-US" sz="3600" dirty="0"/>
              <a:t>(</a:t>
            </a:r>
            <a:r>
              <a:rPr lang="en-US" sz="3600" dirty="0" err="1"/>
              <a:t>i</a:t>
            </a:r>
            <a:r>
              <a:rPr lang="en-US" sz="3600" dirty="0"/>
              <a:t>) Employees attain greater satisfaction;</a:t>
            </a:r>
          </a:p>
          <a:p>
            <a:pPr fontAlgn="base"/>
            <a:r>
              <a:rPr lang="en-US" sz="3600" dirty="0"/>
              <a:t>(ii) Offers greater freedom and autonomy;</a:t>
            </a:r>
          </a:p>
          <a:p>
            <a:pPr fontAlgn="base"/>
            <a:r>
              <a:rPr lang="en-US" sz="3600" dirty="0"/>
              <a:t>(iii) High levels of cooperation throughout the organization because of the use of cross-function teams.</a:t>
            </a:r>
          </a:p>
          <a:p>
            <a:pPr fontAlgn="base"/>
            <a:r>
              <a:rPr lang="en-US" sz="3600" b="1" dirty="0"/>
              <a:t>Disadvantages:</a:t>
            </a:r>
            <a:endParaRPr lang="en-US" sz="3600" dirty="0"/>
          </a:p>
          <a:p>
            <a:pPr fontAlgn="base"/>
            <a:r>
              <a:rPr lang="en-US" sz="3600" dirty="0"/>
              <a:t>(</a:t>
            </a:r>
            <a:r>
              <a:rPr lang="en-US" sz="3600" dirty="0" err="1"/>
              <a:t>i</a:t>
            </a:r>
            <a:r>
              <a:rPr lang="en-US" sz="3600" dirty="0"/>
              <a:t>) Loss of control;</a:t>
            </a:r>
          </a:p>
          <a:p>
            <a:pPr fontAlgn="base"/>
            <a:r>
              <a:rPr lang="en-US" sz="3600" dirty="0"/>
              <a:t>(ii) High level of responsibility but low level of authority;</a:t>
            </a:r>
          </a:p>
          <a:p>
            <a:pPr fontAlgn="base"/>
            <a:r>
              <a:rPr lang="en-US" sz="3600" dirty="0"/>
              <a:t>(iii) Not always </a:t>
            </a:r>
            <a:r>
              <a:rPr lang="en-US" sz="3600" dirty="0" err="1"/>
              <a:t>favourable</a:t>
            </a:r>
            <a:r>
              <a:rPr lang="en-US" sz="3600"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153400" cy="6247864"/>
          </a:xfrm>
          <a:prstGeom prst="rect">
            <a:avLst/>
          </a:prstGeom>
        </p:spPr>
        <p:txBody>
          <a:bodyPr wrap="square">
            <a:spAutoFit/>
          </a:bodyPr>
          <a:lstStyle/>
          <a:p>
            <a:pPr fontAlgn="base"/>
            <a:r>
              <a:rPr lang="en-US" sz="4000" b="1" dirty="0"/>
              <a:t>3. Multi-Channel Marketing System (</a:t>
            </a:r>
            <a:r>
              <a:rPr lang="en-US" sz="4000" b="1"/>
              <a:t>MMS</a:t>
            </a:r>
            <a:r>
              <a:rPr lang="en-US" sz="4000" b="1" smtClean="0"/>
              <a:t>):</a:t>
            </a:r>
          </a:p>
          <a:p>
            <a:pPr fontAlgn="base"/>
            <a:endParaRPr lang="en-US" sz="4000" dirty="0"/>
          </a:p>
          <a:p>
            <a:pPr fontAlgn="base"/>
            <a:r>
              <a:rPr lang="en-US" sz="4000" dirty="0"/>
              <a:t>Under this system, the company gets its products sold not only from their own showrooms or authorized dealers but the product is made available through the retailers who keep various brands. This way the product gets maximum exposure in the market.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19</TotalTime>
  <Words>370</Words>
  <Application>Microsoft Office PowerPoint</Application>
  <PresentationFormat>On-screen Show (4:3)</PresentationFormat>
  <Paragraphs>50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Trends in Marketing Channels: </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Trends in Marketing Channels: </dc:title>
  <dc:creator>Ashutosh</dc:creator>
  <cp:lastModifiedBy>Ashutosh</cp:lastModifiedBy>
  <cp:revision>5</cp:revision>
  <dcterms:created xsi:type="dcterms:W3CDTF">2020-04-21T04:19:03Z</dcterms:created>
  <dcterms:modified xsi:type="dcterms:W3CDTF">2020-04-21T15:36:48Z</dcterms:modified>
</cp:coreProperties>
</file>