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86AEECE-EF4A-477F-8FBB-6E145ED63606}" type="datetimeFigureOut">
              <a:rPr lang="en-US" smtClean="0"/>
              <a:pPr/>
              <a:t>5/12/2020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3C5EF76-A640-48ED-A20C-5CAD66724D36}"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86AEECE-EF4A-477F-8FBB-6E145ED63606}"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C5EF76-A640-48ED-A20C-5CAD66724D3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86AEECE-EF4A-477F-8FBB-6E145ED63606}"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C5EF76-A640-48ED-A20C-5CAD66724D3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6AEECE-EF4A-477F-8FBB-6E145ED63606}"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C5EF76-A640-48ED-A20C-5CAD66724D36}"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86AEECE-EF4A-477F-8FBB-6E145ED63606}" type="datetimeFigureOut">
              <a:rPr lang="en-US" smtClean="0"/>
              <a:pPr/>
              <a:t>5/12/2020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3C5EF76-A640-48ED-A20C-5CAD66724D3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86AEECE-EF4A-477F-8FBB-6E145ED63606}"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C5EF76-A640-48ED-A20C-5CAD66724D36}"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86AEECE-EF4A-477F-8FBB-6E145ED63606}" type="datetimeFigureOut">
              <a:rPr lang="en-US" smtClean="0"/>
              <a:pPr/>
              <a:t>5/12/2020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C5EF76-A640-48ED-A20C-5CAD66724D36}"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86AEECE-EF4A-477F-8FBB-6E145ED63606}" type="datetimeFigureOut">
              <a:rPr lang="en-US" smtClean="0"/>
              <a:pPr/>
              <a:t>5/12/2020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C5EF76-A640-48ED-A20C-5CAD66724D3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6AEECE-EF4A-477F-8FBB-6E145ED63606}" type="datetimeFigureOut">
              <a:rPr lang="en-US" smtClean="0"/>
              <a:pPr/>
              <a:t>5/12/2020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C5EF76-A640-48ED-A20C-5CAD66724D3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86AEECE-EF4A-477F-8FBB-6E145ED63606}"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C5EF76-A640-48ED-A20C-5CAD66724D36}"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86AEECE-EF4A-477F-8FBB-6E145ED63606}" type="datetimeFigureOut">
              <a:rPr lang="en-US" smtClean="0"/>
              <a:pPr/>
              <a:t>5/12/2020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3C5EF76-A640-48ED-A20C-5CAD66724D36}"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86AEECE-EF4A-477F-8FBB-6E145ED63606}" type="datetimeFigureOut">
              <a:rPr lang="en-US" smtClean="0"/>
              <a:pPr/>
              <a:t>5/12/2020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3C5EF76-A640-48ED-A20C-5CAD66724D3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googlesir.com/importance-of-effective-communication-in-business/" TargetMode="External"/><Relationship Id="rId2" Type="http://schemas.openxmlformats.org/officeDocument/2006/relationships/hyperlink" Target="https://www.googlesir.com/functions-of-leadership/"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googlesir.com/personal-selling-characteristics-functions-roles/" TargetMode="External"/><Relationship Id="rId2" Type="http://schemas.openxmlformats.org/officeDocument/2006/relationships/hyperlink" Target="https://www.googlesir.com/objectives-of-sales-management/"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s://www.googlesir.com/qualities-of-successful-salesman/"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googlesir.com/types-of-salesman-for-selling-products/"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457200" y="1505930"/>
            <a:ext cx="8229600" cy="2151670"/>
          </a:xfrm>
        </p:spPr>
        <p:txBody>
          <a:bodyPr>
            <a:normAutofit/>
          </a:bodyPr>
          <a:lstStyle/>
          <a:p>
            <a:r>
              <a:rPr lang="en-US" dirty="0"/>
              <a:t>Steps in Sales Force Management</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124754"/>
          </a:xfrm>
          <a:prstGeom prst="rect">
            <a:avLst/>
          </a:prstGeom>
        </p:spPr>
        <p:txBody>
          <a:bodyPr wrap="square">
            <a:spAutoFit/>
          </a:bodyPr>
          <a:lstStyle/>
          <a:p>
            <a:pPr algn="just"/>
            <a:r>
              <a:rPr lang="en-US" sz="2800" b="1" dirty="0" smtClean="0"/>
              <a:t>In </a:t>
            </a:r>
            <a:r>
              <a:rPr lang="en-US" sz="2800" b="1" dirty="0"/>
              <a:t>any given </a:t>
            </a:r>
            <a:r>
              <a:rPr lang="en-US" sz="2800" b="1" dirty="0" err="1"/>
              <a:t>Salesforce</a:t>
            </a:r>
            <a:r>
              <a:rPr lang="en-US" sz="2800" dirty="0"/>
              <a:t>, the representatives many differ in selling effectiveness. unequally sized territories accomplish two purposes. One is to accommodate differences among salespeople.</a:t>
            </a:r>
          </a:p>
          <a:p>
            <a:pPr algn="just"/>
            <a:r>
              <a:rPr lang="en-US" sz="2800" dirty="0"/>
              <a:t>The other is to give executives some flexibility in </a:t>
            </a:r>
            <a:r>
              <a:rPr lang="en-US" sz="2800" b="1" dirty="0"/>
              <a:t>managing their sales forces</a:t>
            </a:r>
            <a:r>
              <a:rPr lang="en-US" sz="2800" dirty="0" smtClean="0"/>
              <a:t>.</a:t>
            </a:r>
          </a:p>
          <a:p>
            <a:pPr algn="just"/>
            <a:endParaRPr lang="en-US" sz="2800" dirty="0"/>
          </a:p>
          <a:p>
            <a:pPr algn="just"/>
            <a:r>
              <a:rPr lang="en-US" sz="2800" dirty="0"/>
              <a:t>7. Routing</a:t>
            </a:r>
          </a:p>
          <a:p>
            <a:pPr algn="just"/>
            <a:r>
              <a:rPr lang="en-US" sz="2800" dirty="0"/>
              <a:t>Sales routes are decided by the sales manager.</a:t>
            </a:r>
          </a:p>
          <a:p>
            <a:pPr algn="just"/>
            <a:r>
              <a:rPr lang="en-US" sz="2800" dirty="0"/>
              <a:t>These are indicated on a map or list that shows the order in which each segment of the territory is to be covered. Routing helps avoid overlapping of activities.</a:t>
            </a:r>
          </a:p>
          <a:p>
            <a:pPr algn="just"/>
            <a:r>
              <a:rPr lang="en-US" sz="2800" dirty="0"/>
              <a:t>8. Fixing up the Sales Quotas</a:t>
            </a:r>
          </a:p>
          <a:p>
            <a:pPr algn="just"/>
            <a:r>
              <a:rPr lang="en-US" sz="2800" dirty="0"/>
              <a:t>The sales manager fixes the sales quotas for each salesman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001643"/>
          </a:xfrm>
          <a:prstGeom prst="rect">
            <a:avLst/>
          </a:prstGeom>
        </p:spPr>
        <p:txBody>
          <a:bodyPr wrap="square">
            <a:spAutoFit/>
          </a:bodyPr>
          <a:lstStyle/>
          <a:p>
            <a:pPr algn="just"/>
            <a:r>
              <a:rPr lang="en-US" sz="2400" dirty="0"/>
              <a:t>It is a performance goal assigned for a specific period of time. It is stated in-country currency, product units, or selling activities.</a:t>
            </a:r>
          </a:p>
          <a:p>
            <a:pPr algn="just"/>
            <a:r>
              <a:rPr lang="en-US" sz="2400" dirty="0"/>
              <a:t>The sales quotas may be fixed for a month, a quarter, six months or a year.</a:t>
            </a:r>
          </a:p>
          <a:p>
            <a:pPr algn="just"/>
            <a:endParaRPr lang="en-US" sz="2400" dirty="0"/>
          </a:p>
          <a:p>
            <a:pPr algn="just"/>
            <a:r>
              <a:rPr lang="en-US" sz="2400" dirty="0"/>
              <a:t>9. </a:t>
            </a:r>
            <a:r>
              <a:rPr lang="en-US" sz="2400" dirty="0" smtClean="0"/>
              <a:t>Supervising</a:t>
            </a:r>
          </a:p>
          <a:p>
            <a:pPr algn="just"/>
            <a:endParaRPr lang="en-US" sz="2400" dirty="0"/>
          </a:p>
          <a:p>
            <a:pPr algn="just"/>
            <a:r>
              <a:rPr lang="en-US" sz="2400" dirty="0"/>
              <a:t>It is the function of the sales manager to supervise the activities of the sales staff.</a:t>
            </a:r>
          </a:p>
          <a:p>
            <a:pPr algn="just"/>
            <a:r>
              <a:rPr lang="en-US" sz="2400" dirty="0"/>
              <a:t>Sales supervision is concerned mainly with the action phase of control</a:t>
            </a:r>
            <a:r>
              <a:rPr lang="en-US" sz="2400" dirty="0" smtClean="0"/>
              <a:t>.</a:t>
            </a:r>
          </a:p>
          <a:p>
            <a:pPr algn="just"/>
            <a:endParaRPr lang="en-US" sz="2400" dirty="0"/>
          </a:p>
          <a:p>
            <a:pPr algn="just"/>
            <a:r>
              <a:rPr lang="en-US" sz="2400" b="1" dirty="0"/>
              <a:t>Low morale</a:t>
            </a:r>
            <a:r>
              <a:rPr lang="en-US" sz="2400" dirty="0"/>
              <a:t>, increasing ratio of selling expenses, low ratio of Orders, increased complaints are some conditions under which supervision is needed</a:t>
            </a:r>
            <a:r>
              <a:rPr lang="en-US" sz="2400" dirty="0" smtClean="0"/>
              <a:t>.</a:t>
            </a:r>
          </a:p>
          <a:p>
            <a:pPr algn="just"/>
            <a:endParaRPr lang="en-US" sz="2400" dirty="0"/>
          </a:p>
          <a:p>
            <a:pPr algn="just"/>
            <a:r>
              <a:rPr lang="en-US" sz="2400" dirty="0"/>
              <a:t>Correspondence with salesman, periodical reports by the salesman is a few methods used for supervision.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186309"/>
          </a:xfrm>
          <a:prstGeom prst="rect">
            <a:avLst/>
          </a:prstGeom>
        </p:spPr>
        <p:txBody>
          <a:bodyPr wrap="square">
            <a:spAutoFit/>
          </a:bodyPr>
          <a:lstStyle/>
          <a:p>
            <a:pPr algn="just"/>
            <a:r>
              <a:rPr lang="en-US" sz="6600" dirty="0"/>
              <a:t>10. Remunerating</a:t>
            </a:r>
          </a:p>
          <a:p>
            <a:pPr algn="just"/>
            <a:r>
              <a:rPr lang="en-US" sz="6600" dirty="0"/>
              <a:t>the sales manager makes compensation plans to pay for salesman’s activities. He determines the </a:t>
            </a:r>
            <a:r>
              <a:rPr lang="en-US" sz="6600" b="1" dirty="0"/>
              <a:t>methods of payments</a:t>
            </a:r>
            <a:r>
              <a:rPr lang="en-US" sz="6600" dirty="0"/>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10600" cy="5632311"/>
          </a:xfrm>
          <a:prstGeom prst="rect">
            <a:avLst/>
          </a:prstGeom>
        </p:spPr>
        <p:txBody>
          <a:bodyPr wrap="square">
            <a:spAutoFit/>
          </a:bodyPr>
          <a:lstStyle/>
          <a:p>
            <a:pPr algn="just"/>
            <a:r>
              <a:rPr lang="en-US" sz="2000" dirty="0"/>
              <a:t>11. Directing</a:t>
            </a:r>
          </a:p>
          <a:p>
            <a:pPr algn="just"/>
            <a:r>
              <a:rPr lang="en-US" sz="2000" dirty="0"/>
              <a:t>An important function of the sales manager is to lead and direct his salespeople</a:t>
            </a:r>
            <a:r>
              <a:rPr lang="en-US" sz="2000" dirty="0" smtClean="0"/>
              <a:t>.</a:t>
            </a:r>
          </a:p>
          <a:p>
            <a:pPr algn="just"/>
            <a:endParaRPr lang="en-US" sz="2000" dirty="0"/>
          </a:p>
          <a:p>
            <a:pPr algn="just"/>
            <a:r>
              <a:rPr lang="en-US" sz="2000" dirty="0"/>
              <a:t>He provides </a:t>
            </a:r>
            <a:r>
              <a:rPr lang="en-US" sz="2000" dirty="0">
                <a:hlinkClick r:id="rId2"/>
              </a:rPr>
              <a:t>leadership</a:t>
            </a:r>
            <a:r>
              <a:rPr lang="en-US" sz="2000" dirty="0"/>
              <a:t> by inspiring people to grow and develop while achieving the revenue goals of the firm</a:t>
            </a:r>
            <a:r>
              <a:rPr lang="en-US" sz="2000" dirty="0" smtClean="0"/>
              <a:t>.</a:t>
            </a:r>
          </a:p>
          <a:p>
            <a:pPr algn="just"/>
            <a:endParaRPr lang="en-US" sz="2000" dirty="0"/>
          </a:p>
          <a:p>
            <a:pPr algn="just"/>
            <a:r>
              <a:rPr lang="en-US" sz="2000" dirty="0"/>
              <a:t>A proper direction will raise the morale of sales employees to achieve sales objectives</a:t>
            </a:r>
            <a:r>
              <a:rPr lang="en-US" sz="2000" dirty="0" smtClean="0"/>
              <a:t>.</a:t>
            </a:r>
          </a:p>
          <a:p>
            <a:pPr algn="just"/>
            <a:endParaRPr lang="en-US" sz="2000" dirty="0"/>
          </a:p>
          <a:p>
            <a:pPr algn="just"/>
            <a:r>
              <a:rPr lang="en-US" sz="2000" dirty="0"/>
              <a:t>12. </a:t>
            </a:r>
            <a:r>
              <a:rPr lang="en-US" sz="2000" dirty="0" smtClean="0"/>
              <a:t>Communicating</a:t>
            </a:r>
          </a:p>
          <a:p>
            <a:pPr algn="just"/>
            <a:endParaRPr lang="en-US" sz="2000" dirty="0"/>
          </a:p>
          <a:p>
            <a:pPr algn="just"/>
            <a:r>
              <a:rPr lang="en-US" sz="2000" dirty="0"/>
              <a:t>The sales manager maintains </a:t>
            </a:r>
            <a:r>
              <a:rPr lang="en-US" sz="2000" dirty="0">
                <a:hlinkClick r:id="rId3"/>
              </a:rPr>
              <a:t>effective communication</a:t>
            </a:r>
            <a:r>
              <a:rPr lang="en-US" sz="2000" dirty="0"/>
              <a:t> with his sales units and salesman</a:t>
            </a:r>
            <a:r>
              <a:rPr lang="en-US" sz="2000" dirty="0" smtClean="0"/>
              <a:t>.</a:t>
            </a:r>
          </a:p>
          <a:p>
            <a:pPr algn="just"/>
            <a:endParaRPr lang="en-US" sz="2000" dirty="0"/>
          </a:p>
          <a:p>
            <a:pPr algn="just"/>
            <a:r>
              <a:rPr lang="en-US" sz="2000" dirty="0"/>
              <a:t>He freely discusses problems related to the salesmen’s job. He solves grievances, communicates salesmen’s progress</a:t>
            </a:r>
            <a:r>
              <a:rPr lang="en-US" sz="2000" dirty="0" smtClean="0"/>
              <a:t>.</a:t>
            </a:r>
          </a:p>
          <a:p>
            <a:pPr algn="just"/>
            <a:endParaRPr lang="en-US" sz="2000" dirty="0"/>
          </a:p>
          <a:p>
            <a:pPr algn="just"/>
            <a:r>
              <a:rPr lang="en-US" sz="2000" dirty="0"/>
              <a:t>He maintains personal contacts with the sales staff</a:t>
            </a:r>
            <a:r>
              <a:rPr lang="en-US" sz="2000" dirty="0" smtClean="0"/>
              <a:t>.</a:t>
            </a:r>
          </a:p>
          <a:p>
            <a:pPr algn="just"/>
            <a:endParaRPr lang="en-US" sz="2000" dirty="0"/>
          </a:p>
          <a:p>
            <a:pPr algn="just"/>
            <a:r>
              <a:rPr lang="en-US" sz="2000" dirty="0"/>
              <a:t>Sales personals are kept informed through letters, bulletins and other mailed pieces.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555641"/>
          </a:xfrm>
          <a:prstGeom prst="rect">
            <a:avLst/>
          </a:prstGeom>
        </p:spPr>
        <p:txBody>
          <a:bodyPr wrap="square">
            <a:spAutoFit/>
          </a:bodyPr>
          <a:lstStyle/>
          <a:p>
            <a:pPr algn="just"/>
            <a:r>
              <a:rPr lang="en-US" sz="2800" dirty="0"/>
              <a:t>13. Evaluation of Performance</a:t>
            </a:r>
          </a:p>
          <a:p>
            <a:pPr algn="just"/>
            <a:r>
              <a:rPr lang="en-US" sz="2800" dirty="0"/>
              <a:t>Control is an </a:t>
            </a:r>
            <a:r>
              <a:rPr lang="en-US" sz="2800" b="1" dirty="0"/>
              <a:t>important function of sales management</a:t>
            </a:r>
            <a:r>
              <a:rPr lang="en-US" sz="2800" dirty="0"/>
              <a:t>.</a:t>
            </a:r>
          </a:p>
          <a:p>
            <a:pPr algn="just"/>
            <a:r>
              <a:rPr lang="en-US" sz="2800" dirty="0"/>
              <a:t>It enables the sales manager to measure the progress towards achieving </a:t>
            </a:r>
            <a:r>
              <a:rPr lang="en-US" sz="2800" dirty="0">
                <a:hlinkClick r:id="rId2"/>
              </a:rPr>
              <a:t>sales objectives</a:t>
            </a:r>
            <a:r>
              <a:rPr lang="en-US" sz="2800" dirty="0"/>
              <a:t>.</a:t>
            </a:r>
          </a:p>
          <a:p>
            <a:pPr algn="just"/>
            <a:r>
              <a:rPr lang="en-US" sz="2800" dirty="0"/>
              <a:t>He sets standards of performance that facilitate the measurement of progress. Without proper evaluation, failures cannot be detected.</a:t>
            </a:r>
          </a:p>
          <a:p>
            <a:pPr algn="just"/>
            <a:r>
              <a:rPr lang="en-US" sz="2800" dirty="0"/>
              <a:t>It also helps in future planning and forecasting of sales</a:t>
            </a:r>
            <a:r>
              <a:rPr lang="en-US" sz="2800" dirty="0" smtClean="0"/>
              <a:t>.</a:t>
            </a:r>
          </a:p>
          <a:p>
            <a:pPr algn="just"/>
            <a:endParaRPr lang="en-US" sz="2800" dirty="0"/>
          </a:p>
          <a:p>
            <a:pPr algn="just"/>
            <a:r>
              <a:rPr lang="en-US" sz="2800" dirty="0"/>
              <a:t>14. Motivation</a:t>
            </a:r>
          </a:p>
          <a:p>
            <a:pPr algn="just"/>
            <a:r>
              <a:rPr lang="en-US" sz="2800" dirty="0"/>
              <a:t>The sales manager’s job is to get results through </a:t>
            </a:r>
            <a:r>
              <a:rPr lang="en-US" sz="2800" dirty="0">
                <a:hlinkClick r:id="rId3"/>
              </a:rPr>
              <a:t>sales personnel</a:t>
            </a:r>
            <a:r>
              <a:rPr lang="en-US" sz="2800" dirty="0"/>
              <a:t>.</a:t>
            </a:r>
          </a:p>
          <a:p>
            <a:pPr algn="just"/>
            <a:r>
              <a:rPr lang="en-US" sz="2800" dirty="0"/>
              <a:t>It motivates salesman to achieve a given performance level.</a:t>
            </a:r>
          </a:p>
          <a:p>
            <a:pPr algn="just"/>
            <a:r>
              <a:rPr lang="en-US" sz="2800" dirty="0"/>
              <a:t>Sales personnel require additional motivation because of the inherent nature of the job, role conflicts, the natural tendency towards apathy.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algn="just"/>
            <a:r>
              <a:rPr lang="en-US" sz="2400" dirty="0"/>
              <a:t>15. Building Sales Skills</a:t>
            </a:r>
          </a:p>
          <a:p>
            <a:pPr algn="just"/>
            <a:r>
              <a:rPr lang="en-US" sz="2400" dirty="0"/>
              <a:t>Sales managers are responsible for developing salespeople with appropriate skills and competencies.</a:t>
            </a:r>
          </a:p>
          <a:p>
            <a:pPr algn="just"/>
            <a:r>
              <a:rPr lang="en-US" sz="2400" dirty="0"/>
              <a:t>They </a:t>
            </a:r>
            <a:r>
              <a:rPr lang="en-US" sz="2400" dirty="0">
                <a:hlinkClick r:id="rId2"/>
              </a:rPr>
              <a:t>develop salesman’s knowledge</a:t>
            </a:r>
            <a:r>
              <a:rPr lang="en-US" sz="2400" dirty="0"/>
              <a:t>, behavior sends work attitudes.</a:t>
            </a:r>
          </a:p>
          <a:p>
            <a:pPr algn="just"/>
            <a:endParaRPr lang="en-US" sz="2400" dirty="0"/>
          </a:p>
          <a:p>
            <a:pPr algn="just"/>
            <a:r>
              <a:rPr lang="en-US" sz="2400" dirty="0"/>
              <a:t>16. Travel</a:t>
            </a:r>
          </a:p>
          <a:p>
            <a:pPr algn="just"/>
            <a:r>
              <a:rPr lang="en-US" sz="2400" dirty="0"/>
              <a:t>Typical sales manager spends about 18% of their time traveling.</a:t>
            </a:r>
          </a:p>
          <a:p>
            <a:pPr algn="just"/>
            <a:r>
              <a:rPr lang="en-US" sz="2400" dirty="0"/>
              <a:t>This is required to surprise the field sales activities and to the helpful salespeople in territories</a:t>
            </a:r>
            <a:r>
              <a:rPr lang="en-US" sz="2400" dirty="0" smtClean="0"/>
              <a:t>.</a:t>
            </a:r>
          </a:p>
          <a:p>
            <a:pPr algn="just"/>
            <a:endParaRPr lang="en-US" sz="2400" dirty="0"/>
          </a:p>
          <a:p>
            <a:pPr algn="just"/>
            <a:r>
              <a:rPr lang="en-US" sz="2400" dirty="0"/>
              <a:t>17. Meetings</a:t>
            </a:r>
          </a:p>
          <a:p>
            <a:pPr algn="just"/>
            <a:r>
              <a:rPr lang="en-US" sz="2400" dirty="0"/>
              <a:t>The sales manager organizes sales meetings to train, motivate and </a:t>
            </a:r>
            <a:r>
              <a:rPr lang="en-US" sz="2400" b="1" dirty="0"/>
              <a:t>discuss with the salesman</a:t>
            </a:r>
            <a:r>
              <a:rPr lang="en-US" sz="2400" dirty="0"/>
              <a:t>.</a:t>
            </a:r>
          </a:p>
          <a:p>
            <a:pPr algn="just"/>
            <a:r>
              <a:rPr lang="en-US" sz="2400" dirty="0"/>
              <a:t>It is not surprising that sales managers spend 14% of their time on this function.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509200"/>
          </a:xfrm>
          <a:prstGeom prst="rect">
            <a:avLst/>
          </a:prstGeom>
        </p:spPr>
        <p:txBody>
          <a:bodyPr wrap="square">
            <a:spAutoFit/>
          </a:bodyPr>
          <a:lstStyle/>
          <a:p>
            <a:pPr algn="just"/>
            <a:r>
              <a:rPr lang="en-US" sz="4400" dirty="0"/>
              <a:t>Sales management involves the direction and control of salesmen, sales planning, budgeting, policymaking, coordination of marketing research, advertisement, sales promotion and merchandising and the integration in the marketing program of all business activities that contribute to the increased sales and profits.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555641"/>
          </a:xfrm>
          <a:prstGeom prst="rect">
            <a:avLst/>
          </a:prstGeom>
        </p:spPr>
        <p:txBody>
          <a:bodyPr wrap="square">
            <a:spAutoFit/>
          </a:bodyPr>
          <a:lstStyle/>
          <a:p>
            <a:pPr marL="342900" indent="-342900" algn="just">
              <a:buAutoNum type="arabicPeriod"/>
            </a:pPr>
            <a:r>
              <a:rPr lang="en-US" sz="6000" dirty="0" smtClean="0"/>
              <a:t>Requirement </a:t>
            </a:r>
            <a:r>
              <a:rPr lang="en-US" sz="6000" dirty="0"/>
              <a:t>of </a:t>
            </a:r>
            <a:r>
              <a:rPr lang="en-US" sz="6000" dirty="0" smtClean="0"/>
              <a:t>Salesman</a:t>
            </a:r>
          </a:p>
          <a:p>
            <a:pPr marL="342900" indent="-342900" algn="just">
              <a:buAutoNum type="arabicPeriod"/>
            </a:pPr>
            <a:endParaRPr lang="en-US" sz="6000" dirty="0"/>
          </a:p>
          <a:p>
            <a:pPr algn="just"/>
            <a:r>
              <a:rPr lang="en-US" sz="6000" dirty="0"/>
              <a:t>The success of a sales program depends on developing a high caliber of the sales staff. Hence, proper staffing is crucial.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382000" cy="6247864"/>
          </a:xfrm>
          <a:prstGeom prst="rect">
            <a:avLst/>
          </a:prstGeom>
        </p:spPr>
        <p:txBody>
          <a:bodyPr wrap="square">
            <a:spAutoFit/>
          </a:bodyPr>
          <a:lstStyle/>
          <a:p>
            <a:pPr algn="just"/>
            <a:r>
              <a:rPr lang="en-US" sz="4000" dirty="0"/>
              <a:t>The recruiting process begins with careful job analysis and job description.</a:t>
            </a:r>
          </a:p>
          <a:p>
            <a:pPr algn="just"/>
            <a:r>
              <a:rPr lang="en-US" sz="4000" dirty="0"/>
              <a:t>The sales department recruits by determining the sources of recruitment and by placing want advertisements, contacting employment agencies, and by asking salesman already on staff</a:t>
            </a:r>
            <a:r>
              <a:rPr lang="en-US" sz="4000" dirty="0" smtClean="0"/>
              <a:t>.</a:t>
            </a:r>
          </a:p>
          <a:p>
            <a:pPr algn="just"/>
            <a:endParaRPr lang="en-US" sz="4000" dirty="0"/>
          </a:p>
          <a:p>
            <a:pPr algn="just"/>
            <a:r>
              <a:rPr lang="en-US" sz="4000" dirty="0"/>
              <a:t>Recruiting can also be done on the institution’s campus.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693866"/>
          </a:xfrm>
          <a:prstGeom prst="rect">
            <a:avLst/>
          </a:prstGeom>
        </p:spPr>
        <p:txBody>
          <a:bodyPr wrap="square">
            <a:spAutoFit/>
          </a:bodyPr>
          <a:lstStyle/>
          <a:p>
            <a:pPr algn="just"/>
            <a:r>
              <a:rPr lang="en-US" sz="2800" dirty="0"/>
              <a:t>2. Selection and Appointment</a:t>
            </a:r>
          </a:p>
          <a:p>
            <a:pPr algn="just"/>
            <a:r>
              <a:rPr lang="en-US" sz="2800" dirty="0"/>
              <a:t>Many criteria dictate the selection of a </a:t>
            </a:r>
            <a:r>
              <a:rPr lang="en-US" sz="2800" dirty="0" err="1"/>
              <a:t>Salesforce</a:t>
            </a:r>
            <a:r>
              <a:rPr lang="en-US" sz="2800" dirty="0"/>
              <a:t>. It is economical to select people who already know the job</a:t>
            </a:r>
            <a:r>
              <a:rPr lang="en-US" sz="2800" dirty="0" smtClean="0"/>
              <a:t>.</a:t>
            </a:r>
          </a:p>
          <a:p>
            <a:pPr algn="just"/>
            <a:endParaRPr lang="en-US" sz="2800" dirty="0"/>
          </a:p>
          <a:p>
            <a:pPr algn="just"/>
            <a:r>
              <a:rPr lang="en-US" sz="2800" b="1" dirty="0"/>
              <a:t>In selection</a:t>
            </a:r>
            <a:r>
              <a:rPr lang="en-US" sz="2800" dirty="0"/>
              <a:t>, attention is paid to the individual’s health, physical appearance, verbal fluency, and adaptability</a:t>
            </a:r>
            <a:r>
              <a:rPr lang="en-US" sz="2800" dirty="0" smtClean="0"/>
              <a:t>.</a:t>
            </a:r>
          </a:p>
          <a:p>
            <a:pPr algn="just"/>
            <a:endParaRPr lang="en-US" sz="2800" dirty="0"/>
          </a:p>
          <a:p>
            <a:pPr algn="just"/>
            <a:r>
              <a:rPr lang="en-US" sz="2800" dirty="0"/>
              <a:t>Many firms give psychological screening tests. Some companies have developed lists of qualities deemed essential to good salespersons</a:t>
            </a:r>
            <a:r>
              <a:rPr lang="en-US" sz="2800" dirty="0" smtClean="0"/>
              <a:t>.</a:t>
            </a:r>
          </a:p>
          <a:p>
            <a:pPr algn="just"/>
            <a:endParaRPr lang="en-US" sz="2800" dirty="0"/>
          </a:p>
          <a:p>
            <a:pPr algn="just"/>
            <a:r>
              <a:rPr lang="en-US" sz="2800" dirty="0"/>
              <a:t>It is also important to see how the salesman will interact with customers in a dynamic situation</a:t>
            </a:r>
            <a:r>
              <a:rPr lang="en-US" sz="2800" dirty="0" smtClean="0"/>
              <a:t>.</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r>
              <a:rPr lang="en-US" sz="4400" dirty="0" smtClean="0"/>
              <a:t>3. </a:t>
            </a:r>
            <a:r>
              <a:rPr lang="en-US" sz="4400" dirty="0" smtClean="0"/>
              <a:t>Training</a:t>
            </a:r>
          </a:p>
          <a:p>
            <a:endParaRPr lang="en-US" sz="4400" dirty="0" smtClean="0"/>
          </a:p>
          <a:p>
            <a:r>
              <a:rPr lang="en-US" sz="4400" dirty="0" smtClean="0"/>
              <a:t>The sales management provides training to impart knowledge about the selling policies, procedures, </a:t>
            </a:r>
            <a:r>
              <a:rPr lang="en-US" sz="4400" dirty="0" smtClean="0">
                <a:hlinkClick r:id="rId2"/>
              </a:rPr>
              <a:t>selling techniques</a:t>
            </a:r>
            <a:r>
              <a:rPr lang="en-US" sz="4400" dirty="0" smtClean="0"/>
              <a:t>, consumer services together with the knowledge about the products of the firm and</a:t>
            </a:r>
            <a:endParaRPr lang="en-US"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509200"/>
          </a:xfrm>
          <a:prstGeom prst="rect">
            <a:avLst/>
          </a:prstGeom>
        </p:spPr>
        <p:txBody>
          <a:bodyPr wrap="square">
            <a:spAutoFit/>
          </a:bodyPr>
          <a:lstStyle/>
          <a:p>
            <a:pPr algn="just"/>
            <a:r>
              <a:rPr lang="en-US" sz="4400" dirty="0"/>
              <a:t>duties and responsibilities salesman.</a:t>
            </a:r>
          </a:p>
          <a:p>
            <a:pPr algn="just"/>
            <a:r>
              <a:rPr lang="en-US" sz="4400" dirty="0"/>
              <a:t>Training can range on the job training to formal classroom sessions.</a:t>
            </a:r>
          </a:p>
          <a:p>
            <a:pPr algn="just"/>
            <a:endParaRPr lang="en-US" sz="4400" dirty="0"/>
          </a:p>
          <a:p>
            <a:pPr algn="just"/>
            <a:r>
              <a:rPr lang="en-US" sz="4400" dirty="0"/>
              <a:t>4. Assignment </a:t>
            </a:r>
            <a:r>
              <a:rPr lang="en-US" sz="4400" dirty="0" smtClean="0"/>
              <a:t>Duties</a:t>
            </a:r>
          </a:p>
          <a:p>
            <a:pPr algn="just"/>
            <a:endParaRPr lang="en-US" sz="4400" dirty="0"/>
          </a:p>
          <a:p>
            <a:pPr algn="just"/>
            <a:r>
              <a:rPr lang="en-US" sz="4400" dirty="0"/>
              <a:t>Duties are assigned to the salesman before they leave for territories.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4832092"/>
          </a:xfrm>
          <a:prstGeom prst="rect">
            <a:avLst/>
          </a:prstGeom>
        </p:spPr>
        <p:txBody>
          <a:bodyPr wrap="square">
            <a:spAutoFit/>
          </a:bodyPr>
          <a:lstStyle/>
          <a:p>
            <a:pPr algn="just"/>
            <a:r>
              <a:rPr lang="en-US" sz="2800" dirty="0"/>
              <a:t>Their roles are defined and their responsibilities are fixed.</a:t>
            </a:r>
          </a:p>
          <a:p>
            <a:pPr algn="just"/>
            <a:r>
              <a:rPr lang="en-US" sz="2800" dirty="0"/>
              <a:t>They are also given non-selling duties, such as the collection of credit sales, contacting with old customers, etc</a:t>
            </a:r>
            <a:r>
              <a:rPr lang="en-US" sz="2800" dirty="0" smtClean="0"/>
              <a:t>.</a:t>
            </a:r>
          </a:p>
          <a:p>
            <a:pPr algn="just"/>
            <a:endParaRPr lang="en-US" sz="2800" dirty="0"/>
          </a:p>
          <a:p>
            <a:pPr algn="just"/>
            <a:r>
              <a:rPr lang="en-US" sz="2800" dirty="0"/>
              <a:t>5. Equipping</a:t>
            </a:r>
          </a:p>
          <a:p>
            <a:pPr algn="just"/>
            <a:r>
              <a:rPr lang="en-US" sz="2800" dirty="0"/>
              <a:t>This is a function in which salesmen are provided with necessary materials before they leave for their respective territories</a:t>
            </a:r>
            <a:r>
              <a:rPr lang="en-US" sz="2800" dirty="0" smtClean="0"/>
              <a:t>.</a:t>
            </a:r>
          </a:p>
          <a:p>
            <a:pPr algn="just"/>
            <a:endParaRPr lang="en-US" sz="2800" dirty="0"/>
          </a:p>
          <a:p>
            <a:pPr algn="just"/>
            <a:r>
              <a:rPr lang="en-US" sz="2800" dirty="0"/>
              <a:t>Their equipping materials include sample products, catalogs, charts, diagrams, other forms, picture book, introduction letters, necessary tools, etc.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6001643"/>
          </a:xfrm>
          <a:prstGeom prst="rect">
            <a:avLst/>
          </a:prstGeom>
        </p:spPr>
        <p:txBody>
          <a:bodyPr wrap="square">
            <a:spAutoFit/>
          </a:bodyPr>
          <a:lstStyle/>
          <a:p>
            <a:pPr algn="just"/>
            <a:r>
              <a:rPr lang="en-US" sz="3200" dirty="0"/>
              <a:t>With the help of these materials, the salesman can make their sales presentations effective.</a:t>
            </a:r>
          </a:p>
          <a:p>
            <a:pPr algn="just"/>
            <a:endParaRPr lang="en-US" sz="3200" dirty="0"/>
          </a:p>
          <a:p>
            <a:pPr algn="just"/>
            <a:r>
              <a:rPr lang="en-US" sz="3200" dirty="0"/>
              <a:t>6. Assigning </a:t>
            </a:r>
            <a:r>
              <a:rPr lang="en-US" sz="3200" dirty="0" smtClean="0"/>
              <a:t>Territories</a:t>
            </a:r>
          </a:p>
          <a:p>
            <a:pPr algn="just"/>
            <a:endParaRPr lang="en-US" sz="3200" dirty="0"/>
          </a:p>
          <a:p>
            <a:pPr algn="just"/>
            <a:r>
              <a:rPr lang="en-US" sz="3200" dirty="0"/>
              <a:t>Once the sales territories have been established. Sales management can assign individual salespeople to each district</a:t>
            </a:r>
            <a:r>
              <a:rPr lang="en-US" sz="3200" dirty="0" smtClean="0"/>
              <a:t>.</a:t>
            </a:r>
          </a:p>
          <a:p>
            <a:pPr algn="just"/>
            <a:endParaRPr lang="en-US" sz="3200" dirty="0"/>
          </a:p>
          <a:p>
            <a:pPr algn="just"/>
            <a:r>
              <a:rPr lang="en-US" sz="3200" dirty="0"/>
              <a:t>We have implicitly assumed that the salesman has equal selling abilities and that each person would perform equally well in any territory.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640</Words>
  <Application>Microsoft Office PowerPoint</Application>
  <PresentationFormat>On-screen Show (4:3)</PresentationFormat>
  <Paragraphs>188</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Equity</vt:lpstr>
      <vt:lpstr>Steps in Sales Force Management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Steps in Sales Force Management </dc:title>
  <dc:creator>Ashutosh</dc:creator>
  <cp:lastModifiedBy>Ashutosh</cp:lastModifiedBy>
  <cp:revision>5</cp:revision>
  <dcterms:created xsi:type="dcterms:W3CDTF">2020-05-10T14:43:23Z</dcterms:created>
  <dcterms:modified xsi:type="dcterms:W3CDTF">2020-05-12T05:18:55Z</dcterms:modified>
</cp:coreProperties>
</file>