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2398602-0537-4DC0-A124-C6482FAB6F4A}"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16DC9B8-8363-4593-8CD0-0D048CD36FB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398602-0537-4DC0-A124-C6482FAB6F4A}"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DC9B8-8363-4593-8CD0-0D048CD36FB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398602-0537-4DC0-A124-C6482FAB6F4A}"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DC9B8-8363-4593-8CD0-0D048CD36FB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2398602-0537-4DC0-A124-C6482FAB6F4A}"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DC9B8-8363-4593-8CD0-0D048CD36FB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2398602-0537-4DC0-A124-C6482FAB6F4A}"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16DC9B8-8363-4593-8CD0-0D048CD36FB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2398602-0537-4DC0-A124-C6482FAB6F4A}"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DC9B8-8363-4593-8CD0-0D048CD36FB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2398602-0537-4DC0-A124-C6482FAB6F4A}"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6DC9B8-8363-4593-8CD0-0D048CD36FB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398602-0537-4DC0-A124-C6482FAB6F4A}"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6DC9B8-8363-4593-8CD0-0D048CD36FB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398602-0537-4DC0-A124-C6482FAB6F4A}"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6DC9B8-8363-4593-8CD0-0D048CD36FB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398602-0537-4DC0-A124-C6482FAB6F4A}"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DC9B8-8363-4593-8CD0-0D048CD36FB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398602-0537-4DC0-A124-C6482FAB6F4A}"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16DC9B8-8363-4593-8CD0-0D048CD36FB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2398602-0537-4DC0-A124-C6482FAB6F4A}"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16DC9B8-8363-4593-8CD0-0D048CD36FB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4290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S</a:t>
            </a:r>
            <a:r>
              <a:rPr lang="en-US" b="1" dirty="0" smtClean="0"/>
              <a:t>cope </a:t>
            </a:r>
            <a:r>
              <a:rPr lang="en-US" b="1" dirty="0"/>
              <a:t>of </a:t>
            </a:r>
            <a:r>
              <a:rPr lang="en-US" b="1" dirty="0" smtClean="0"/>
              <a:t>Marketing Research</a:t>
            </a:r>
            <a:r>
              <a:rPr lang="en-US" b="1" dirty="0"/>
              <a:t> </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93866"/>
          </a:xfrm>
          <a:prstGeom prst="rect">
            <a:avLst/>
          </a:prstGeom>
        </p:spPr>
        <p:txBody>
          <a:bodyPr wrap="square">
            <a:spAutoFit/>
          </a:bodyPr>
          <a:lstStyle/>
          <a:p>
            <a:pPr fontAlgn="base"/>
            <a:r>
              <a:rPr lang="en-US" sz="2800" dirty="0" smtClean="0"/>
              <a:t>iv. Evaluating existing selling </a:t>
            </a:r>
            <a:r>
              <a:rPr lang="en-US" sz="2800" dirty="0" smtClean="0"/>
              <a:t>methods</a:t>
            </a:r>
          </a:p>
          <a:p>
            <a:pPr fontAlgn="base"/>
            <a:endParaRPr lang="en-US" sz="2800" dirty="0" smtClean="0"/>
          </a:p>
          <a:p>
            <a:pPr fontAlgn="base"/>
            <a:endParaRPr lang="en-US" sz="2800" dirty="0" smtClean="0"/>
          </a:p>
          <a:p>
            <a:pPr fontAlgn="base"/>
            <a:r>
              <a:rPr lang="en-US" sz="2800" dirty="0" smtClean="0"/>
              <a:t>v. Sales force management including size, compensation, training, control, etc</a:t>
            </a:r>
            <a:r>
              <a:rPr lang="en-US" sz="2800" dirty="0" smtClean="0"/>
              <a:t>.</a:t>
            </a:r>
          </a:p>
          <a:p>
            <a:pPr fontAlgn="base"/>
            <a:endParaRPr lang="en-US" sz="2800" dirty="0" smtClean="0"/>
          </a:p>
          <a:p>
            <a:pPr fontAlgn="base"/>
            <a:endParaRPr lang="en-US" sz="2800" dirty="0" smtClean="0"/>
          </a:p>
          <a:p>
            <a:pPr fontAlgn="base"/>
            <a:r>
              <a:rPr lang="en-US" sz="2800" dirty="0" smtClean="0"/>
              <a:t>vi. Study on effect of various promotional tools such as advertising, personal selling, sales promotion, and publicity tools on </a:t>
            </a:r>
            <a:r>
              <a:rPr lang="en-US" sz="2800" dirty="0" smtClean="0"/>
              <a:t>sales</a:t>
            </a:r>
          </a:p>
          <a:p>
            <a:pPr fontAlgn="base"/>
            <a:endParaRPr lang="en-US" sz="2800" dirty="0" smtClean="0"/>
          </a:p>
          <a:p>
            <a:pPr fontAlgn="base"/>
            <a:endParaRPr lang="en-US" sz="2800" dirty="0" smtClean="0"/>
          </a:p>
          <a:p>
            <a:pPr fontAlgn="base"/>
            <a:r>
              <a:rPr lang="en-US" sz="2800" dirty="0" smtClean="0"/>
              <a:t>vii. Study on </a:t>
            </a:r>
            <a:r>
              <a:rPr lang="en-US" sz="2800" dirty="0" err="1" smtClean="0"/>
              <a:t>organisation</a:t>
            </a:r>
            <a:r>
              <a:rPr lang="en-US" sz="2800" dirty="0" smtClean="0"/>
              <a:t> structure of sales department</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1999" cy="5401479"/>
          </a:xfrm>
          <a:prstGeom prst="rect">
            <a:avLst/>
          </a:prstGeom>
        </p:spPr>
        <p:txBody>
          <a:bodyPr wrap="square">
            <a:spAutoFit/>
          </a:bodyPr>
          <a:lstStyle/>
          <a:p>
            <a:pPr algn="ctr" fontAlgn="base"/>
            <a:r>
              <a:rPr lang="en-US" sz="11500" b="1" dirty="0"/>
              <a:t>4. Research on Advertising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4832092"/>
          </a:xfrm>
          <a:prstGeom prst="rect">
            <a:avLst/>
          </a:prstGeom>
        </p:spPr>
        <p:txBody>
          <a:bodyPr wrap="square">
            <a:spAutoFit/>
          </a:bodyPr>
          <a:lstStyle/>
          <a:p>
            <a:pPr fontAlgn="base"/>
            <a:r>
              <a:rPr lang="en-US" sz="2800" dirty="0"/>
              <a:t>Advertising is one of the powerful methods of market promotion. Major part of promotional budget is devoted to advertising activities. Therefore, it is imperative to conduct research on various aspects related to advertising</a:t>
            </a:r>
            <a:r>
              <a:rPr lang="en-US" sz="2800" dirty="0" smtClean="0"/>
              <a:t>.</a:t>
            </a:r>
          </a:p>
          <a:p>
            <a:pPr fontAlgn="base"/>
            <a:endParaRPr lang="en-US" sz="2800" dirty="0"/>
          </a:p>
          <a:p>
            <a:pPr fontAlgn="base"/>
            <a:r>
              <a:rPr lang="en-US" sz="2800" b="1" dirty="0"/>
              <a:t>Under this area, at least following aspects are covered:</a:t>
            </a:r>
            <a:endParaRPr lang="en-US" sz="2800" dirty="0"/>
          </a:p>
          <a:p>
            <a:pPr marL="400050" indent="-400050" fontAlgn="base">
              <a:buAutoNum type="romanLcPeriod"/>
            </a:pPr>
            <a:r>
              <a:rPr lang="en-US" sz="2800" dirty="0" smtClean="0"/>
              <a:t>Comparative </a:t>
            </a:r>
            <a:r>
              <a:rPr lang="en-US" sz="2800" dirty="0"/>
              <a:t>study of various elements of </a:t>
            </a:r>
            <a:r>
              <a:rPr lang="en-US" sz="2800" dirty="0" smtClean="0"/>
              <a:t>promotion</a:t>
            </a:r>
          </a:p>
          <a:p>
            <a:pPr marL="400050" indent="-400050" fontAlgn="base">
              <a:buAutoNum type="romanLcPeriod"/>
            </a:pPr>
            <a:endParaRPr lang="en-US" sz="2800" dirty="0"/>
          </a:p>
          <a:p>
            <a:pPr fontAlgn="base"/>
            <a:r>
              <a:rPr lang="en-US" sz="2800" dirty="0"/>
              <a:t>ii. Study on advertising objectives, media and media selection, advertising message, theme, copy, and </a:t>
            </a:r>
            <a:endParaRPr lang="en-US" sz="2800" dirty="0" smtClean="0"/>
          </a:p>
          <a:p>
            <a:pPr fontAlgn="base"/>
            <a:r>
              <a:rPr lang="en-US" sz="2800" dirty="0" smtClean="0"/>
              <a:t>advertising </a:t>
            </a:r>
            <a:r>
              <a:rPr lang="en-US" sz="2800" dirty="0"/>
              <a:t>agency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555641"/>
          </a:xfrm>
          <a:prstGeom prst="rect">
            <a:avLst/>
          </a:prstGeom>
        </p:spPr>
        <p:txBody>
          <a:bodyPr wrap="square">
            <a:spAutoFit/>
          </a:bodyPr>
          <a:lstStyle/>
          <a:p>
            <a:pPr fontAlgn="base"/>
            <a:r>
              <a:rPr lang="en-US" sz="2800" dirty="0"/>
              <a:t>iii. Social aspects of advertising – negative and positive effects of advertising on society at </a:t>
            </a:r>
            <a:r>
              <a:rPr lang="en-US" sz="2800" dirty="0" smtClean="0"/>
              <a:t>large</a:t>
            </a:r>
          </a:p>
          <a:p>
            <a:pPr fontAlgn="base"/>
            <a:endParaRPr lang="en-US" sz="2800" dirty="0" smtClean="0"/>
          </a:p>
          <a:p>
            <a:pPr fontAlgn="base"/>
            <a:endParaRPr lang="en-US" sz="2800" dirty="0"/>
          </a:p>
          <a:p>
            <a:pPr fontAlgn="base"/>
            <a:r>
              <a:rPr lang="en-US" sz="2800" dirty="0"/>
              <a:t>iv. Advertising role in different stages of product life </a:t>
            </a:r>
            <a:r>
              <a:rPr lang="en-US" sz="2800" dirty="0" smtClean="0"/>
              <a:t>cycle</a:t>
            </a:r>
          </a:p>
          <a:p>
            <a:pPr fontAlgn="base"/>
            <a:endParaRPr lang="en-US" sz="2800" dirty="0" smtClean="0"/>
          </a:p>
          <a:p>
            <a:pPr fontAlgn="base"/>
            <a:endParaRPr lang="en-US" sz="2800" dirty="0"/>
          </a:p>
          <a:p>
            <a:pPr fontAlgn="base"/>
            <a:r>
              <a:rPr lang="en-US" sz="2800" dirty="0"/>
              <a:t>v. Government restrictions on </a:t>
            </a:r>
            <a:r>
              <a:rPr lang="en-US" sz="2800" dirty="0" smtClean="0"/>
              <a:t>advertising</a:t>
            </a:r>
          </a:p>
          <a:p>
            <a:pPr fontAlgn="base"/>
            <a:endParaRPr lang="en-US" sz="2800" dirty="0" smtClean="0"/>
          </a:p>
          <a:p>
            <a:pPr fontAlgn="base"/>
            <a:endParaRPr lang="en-US" sz="2800" dirty="0"/>
          </a:p>
          <a:p>
            <a:pPr fontAlgn="base"/>
            <a:r>
              <a:rPr lang="en-US" sz="2800" dirty="0"/>
              <a:t>vi. Study on costs and contribution of advertising or evaluating advertising </a:t>
            </a:r>
            <a:r>
              <a:rPr lang="en-US" sz="2800" dirty="0" smtClean="0"/>
              <a:t>effectiveness</a:t>
            </a:r>
          </a:p>
          <a:p>
            <a:pPr fontAlgn="base"/>
            <a:endParaRPr lang="en-US" sz="2800" dirty="0" smtClean="0"/>
          </a:p>
          <a:p>
            <a:pPr fontAlgn="base"/>
            <a:endParaRPr lang="en-US" sz="2800" dirty="0"/>
          </a:p>
          <a:p>
            <a:pPr fontAlgn="base"/>
            <a:r>
              <a:rPr lang="en-US" sz="2800" dirty="0"/>
              <a:t>vii. Study of competitors’ advertising practices and strategy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pPr fontAlgn="base"/>
            <a:r>
              <a:rPr lang="en-US" sz="4000" b="1" dirty="0"/>
              <a:t>5. Research on Pricing</a:t>
            </a:r>
            <a:r>
              <a:rPr lang="en-US" sz="4000" b="1" dirty="0" smtClean="0"/>
              <a:t>:</a:t>
            </a:r>
          </a:p>
          <a:p>
            <a:pPr fontAlgn="base"/>
            <a:endParaRPr lang="en-US" sz="4000" b="1" dirty="0"/>
          </a:p>
          <a:p>
            <a:pPr fontAlgn="base"/>
            <a:r>
              <a:rPr lang="en-US" sz="4000" dirty="0"/>
              <a:t>Price is an important element of marketing mix. In developing and underdeveloped countries, price plays a vital role. Suitable pricing policies and methods can contribute positively in attainment of marketing goals. It is clear that price has remained a major determinant of buying decision</a:t>
            </a:r>
            <a:r>
              <a:rPr lang="en-US" sz="4000" dirty="0" smtClean="0"/>
              <a:t>.</a:t>
            </a: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124754"/>
          </a:xfrm>
          <a:prstGeom prst="rect">
            <a:avLst/>
          </a:prstGeom>
        </p:spPr>
        <p:txBody>
          <a:bodyPr wrap="square">
            <a:spAutoFit/>
          </a:bodyPr>
          <a:lstStyle/>
          <a:p>
            <a:pPr fontAlgn="base"/>
            <a:r>
              <a:rPr lang="en-US" sz="2800" b="1" dirty="0" smtClean="0"/>
              <a:t>This branch covers:</a:t>
            </a:r>
            <a:endParaRPr lang="en-US" sz="2800" dirty="0" smtClean="0"/>
          </a:p>
          <a:p>
            <a:pPr marL="400050" indent="-400050" fontAlgn="base">
              <a:buAutoNum type="romanLcPeriod"/>
            </a:pPr>
            <a:r>
              <a:rPr lang="en-US" sz="2800" dirty="0" smtClean="0"/>
              <a:t>Study </a:t>
            </a:r>
            <a:r>
              <a:rPr lang="en-US" sz="2800" dirty="0" smtClean="0"/>
              <a:t>on pricing </a:t>
            </a:r>
            <a:r>
              <a:rPr lang="en-US" sz="2800" dirty="0" smtClean="0"/>
              <a:t>objectives</a:t>
            </a:r>
          </a:p>
          <a:p>
            <a:pPr marL="400050" indent="-400050" fontAlgn="base">
              <a:buAutoNum type="romanLcPeriod"/>
            </a:pPr>
            <a:endParaRPr lang="en-US" sz="2800" dirty="0" smtClean="0"/>
          </a:p>
          <a:p>
            <a:pPr fontAlgn="base"/>
            <a:r>
              <a:rPr lang="en-US" sz="2800" dirty="0" smtClean="0"/>
              <a:t>ii. Study on effectiveness of pricing policies and </a:t>
            </a:r>
            <a:r>
              <a:rPr lang="en-US" sz="2800" dirty="0" smtClean="0"/>
              <a:t>strategies</a:t>
            </a:r>
          </a:p>
          <a:p>
            <a:pPr fontAlgn="base"/>
            <a:endParaRPr lang="en-US" sz="2800" dirty="0" smtClean="0"/>
          </a:p>
          <a:p>
            <a:pPr fontAlgn="base"/>
            <a:r>
              <a:rPr lang="en-US" sz="2800" dirty="0" smtClean="0"/>
              <a:t>iii. Study of various methods for setting </a:t>
            </a:r>
            <a:r>
              <a:rPr lang="en-US" sz="2800" dirty="0" smtClean="0"/>
              <a:t>price</a:t>
            </a:r>
          </a:p>
          <a:p>
            <a:pPr fontAlgn="base"/>
            <a:endParaRPr lang="en-US" sz="2800" dirty="0" smtClean="0"/>
          </a:p>
          <a:p>
            <a:pPr fontAlgn="base"/>
            <a:r>
              <a:rPr lang="en-US" sz="2800" dirty="0" smtClean="0"/>
              <a:t>iv. Quality v/s value </a:t>
            </a:r>
            <a:r>
              <a:rPr lang="en-US" sz="2800" dirty="0" smtClean="0"/>
              <a:t>analysis</a:t>
            </a:r>
          </a:p>
          <a:p>
            <a:pPr fontAlgn="base"/>
            <a:endParaRPr lang="en-US" sz="2800" dirty="0" smtClean="0"/>
          </a:p>
          <a:p>
            <a:pPr fontAlgn="base"/>
            <a:r>
              <a:rPr lang="en-US" sz="2800" dirty="0" smtClean="0"/>
              <a:t>v. New product and pricing </a:t>
            </a:r>
            <a:r>
              <a:rPr lang="en-US" sz="2800" dirty="0" smtClean="0"/>
              <a:t>policies</a:t>
            </a:r>
          </a:p>
          <a:p>
            <a:pPr fontAlgn="base"/>
            <a:endParaRPr lang="en-US" sz="2800" dirty="0" smtClean="0"/>
          </a:p>
          <a:p>
            <a:pPr fontAlgn="base"/>
            <a:r>
              <a:rPr lang="en-US" sz="2800" dirty="0" smtClean="0"/>
              <a:t>vi. Study on effect of discount, allowance, and seasonal </a:t>
            </a:r>
            <a:r>
              <a:rPr lang="en-US" sz="2800" dirty="0" smtClean="0"/>
              <a:t>variables</a:t>
            </a:r>
          </a:p>
          <a:p>
            <a:pPr fontAlgn="base"/>
            <a:endParaRPr lang="en-US" sz="2800" dirty="0" smtClean="0"/>
          </a:p>
          <a:p>
            <a:pPr fontAlgn="base"/>
            <a:r>
              <a:rPr lang="en-US" sz="2800" dirty="0" smtClean="0"/>
              <a:t>vii. Pricing strategies on different stages of product life cycle</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24754"/>
          </a:xfrm>
          <a:prstGeom prst="rect">
            <a:avLst/>
          </a:prstGeom>
        </p:spPr>
        <p:txBody>
          <a:bodyPr wrap="square">
            <a:spAutoFit/>
          </a:bodyPr>
          <a:lstStyle/>
          <a:p>
            <a:pPr fontAlgn="base"/>
            <a:r>
              <a:rPr lang="en-US" sz="2800" b="1" dirty="0"/>
              <a:t>6. Research on Distribution</a:t>
            </a:r>
            <a:r>
              <a:rPr lang="en-US" sz="2800" b="1" dirty="0" smtClean="0"/>
              <a:t>:</a:t>
            </a:r>
          </a:p>
          <a:p>
            <a:pPr fontAlgn="base"/>
            <a:endParaRPr lang="en-US" sz="2800" b="1" dirty="0"/>
          </a:p>
          <a:p>
            <a:pPr fontAlgn="base"/>
            <a:r>
              <a:rPr lang="en-US" sz="2800" dirty="0"/>
              <a:t>In today’s marketing, distribution has unique role to determine success of product. A marketer can contribute to total consumer satisfaction by designing appropriate distribution network. Physical distribution and distribution channel are two important components of such research</a:t>
            </a:r>
            <a:r>
              <a:rPr lang="en-US" sz="2800" dirty="0" smtClean="0"/>
              <a:t>.</a:t>
            </a:r>
          </a:p>
          <a:p>
            <a:pPr fontAlgn="base"/>
            <a:endParaRPr lang="en-US" sz="2800" dirty="0"/>
          </a:p>
          <a:p>
            <a:pPr fontAlgn="base"/>
            <a:r>
              <a:rPr lang="en-US" sz="2800" b="1" dirty="0"/>
              <a:t>This area includes:</a:t>
            </a:r>
            <a:endParaRPr lang="en-US" sz="2800" dirty="0"/>
          </a:p>
          <a:p>
            <a:pPr marL="342900" indent="-342900" fontAlgn="base">
              <a:buAutoNum type="arabicPeriod"/>
            </a:pPr>
            <a:r>
              <a:rPr lang="en-US" sz="2800" dirty="0" smtClean="0"/>
              <a:t>Assessing </a:t>
            </a:r>
            <a:r>
              <a:rPr lang="en-US" sz="2800" dirty="0"/>
              <a:t>role of distribution decisions in achieving marketing </a:t>
            </a:r>
            <a:r>
              <a:rPr lang="en-US" sz="2800" dirty="0" smtClean="0"/>
              <a:t>goals</a:t>
            </a:r>
          </a:p>
          <a:p>
            <a:pPr marL="342900" indent="-342900" fontAlgn="base">
              <a:buAutoNum type="arabicPeriod"/>
            </a:pPr>
            <a:endParaRPr lang="en-US" sz="2800" dirty="0" smtClean="0"/>
          </a:p>
          <a:p>
            <a:pPr marL="342900" indent="-342900" fontAlgn="base">
              <a:buAutoNum type="arabicPeriod"/>
            </a:pPr>
            <a:endParaRPr lang="en-US" sz="2800" dirty="0"/>
          </a:p>
          <a:p>
            <a:pPr fontAlgn="base"/>
            <a:r>
              <a:rPr lang="en-US" sz="2800" dirty="0"/>
              <a:t>2. Comparative study of between direct and indirect </a:t>
            </a:r>
            <a:r>
              <a:rPr lang="en-US" sz="2800" dirty="0" smtClean="0"/>
              <a:t>distribution</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494085"/>
          </a:xfrm>
          <a:prstGeom prst="rect">
            <a:avLst/>
          </a:prstGeom>
        </p:spPr>
        <p:txBody>
          <a:bodyPr wrap="square">
            <a:spAutoFit/>
          </a:bodyPr>
          <a:lstStyle/>
          <a:p>
            <a:pPr fontAlgn="base"/>
            <a:r>
              <a:rPr lang="en-US" sz="3200" dirty="0" smtClean="0"/>
              <a:t>3. Physical distribution and ancillary </a:t>
            </a:r>
            <a:r>
              <a:rPr lang="en-US" sz="3200" dirty="0" smtClean="0"/>
              <a:t>services</a:t>
            </a:r>
          </a:p>
          <a:p>
            <a:pPr fontAlgn="base"/>
            <a:endParaRPr lang="en-US" sz="3200" dirty="0" smtClean="0"/>
          </a:p>
          <a:p>
            <a:pPr fontAlgn="base"/>
            <a:r>
              <a:rPr lang="en-US" sz="3200" dirty="0" smtClean="0"/>
              <a:t>4. Study on various types of channels of </a:t>
            </a:r>
            <a:r>
              <a:rPr lang="en-US" sz="3200" dirty="0" smtClean="0"/>
              <a:t>distribution</a:t>
            </a:r>
          </a:p>
          <a:p>
            <a:pPr fontAlgn="base"/>
            <a:endParaRPr lang="en-US" sz="3200" dirty="0" smtClean="0"/>
          </a:p>
          <a:p>
            <a:pPr fontAlgn="base"/>
            <a:r>
              <a:rPr lang="en-US" sz="3200" dirty="0" smtClean="0"/>
              <a:t>5. Study on relevant factors affecting channel </a:t>
            </a:r>
            <a:r>
              <a:rPr lang="en-US" sz="3200" dirty="0" smtClean="0"/>
              <a:t>decision/selection</a:t>
            </a:r>
          </a:p>
          <a:p>
            <a:pPr fontAlgn="base"/>
            <a:endParaRPr lang="en-US" sz="3200" dirty="0" smtClean="0"/>
          </a:p>
          <a:p>
            <a:pPr fontAlgn="base"/>
            <a:r>
              <a:rPr lang="en-US" sz="3200" dirty="0" smtClean="0"/>
              <a:t>6. Comparing company’s distribution strategies with </a:t>
            </a:r>
            <a:r>
              <a:rPr lang="en-US" sz="3200" dirty="0" smtClean="0"/>
              <a:t>competitors</a:t>
            </a:r>
          </a:p>
          <a:p>
            <a:pPr fontAlgn="base"/>
            <a:endParaRPr lang="en-US" sz="3200" dirty="0" smtClean="0"/>
          </a:p>
          <a:p>
            <a:pPr fontAlgn="base"/>
            <a:r>
              <a:rPr lang="en-US" sz="3200" dirty="0" smtClean="0"/>
              <a:t>7. Relevance of online </a:t>
            </a:r>
            <a:r>
              <a:rPr lang="en-US" sz="3200" dirty="0" smtClean="0"/>
              <a:t>marketing</a:t>
            </a:r>
          </a:p>
          <a:p>
            <a:pPr fontAlgn="base"/>
            <a:endParaRPr lang="en-US" sz="3200" dirty="0" smtClean="0"/>
          </a:p>
          <a:p>
            <a:pPr fontAlgn="base"/>
            <a:r>
              <a:rPr lang="en-US" sz="3200" dirty="0" smtClean="0"/>
              <a:t>8. Legal issues related to distributions</a:t>
            </a:r>
            <a:endParaRPr 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fontAlgn="base"/>
            <a:r>
              <a:rPr lang="en-US" sz="4000" b="1" dirty="0"/>
              <a:t>7. Research on Business Environment and Corporate Responsibility</a:t>
            </a:r>
            <a:r>
              <a:rPr lang="en-US" sz="4000" b="1" dirty="0" smtClean="0"/>
              <a:t>:</a:t>
            </a:r>
          </a:p>
          <a:p>
            <a:pPr fontAlgn="base"/>
            <a:endParaRPr lang="en-US" sz="4000" b="1" dirty="0"/>
          </a:p>
          <a:p>
            <a:pPr fontAlgn="base"/>
            <a:r>
              <a:rPr lang="en-US" sz="4000" dirty="0"/>
              <a:t>This area is not concerned with solving any marketing problem directly. In order to collect and analyze data related to broad business environment, such research is conducted. The study on the area helps manager formulate strategies for the current and the future market as well.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509200"/>
          </a:xfrm>
          <a:prstGeom prst="rect">
            <a:avLst/>
          </a:prstGeom>
        </p:spPr>
        <p:txBody>
          <a:bodyPr wrap="square">
            <a:spAutoFit/>
          </a:bodyPr>
          <a:lstStyle/>
          <a:p>
            <a:pPr fontAlgn="base"/>
            <a:r>
              <a:rPr lang="en-US" sz="4400" dirty="0" smtClean="0"/>
              <a:t>It also helps assess strengths and weaknesses of marketing department in relation to business environment. In today’s dynamic business environment, the study on various economic, social, and cultural variables is extremely important. Similarly, it is necessary to analyze corporate responsibility.</a:t>
            </a:r>
            <a:endParaRPr 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078313"/>
          </a:xfrm>
          <a:prstGeom prst="rect">
            <a:avLst/>
          </a:prstGeom>
        </p:spPr>
        <p:txBody>
          <a:bodyPr wrap="square">
            <a:spAutoFit/>
          </a:bodyPr>
          <a:lstStyle/>
          <a:p>
            <a:r>
              <a:rPr lang="en-US" sz="3600" dirty="0"/>
              <a:t>Scope of marketing research refers to the areas covered or the aspects studied under marketing research. In other words, it implies where or on which areas marketing research can be applied</a:t>
            </a:r>
            <a:r>
              <a:rPr lang="en-US" sz="3600" dirty="0" smtClean="0"/>
              <a:t>.</a:t>
            </a:r>
          </a:p>
          <a:p>
            <a:endParaRPr lang="en-US" sz="3600" dirty="0" smtClean="0"/>
          </a:p>
          <a:p>
            <a:r>
              <a:rPr lang="en-US" sz="3600" dirty="0" smtClean="0"/>
              <a:t> </a:t>
            </a:r>
            <a:r>
              <a:rPr lang="en-US" sz="3600" dirty="0"/>
              <a:t>In fact, marketing research concerns with almost each and every activity of marketing management. It has a wide and comprehensive scope.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001643"/>
          </a:xfrm>
          <a:prstGeom prst="rect">
            <a:avLst/>
          </a:prstGeom>
        </p:spPr>
        <p:txBody>
          <a:bodyPr wrap="square">
            <a:spAutoFit/>
          </a:bodyPr>
          <a:lstStyle/>
          <a:p>
            <a:pPr fontAlgn="base"/>
            <a:r>
              <a:rPr lang="en-US" sz="3200" b="1" dirty="0"/>
              <a:t>Main aspects covered under the head include</a:t>
            </a:r>
            <a:r>
              <a:rPr lang="en-US" sz="3200" b="1" dirty="0" smtClean="0"/>
              <a:t>:</a:t>
            </a:r>
          </a:p>
          <a:p>
            <a:pPr fontAlgn="base"/>
            <a:endParaRPr lang="en-US" sz="3200" dirty="0"/>
          </a:p>
          <a:p>
            <a:pPr marL="400050" indent="-400050" fontAlgn="base">
              <a:buAutoNum type="romanLcPeriod"/>
            </a:pPr>
            <a:r>
              <a:rPr lang="en-US" sz="3200" dirty="0" smtClean="0"/>
              <a:t>Business </a:t>
            </a:r>
            <a:r>
              <a:rPr lang="en-US" sz="3200" dirty="0"/>
              <a:t>analysis including demand, national income, per capita income, trade and industry, economic growth rate, fiscal monetary policies, and export-import policy</a:t>
            </a:r>
            <a:r>
              <a:rPr lang="en-US" sz="3200" dirty="0" smtClean="0"/>
              <a:t>.</a:t>
            </a:r>
          </a:p>
          <a:p>
            <a:pPr marL="400050" indent="-400050" fontAlgn="base">
              <a:buAutoNum type="romanLcPeriod"/>
            </a:pPr>
            <a:endParaRPr lang="en-US" sz="3200" dirty="0"/>
          </a:p>
          <a:p>
            <a:pPr fontAlgn="base"/>
            <a:r>
              <a:rPr lang="en-US" sz="3200" dirty="0"/>
              <a:t>ii. Short-term and long-term business forecasting</a:t>
            </a:r>
            <a:r>
              <a:rPr lang="en-US" sz="3200" dirty="0" smtClean="0"/>
              <a:t>.</a:t>
            </a:r>
          </a:p>
          <a:p>
            <a:pPr fontAlgn="base"/>
            <a:endParaRPr lang="en-US" sz="3200" dirty="0"/>
          </a:p>
          <a:p>
            <a:pPr fontAlgn="base"/>
            <a:r>
              <a:rPr lang="en-US" sz="3200" dirty="0"/>
              <a:t>iii. Technological aspects</a:t>
            </a:r>
            <a:r>
              <a:rPr lang="en-US" sz="3200" dirty="0" smtClean="0"/>
              <a:t>.</a:t>
            </a:r>
          </a:p>
          <a:p>
            <a:pPr fontAlgn="base"/>
            <a:endParaRPr lang="en-US" sz="3200" dirty="0"/>
          </a:p>
          <a:p>
            <a:pPr fontAlgn="base"/>
            <a:r>
              <a:rPr lang="en-US" sz="3200" dirty="0"/>
              <a:t>iv. Availability and quality of productive resources</a:t>
            </a:r>
            <a:r>
              <a:rPr lang="en-US" sz="3200" dirty="0" smtClean="0"/>
              <a:t>.</a:t>
            </a:r>
            <a:endParaRPr 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fontAlgn="base"/>
            <a:r>
              <a:rPr lang="en-US" sz="3200" dirty="0" smtClean="0"/>
              <a:t>v. Impacts of legal provisions and Acts</a:t>
            </a:r>
            <a:r>
              <a:rPr lang="en-US" sz="3200" dirty="0" smtClean="0"/>
              <a:t>.</a:t>
            </a:r>
          </a:p>
          <a:p>
            <a:pPr fontAlgn="base"/>
            <a:endParaRPr lang="en-US" sz="3200" dirty="0" smtClean="0"/>
          </a:p>
          <a:p>
            <a:pPr fontAlgn="base"/>
            <a:endParaRPr lang="en-US" sz="3200" dirty="0" smtClean="0"/>
          </a:p>
          <a:p>
            <a:pPr fontAlgn="base"/>
            <a:r>
              <a:rPr lang="en-US" sz="3200" dirty="0" smtClean="0"/>
              <a:t>vi. Study on consumerism and the consumer rights</a:t>
            </a:r>
            <a:r>
              <a:rPr lang="en-US" sz="3200" dirty="0" smtClean="0"/>
              <a:t>.</a:t>
            </a:r>
          </a:p>
          <a:p>
            <a:pPr fontAlgn="base"/>
            <a:endParaRPr lang="en-US" sz="3200" dirty="0" smtClean="0"/>
          </a:p>
          <a:p>
            <a:pPr fontAlgn="base"/>
            <a:endParaRPr lang="en-US" sz="3200" dirty="0" smtClean="0"/>
          </a:p>
          <a:p>
            <a:pPr fontAlgn="base"/>
            <a:r>
              <a:rPr lang="en-US" sz="3200" dirty="0" smtClean="0"/>
              <a:t>vii. Social and cultural values affecting business policy</a:t>
            </a:r>
            <a:r>
              <a:rPr lang="en-US" sz="3200" dirty="0" smtClean="0"/>
              <a:t>.</a:t>
            </a:r>
          </a:p>
          <a:p>
            <a:pPr fontAlgn="base"/>
            <a:endParaRPr lang="en-US" sz="3200" dirty="0" smtClean="0"/>
          </a:p>
          <a:p>
            <a:pPr fontAlgn="base"/>
            <a:endParaRPr lang="en-US" sz="3200" dirty="0" smtClean="0"/>
          </a:p>
          <a:p>
            <a:pPr fontAlgn="base"/>
            <a:r>
              <a:rPr lang="en-US" sz="3200" dirty="0" smtClean="0"/>
              <a:t>viii. Pollution and ecological imbalance, and social responsibility of business</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534400" cy="5078313"/>
          </a:xfrm>
          <a:prstGeom prst="rect">
            <a:avLst/>
          </a:prstGeom>
        </p:spPr>
        <p:txBody>
          <a:bodyPr wrap="square">
            <a:spAutoFit/>
          </a:bodyPr>
          <a:lstStyle/>
          <a:p>
            <a:pPr fontAlgn="base"/>
            <a:endParaRPr lang="en-US" sz="5400" b="1" dirty="0" smtClean="0"/>
          </a:p>
          <a:p>
            <a:pPr fontAlgn="base"/>
            <a:r>
              <a:rPr lang="en-US" sz="5400" b="1" dirty="0" smtClean="0"/>
              <a:t>1</a:t>
            </a:r>
            <a:r>
              <a:rPr lang="en-US" sz="5400" b="1" dirty="0"/>
              <a:t>. Research on Products:</a:t>
            </a:r>
          </a:p>
          <a:p>
            <a:pPr fontAlgn="base"/>
            <a:r>
              <a:rPr lang="en-US" sz="5400" dirty="0"/>
              <a:t>Products involve goods and services. This branch of marketing research covers all the issues related to firm’s products.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078313"/>
          </a:xfrm>
          <a:prstGeom prst="rect">
            <a:avLst/>
          </a:prstGeom>
        </p:spPr>
        <p:txBody>
          <a:bodyPr wrap="square">
            <a:spAutoFit/>
          </a:bodyPr>
          <a:lstStyle/>
          <a:p>
            <a:pPr fontAlgn="base"/>
            <a:r>
              <a:rPr lang="en-US" sz="3600" b="1" dirty="0"/>
              <a:t>It studies and solves the product-related problems, such as</a:t>
            </a:r>
            <a:r>
              <a:rPr lang="en-US" sz="3600" b="1" dirty="0" smtClean="0"/>
              <a:t>:</a:t>
            </a:r>
          </a:p>
          <a:p>
            <a:pPr fontAlgn="base"/>
            <a:endParaRPr lang="en-US" sz="3600" dirty="0"/>
          </a:p>
          <a:p>
            <a:pPr marL="400050" indent="-400050" fontAlgn="base">
              <a:buAutoNum type="romanLcPeriod"/>
            </a:pPr>
            <a:r>
              <a:rPr lang="en-US" sz="3600" dirty="0" smtClean="0"/>
              <a:t>Study </a:t>
            </a:r>
            <a:r>
              <a:rPr lang="en-US" sz="3600" dirty="0"/>
              <a:t>of products’ qualities and </a:t>
            </a:r>
            <a:r>
              <a:rPr lang="en-US" sz="3600" dirty="0" smtClean="0"/>
              <a:t>performance</a:t>
            </a:r>
          </a:p>
          <a:p>
            <a:pPr marL="400050" indent="-400050" fontAlgn="base">
              <a:buAutoNum type="romanLcPeriod"/>
            </a:pPr>
            <a:endParaRPr lang="en-US" sz="3600" dirty="0"/>
          </a:p>
          <a:p>
            <a:pPr fontAlgn="base"/>
            <a:r>
              <a:rPr lang="en-US" sz="3600" dirty="0"/>
              <a:t>ii. Study of physical and psychological characteristics of </a:t>
            </a:r>
            <a:r>
              <a:rPr lang="en-US" sz="3600" dirty="0" smtClean="0"/>
              <a:t>product</a:t>
            </a:r>
          </a:p>
          <a:p>
            <a:pPr fontAlgn="base"/>
            <a:endParaRPr lang="en-US" sz="3600" dirty="0"/>
          </a:p>
          <a:p>
            <a:pPr fontAlgn="base"/>
            <a:r>
              <a:rPr lang="en-US" sz="3600" dirty="0"/>
              <a:t>iii. Determining uses of the existing products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fontAlgn="base"/>
            <a:r>
              <a:rPr lang="en-US" sz="3200" dirty="0"/>
              <a:t>iv. Comparative study of competitive </a:t>
            </a:r>
            <a:r>
              <a:rPr lang="en-US" sz="3200" dirty="0" smtClean="0"/>
              <a:t>products</a:t>
            </a:r>
          </a:p>
          <a:p>
            <a:pPr fontAlgn="base"/>
            <a:endParaRPr lang="en-US" sz="3200" dirty="0" smtClean="0"/>
          </a:p>
          <a:p>
            <a:pPr fontAlgn="base"/>
            <a:endParaRPr lang="en-US" sz="3200" dirty="0"/>
          </a:p>
          <a:p>
            <a:pPr fontAlgn="base"/>
            <a:r>
              <a:rPr lang="en-US" sz="3200" dirty="0"/>
              <a:t>v. Detecting consumers’ problems related to the </a:t>
            </a:r>
            <a:r>
              <a:rPr lang="en-US" sz="3200" dirty="0" smtClean="0"/>
              <a:t>products</a:t>
            </a:r>
          </a:p>
          <a:p>
            <a:pPr fontAlgn="base"/>
            <a:endParaRPr lang="en-US" sz="3200" dirty="0" smtClean="0"/>
          </a:p>
          <a:p>
            <a:pPr fontAlgn="base"/>
            <a:endParaRPr lang="en-US" sz="3200" dirty="0"/>
          </a:p>
          <a:p>
            <a:pPr fontAlgn="base"/>
            <a:r>
              <a:rPr lang="en-US" sz="3200" dirty="0"/>
              <a:t>vi. Determining need for developing new </a:t>
            </a:r>
            <a:r>
              <a:rPr lang="en-US" sz="3200" dirty="0" smtClean="0"/>
              <a:t>products</a:t>
            </a:r>
          </a:p>
          <a:p>
            <a:pPr fontAlgn="base"/>
            <a:endParaRPr lang="en-US" sz="3200" dirty="0" smtClean="0"/>
          </a:p>
          <a:p>
            <a:pPr fontAlgn="base"/>
            <a:endParaRPr lang="en-US" sz="3200" dirty="0"/>
          </a:p>
          <a:p>
            <a:pPr fontAlgn="base"/>
            <a:r>
              <a:rPr lang="en-US" sz="3200" dirty="0"/>
              <a:t>vii. Assessing success of a new product in market, including market testing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93866"/>
          </a:xfrm>
          <a:prstGeom prst="rect">
            <a:avLst/>
          </a:prstGeom>
        </p:spPr>
        <p:txBody>
          <a:bodyPr wrap="square">
            <a:spAutoFit/>
          </a:bodyPr>
          <a:lstStyle/>
          <a:p>
            <a:pPr fontAlgn="base"/>
            <a:r>
              <a:rPr lang="en-US" sz="2800" dirty="0"/>
              <a:t>viii. Product life cycle and consumer adoption </a:t>
            </a:r>
            <a:r>
              <a:rPr lang="en-US" sz="2800" dirty="0" smtClean="0"/>
              <a:t>study</a:t>
            </a:r>
          </a:p>
          <a:p>
            <a:pPr fontAlgn="base"/>
            <a:endParaRPr lang="en-US" sz="2800" dirty="0" smtClean="0"/>
          </a:p>
          <a:p>
            <a:pPr fontAlgn="base"/>
            <a:endParaRPr lang="en-US" sz="2800" dirty="0"/>
          </a:p>
          <a:p>
            <a:pPr fontAlgn="base"/>
            <a:r>
              <a:rPr lang="en-US" sz="2800" dirty="0"/>
              <a:t>ix. Study of branding, packaging, labeling, after-sales services, and </a:t>
            </a:r>
            <a:r>
              <a:rPr lang="en-US" sz="2800" dirty="0" smtClean="0"/>
              <a:t>remarking</a:t>
            </a:r>
          </a:p>
          <a:p>
            <a:pPr fontAlgn="base"/>
            <a:endParaRPr lang="en-US" sz="2800" dirty="0" smtClean="0"/>
          </a:p>
          <a:p>
            <a:pPr fontAlgn="base"/>
            <a:endParaRPr lang="en-US" sz="2800" dirty="0"/>
          </a:p>
          <a:p>
            <a:pPr fontAlgn="base"/>
            <a:r>
              <a:rPr lang="en-US" sz="2800" b="1" dirty="0"/>
              <a:t>2. Research on Market:</a:t>
            </a:r>
          </a:p>
          <a:p>
            <a:pPr fontAlgn="base"/>
            <a:r>
              <a:rPr lang="en-US" sz="2800" dirty="0"/>
              <a:t>This area of marketing research deals with market/consumers. It studies characteristics and compositions of the target markets. It covers both current as well as potential markets</a:t>
            </a:r>
            <a:r>
              <a:rPr lang="en-US" sz="2800" dirty="0" smtClean="0"/>
              <a:t>.</a:t>
            </a:r>
          </a:p>
          <a:p>
            <a:pPr fontAlgn="base"/>
            <a:endParaRPr lang="en-US" sz="2800" dirty="0"/>
          </a:p>
          <a:p>
            <a:pPr fontAlgn="base"/>
            <a:r>
              <a:rPr lang="en-US" sz="2800" b="1" dirty="0"/>
              <a:t>This branch includes:</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5509200"/>
          </a:xfrm>
          <a:prstGeom prst="rect">
            <a:avLst/>
          </a:prstGeom>
        </p:spPr>
        <p:txBody>
          <a:bodyPr wrap="square">
            <a:spAutoFit/>
          </a:bodyPr>
          <a:lstStyle/>
          <a:p>
            <a:pPr marL="400050" indent="-400050" fontAlgn="base">
              <a:buAutoNum type="romanLcPeriod"/>
            </a:pPr>
            <a:r>
              <a:rPr lang="en-US" sz="3200" dirty="0" smtClean="0"/>
              <a:t>Defining </a:t>
            </a:r>
            <a:r>
              <a:rPr lang="en-US" sz="3200" dirty="0"/>
              <a:t>and selecting target </a:t>
            </a:r>
            <a:r>
              <a:rPr lang="en-US" sz="3200" dirty="0" smtClean="0"/>
              <a:t>market</a:t>
            </a:r>
          </a:p>
          <a:p>
            <a:pPr marL="400050" indent="-400050" fontAlgn="base">
              <a:buAutoNum type="romanLcPeriod"/>
            </a:pPr>
            <a:endParaRPr lang="en-US" sz="3200" dirty="0" smtClean="0"/>
          </a:p>
          <a:p>
            <a:pPr marL="400050" indent="-400050" fontAlgn="base">
              <a:buAutoNum type="romanLcPeriod"/>
            </a:pPr>
            <a:endParaRPr lang="en-US" sz="3200" dirty="0"/>
          </a:p>
          <a:p>
            <a:pPr fontAlgn="base"/>
            <a:r>
              <a:rPr lang="en-US" sz="3200" dirty="0"/>
              <a:t>ii. Studying needs and wants of target </a:t>
            </a:r>
            <a:r>
              <a:rPr lang="en-US" sz="3200" dirty="0" smtClean="0"/>
              <a:t>market</a:t>
            </a:r>
          </a:p>
          <a:p>
            <a:pPr fontAlgn="base"/>
            <a:endParaRPr lang="en-US" sz="3200" dirty="0" smtClean="0"/>
          </a:p>
          <a:p>
            <a:pPr fontAlgn="base"/>
            <a:endParaRPr lang="en-US" sz="3200" dirty="0"/>
          </a:p>
          <a:p>
            <a:pPr fontAlgn="base"/>
            <a:r>
              <a:rPr lang="en-US" sz="3200" dirty="0"/>
              <a:t>iii. Study of size and location of current </a:t>
            </a:r>
            <a:r>
              <a:rPr lang="en-US" sz="3200" dirty="0" smtClean="0"/>
              <a:t>market</a:t>
            </a:r>
          </a:p>
          <a:p>
            <a:pPr fontAlgn="base"/>
            <a:endParaRPr lang="en-US" sz="3200" dirty="0" smtClean="0"/>
          </a:p>
          <a:p>
            <a:pPr fontAlgn="base"/>
            <a:endParaRPr lang="en-US" sz="3200" dirty="0"/>
          </a:p>
          <a:p>
            <a:pPr fontAlgn="base"/>
            <a:r>
              <a:rPr lang="en-US" sz="3200" dirty="0"/>
              <a:t>iv. Assessing the current market trends and projecting the future trend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93866"/>
          </a:xfrm>
          <a:prstGeom prst="rect">
            <a:avLst/>
          </a:prstGeom>
        </p:spPr>
        <p:txBody>
          <a:bodyPr wrap="square">
            <a:spAutoFit/>
          </a:bodyPr>
          <a:lstStyle/>
          <a:p>
            <a:pPr fontAlgn="base"/>
            <a:r>
              <a:rPr lang="en-US" sz="2800" dirty="0"/>
              <a:t>v. Analysis of territorial sales opportunities and </a:t>
            </a:r>
            <a:r>
              <a:rPr lang="en-US" sz="2800" dirty="0" smtClean="0"/>
              <a:t>potential</a:t>
            </a:r>
          </a:p>
          <a:p>
            <a:pPr fontAlgn="base"/>
            <a:endParaRPr lang="en-US" sz="2800" dirty="0" smtClean="0"/>
          </a:p>
          <a:p>
            <a:pPr fontAlgn="base"/>
            <a:endParaRPr lang="en-US" sz="2800" dirty="0"/>
          </a:p>
          <a:p>
            <a:pPr fontAlgn="base"/>
            <a:r>
              <a:rPr lang="en-US" sz="2800" dirty="0"/>
              <a:t>vi. Setting sales territories and sales </a:t>
            </a:r>
            <a:r>
              <a:rPr lang="en-US" sz="2800" dirty="0" smtClean="0"/>
              <a:t>quotas</a:t>
            </a:r>
          </a:p>
          <a:p>
            <a:pPr fontAlgn="base"/>
            <a:endParaRPr lang="en-US" sz="2800" dirty="0" smtClean="0"/>
          </a:p>
          <a:p>
            <a:pPr fontAlgn="base"/>
            <a:endParaRPr lang="en-US" sz="2800" dirty="0"/>
          </a:p>
          <a:p>
            <a:pPr fontAlgn="base"/>
            <a:r>
              <a:rPr lang="en-US" sz="2800" dirty="0"/>
              <a:t>vii. Market share </a:t>
            </a:r>
            <a:r>
              <a:rPr lang="en-US" sz="2800" dirty="0" smtClean="0"/>
              <a:t>analysis</a:t>
            </a:r>
          </a:p>
          <a:p>
            <a:pPr fontAlgn="base"/>
            <a:endParaRPr lang="en-US" sz="2800" dirty="0" smtClean="0"/>
          </a:p>
          <a:p>
            <a:pPr fontAlgn="base"/>
            <a:endParaRPr lang="en-US" sz="2800" dirty="0"/>
          </a:p>
          <a:p>
            <a:pPr fontAlgn="base"/>
            <a:r>
              <a:rPr lang="en-US" sz="2800" dirty="0"/>
              <a:t>viii. Studies on relative profitability of different </a:t>
            </a:r>
            <a:r>
              <a:rPr lang="en-US" sz="2800" dirty="0" smtClean="0"/>
              <a:t>markets</a:t>
            </a:r>
          </a:p>
          <a:p>
            <a:pPr fontAlgn="base"/>
            <a:endParaRPr lang="en-US" sz="2800" dirty="0" smtClean="0"/>
          </a:p>
          <a:p>
            <a:pPr fontAlgn="base"/>
            <a:endParaRPr lang="en-US" sz="2800" dirty="0"/>
          </a:p>
          <a:p>
            <a:pPr fontAlgn="base"/>
            <a:r>
              <a:rPr lang="en-US" sz="2800" dirty="0"/>
              <a:t>ix. Estimating demand of a new product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pPr fontAlgn="base"/>
            <a:r>
              <a:rPr lang="en-US" sz="3200" b="1" dirty="0"/>
              <a:t>3. Research on Sales Methods and Policies:</a:t>
            </a:r>
          </a:p>
          <a:p>
            <a:pPr fontAlgn="base"/>
            <a:r>
              <a:rPr lang="en-US" sz="3200" dirty="0"/>
              <a:t>This area of marketing research, particularly, concerns with study and analysis of the sales- related activities</a:t>
            </a:r>
            <a:r>
              <a:rPr lang="en-US" sz="3200" dirty="0" smtClean="0"/>
              <a:t>.</a:t>
            </a:r>
          </a:p>
          <a:p>
            <a:pPr fontAlgn="base"/>
            <a:endParaRPr lang="en-US" sz="3200" dirty="0"/>
          </a:p>
          <a:p>
            <a:pPr fontAlgn="base"/>
            <a:r>
              <a:rPr lang="en-US" sz="3200" b="1" dirty="0"/>
              <a:t>Various aspects covered under this head may be listed as below:</a:t>
            </a:r>
            <a:endParaRPr lang="en-US" sz="3200" dirty="0"/>
          </a:p>
          <a:p>
            <a:pPr marL="400050" indent="-400050" fontAlgn="base">
              <a:buAutoNum type="romanLcPeriod"/>
            </a:pPr>
            <a:r>
              <a:rPr lang="en-US" sz="3200" dirty="0" smtClean="0"/>
              <a:t>Study </a:t>
            </a:r>
            <a:r>
              <a:rPr lang="en-US" sz="3200" dirty="0"/>
              <a:t>and analysis of sales </a:t>
            </a:r>
            <a:r>
              <a:rPr lang="en-US" sz="3200" dirty="0" smtClean="0"/>
              <a:t>records</a:t>
            </a:r>
          </a:p>
          <a:p>
            <a:pPr marL="400050" indent="-400050" fontAlgn="base">
              <a:buAutoNum type="romanLcPeriod"/>
            </a:pPr>
            <a:endParaRPr lang="en-US" sz="3200" dirty="0"/>
          </a:p>
          <a:p>
            <a:pPr fontAlgn="base"/>
            <a:r>
              <a:rPr lang="en-US" sz="3200" dirty="0"/>
              <a:t>ii. Analysis of sales territories in terms of products, size of orders, times, terms and conditions and </a:t>
            </a:r>
            <a:r>
              <a:rPr lang="en-US" sz="3200" dirty="0" smtClean="0"/>
              <a:t>methods</a:t>
            </a:r>
          </a:p>
          <a:p>
            <a:pPr fontAlgn="base"/>
            <a:endParaRPr lang="en-US" sz="3200" dirty="0"/>
          </a:p>
          <a:p>
            <a:pPr fontAlgn="base"/>
            <a:r>
              <a:rPr lang="en-US" sz="3200" dirty="0"/>
              <a:t>iii. Study on activities and effectiveness of </a:t>
            </a:r>
            <a:r>
              <a:rPr lang="en-US" sz="3200" dirty="0" smtClean="0"/>
              <a:t>salesmen</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TotalTime>
  <Words>1025</Words>
  <Application>Microsoft Office PowerPoint</Application>
  <PresentationFormat>On-screen Show (4:3)</PresentationFormat>
  <Paragraphs>194</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Equity</vt:lpstr>
      <vt:lpstr>Scope of Marketing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Scope of Marketing Research </dc:title>
  <dc:creator>Ashutosh</dc:creator>
  <cp:lastModifiedBy>Ashutosh</cp:lastModifiedBy>
  <cp:revision>5</cp:revision>
  <dcterms:created xsi:type="dcterms:W3CDTF">2020-05-02T14:10:56Z</dcterms:created>
  <dcterms:modified xsi:type="dcterms:W3CDTF">2020-05-04T06:33:38Z</dcterms:modified>
</cp:coreProperties>
</file>