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500147F-6EF8-451D-8855-D52EBF181420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3A38E0-DFFA-4E2A-A688-762E39FF6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200400"/>
            <a:ext cx="7391400" cy="3276600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Prof(Dr</a:t>
            </a:r>
            <a:r>
              <a:rPr lang="en-US" b="1" dirty="0" smtClean="0"/>
              <a:t>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dirty="0"/>
              <a:t>Benefits and Limitations of E-Commerce Businesses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3058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7. Quick Supplies</a:t>
            </a:r>
          </a:p>
          <a:p>
            <a:r>
              <a:rPr lang="en-US" sz="4000" dirty="0"/>
              <a:t>The business firm can get quick supplies from the vendors. It need not maintain huge inventories of material.</a:t>
            </a:r>
          </a:p>
          <a:p>
            <a:r>
              <a:rPr lang="en-US" sz="4000" b="1" dirty="0"/>
              <a:t>Thus</a:t>
            </a:r>
            <a:r>
              <a:rPr lang="en-US" sz="4000" dirty="0"/>
              <a:t>, less capital is blocked in the inventories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8. Wider Choice</a:t>
            </a:r>
          </a:p>
          <a:p>
            <a:r>
              <a:rPr lang="en-US" sz="4000" dirty="0"/>
              <a:t>For consumers, the whole world becomes a shop.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They can look at and evaluate the same product at different websites before making a purchase decision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9. Customer </a:t>
            </a:r>
            <a:r>
              <a:rPr lang="en-US" sz="3200" dirty="0" smtClean="0"/>
              <a:t>Convenience</a:t>
            </a:r>
          </a:p>
          <a:p>
            <a:endParaRPr lang="en-US" sz="3200" dirty="0"/>
          </a:p>
          <a:p>
            <a:r>
              <a:rPr lang="en-US" sz="3200" dirty="0"/>
              <a:t>Customers can shop from home or office. They don’t need to stand in long queues to talk to a salesman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They can read details regarding model numbers, prices, features, etc. of the product from the website and purchase at their own convenience. Payments can also be made online.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10. Direct Contact between Business and </a:t>
            </a:r>
            <a:r>
              <a:rPr lang="en-US" sz="4800" dirty="0" smtClean="0"/>
              <a:t>Consumer</a:t>
            </a:r>
          </a:p>
          <a:p>
            <a:endParaRPr lang="en-US" sz="4800" dirty="0"/>
          </a:p>
          <a:p>
            <a:r>
              <a:rPr lang="en-US" sz="4800" dirty="0"/>
              <a:t>E-Commerce enables business firms to establish direct contact with their customers by eliminating middlemen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It allows a quick response to the queries of customers and other business houses through the internet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11. Launching of New </a:t>
            </a:r>
            <a:r>
              <a:rPr lang="en-US" sz="2800" dirty="0" smtClean="0"/>
              <a:t>Products</a:t>
            </a:r>
          </a:p>
          <a:p>
            <a:endParaRPr lang="en-US" sz="2800" dirty="0"/>
          </a:p>
          <a:p>
            <a:r>
              <a:rPr lang="en-US" sz="2800" dirty="0"/>
              <a:t>It is easier to launch a new product via the internet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Complete information about the product can be provided over the internet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E-Mail about the launch of the new product can be sent to the dealers and the customers. So, it can be used as a tool for sales promotion.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82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/>
              <a:t>Limitations of E-Commerce </a:t>
            </a:r>
            <a:r>
              <a:rPr lang="en-US" sz="5400" dirty="0" smtClean="0"/>
              <a:t>Businesses</a:t>
            </a:r>
          </a:p>
          <a:p>
            <a:pPr algn="ctr"/>
            <a:endParaRPr lang="en-US" sz="5400" dirty="0"/>
          </a:p>
          <a:p>
            <a:pPr algn="ctr"/>
            <a:r>
              <a:rPr lang="en-US" sz="5400" u="sng" dirty="0"/>
              <a:t>Following are the disadvantages or Limitations of E-Commerce Businesses.</a:t>
            </a:r>
            <a:endParaRPr lang="en-US" sz="5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38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High </a:t>
            </a:r>
            <a:r>
              <a:rPr lang="en-US" sz="2800" dirty="0"/>
              <a:t>Start-Up </a:t>
            </a:r>
            <a:r>
              <a:rPr lang="en-US" sz="2800" dirty="0" smtClean="0"/>
              <a:t>Costs</a:t>
            </a:r>
          </a:p>
          <a:p>
            <a:pPr marL="342900" indent="-342900">
              <a:buAutoNum type="arabicPeriod"/>
            </a:pPr>
            <a:endParaRPr lang="en-US" sz="2800" dirty="0"/>
          </a:p>
          <a:p>
            <a:r>
              <a:rPr lang="en-US" sz="2800" dirty="0"/>
              <a:t>The various components of costs involved with e-Commerce are </a:t>
            </a:r>
            <a:r>
              <a:rPr lang="en-US" sz="2800" dirty="0" smtClean="0"/>
              <a:t>:</a:t>
            </a:r>
          </a:p>
          <a:p>
            <a:endParaRPr lang="en-US" sz="2800" dirty="0"/>
          </a:p>
          <a:p>
            <a:r>
              <a:rPr lang="en-US" sz="2800" dirty="0"/>
              <a:t>Connection costs to the Internet (i.e. direct link</a:t>
            </a:r>
            <a:r>
              <a:rPr lang="en-US" sz="2800" dirty="0" smtClean="0"/>
              <a:t>).</a:t>
            </a:r>
          </a:p>
          <a:p>
            <a:endParaRPr lang="en-US" sz="2800" dirty="0"/>
          </a:p>
          <a:p>
            <a:r>
              <a:rPr lang="en-US" sz="2800" dirty="0"/>
              <a:t>Hardware/Software: This includes costs of sophisticated computer, modem, routers, etc</a:t>
            </a:r>
            <a:r>
              <a:rPr lang="en-US" sz="2800" dirty="0" smtClean="0"/>
              <a:t>.</a:t>
            </a:r>
          </a:p>
          <a:p>
            <a:endParaRPr lang="en-US" sz="2800" dirty="0"/>
          </a:p>
          <a:p>
            <a:r>
              <a:rPr lang="en-US" sz="2800" dirty="0"/>
              <a:t>Set Up: This includes employee work hours involved in designing and installing a suitable website.</a:t>
            </a:r>
          </a:p>
          <a:p>
            <a:r>
              <a:rPr lang="en-US" sz="2800" dirty="0"/>
              <a:t>Maintenance: This includes costs involved in the training of employees and maintenance of Web-pages.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86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000" dirty="0" smtClean="0"/>
          </a:p>
          <a:p>
            <a:r>
              <a:rPr lang="en-US" sz="4000" dirty="0" smtClean="0"/>
              <a:t>2. Lack of Tech Knowledge</a:t>
            </a:r>
          </a:p>
          <a:p>
            <a:endParaRPr lang="en-US" sz="4000" dirty="0" smtClean="0"/>
          </a:p>
          <a:p>
            <a:r>
              <a:rPr lang="en-US" sz="4000" dirty="0" smtClean="0"/>
              <a:t>Lack of infrastructure, competing standards, and human fear to learn new things are other constraints in the use of e-commerce.</a:t>
            </a:r>
          </a:p>
          <a:p>
            <a:endParaRPr lang="en-US" sz="4000" dirty="0" smtClean="0"/>
          </a:p>
          <a:p>
            <a:r>
              <a:rPr lang="en-US" sz="4000" dirty="0" smtClean="0"/>
              <a:t>In many countries, peoples don’t know how to shop online or use of e-commerce.</a:t>
            </a:r>
            <a:endParaRPr lang="en-US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3. High </a:t>
            </a:r>
            <a:r>
              <a:rPr lang="en-US" sz="4800" dirty="0" smtClean="0"/>
              <a:t>Risk</a:t>
            </a:r>
          </a:p>
          <a:p>
            <a:endParaRPr lang="en-US" sz="4800" dirty="0"/>
          </a:p>
          <a:p>
            <a:r>
              <a:rPr lang="en-US" sz="4800" dirty="0"/>
              <a:t>Many stories unfolded in 1999 about successful executives in established firms leaving for an Internet start-up, only to find out that their ‘get rich’ dream with dot.com was just a dream.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28600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4. Training and </a:t>
            </a:r>
            <a:r>
              <a:rPr lang="en-US" sz="3200" dirty="0" smtClean="0"/>
              <a:t>Maintenance</a:t>
            </a:r>
          </a:p>
          <a:p>
            <a:endParaRPr lang="en-US" sz="3200" dirty="0"/>
          </a:p>
          <a:p>
            <a:r>
              <a:rPr lang="en-US" sz="3200" dirty="0"/>
              <a:t>Organizations require trained staff to initiate, update and maintain the Internet facilities and Web pages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Some of the issues involved with training and maintenance can be handled by outsourcing certain functions and services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This would alleviate the need for the organizations to have adequate Internet server configuration backup and 24-hour support environment.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5. Fulfillment Problems</a:t>
            </a:r>
          </a:p>
          <a:p>
            <a:pPr algn="just"/>
            <a:r>
              <a:rPr lang="en-US" sz="2800" dirty="0"/>
              <a:t>Tales of shipping delays, merchandise mix-ups, and Websites crashing under pressure are some of the common problems.</a:t>
            </a:r>
          </a:p>
          <a:p>
            <a:pPr algn="just"/>
            <a:r>
              <a:rPr lang="en-US" sz="2800" dirty="0"/>
              <a:t>Customer confidence in e-Commerce ability to deliver during heavy shopping seasons continues to be a headache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6. Lack of Personal Touch</a:t>
            </a:r>
          </a:p>
          <a:p>
            <a:pPr algn="just"/>
            <a:r>
              <a:rPr lang="en-US" sz="2800" dirty="0"/>
              <a:t>The first important problem with e-commerce is the lack of warmth of interpersonal interactions between the seller and the buyer.</a:t>
            </a:r>
          </a:p>
          <a:p>
            <a:pPr algn="just"/>
            <a:r>
              <a:rPr lang="en-US" sz="2800" dirty="0"/>
              <a:t>That is why e-commerce is not suitable where the customer requires personalized service as in case of customized dress or interior decoration.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dirty="0" smtClean="0"/>
          </a:p>
          <a:p>
            <a:r>
              <a:rPr lang="en-US" sz="4800" dirty="0" smtClean="0"/>
              <a:t>‘</a:t>
            </a:r>
            <a:r>
              <a:rPr lang="en-US" sz="4800" dirty="0"/>
              <a:t>Electronic commerce’ refers to all forms of business transactions which are carried out through electronic processing and transmission of data including text, sound, and visual images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7. Security</a:t>
            </a:r>
          </a:p>
          <a:p>
            <a:r>
              <a:rPr lang="en-US" sz="2400" dirty="0"/>
              <a:t>Security continues to be a problem for online business.</a:t>
            </a:r>
          </a:p>
          <a:p>
            <a:r>
              <a:rPr lang="en-US" sz="2400" dirty="0"/>
              <a:t>Many people are reluctant to give out their credit card numbers via the Internet.</a:t>
            </a:r>
          </a:p>
          <a:p>
            <a:r>
              <a:rPr lang="en-US" sz="2400" dirty="0"/>
              <a:t>For millions of potential cyber- customers, the fear of credit card theft is a real one. Customers have to feel confident about the integrity of the process before they commit to the purchase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8. System and Data Integrity</a:t>
            </a:r>
          </a:p>
          <a:p>
            <a:r>
              <a:rPr lang="en-US" sz="2400" dirty="0"/>
              <a:t>Data protection and integrity of the system that handles the data are serious concerns.</a:t>
            </a:r>
          </a:p>
          <a:p>
            <a:r>
              <a:rPr lang="en-US" sz="2400" dirty="0"/>
              <a:t>Computer viruses are rampant, with new viruses discovered every day. </a:t>
            </a:r>
            <a:r>
              <a:rPr lang="en-US" sz="2400" b="1" dirty="0"/>
              <a:t>Viruses</a:t>
            </a:r>
            <a:r>
              <a:rPr lang="en-US" sz="2400" dirty="0"/>
              <a:t> cause unnecessary delays, file backups, storage problems, and the like.</a:t>
            </a:r>
          </a:p>
          <a:p>
            <a:r>
              <a:rPr lang="en-US" sz="2400" dirty="0"/>
              <a:t>The danger of hackers accessing files and corrupting accounts adds more stress to the already complex operations.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9. Corporate Vulnerability</a:t>
            </a:r>
          </a:p>
          <a:p>
            <a:r>
              <a:rPr lang="en-US" sz="4000" dirty="0"/>
              <a:t>The availability of product details, catalogs, and other information about a business through its Websites makes it vulnerable to access by the competitors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The idea of extracting business intelligence from the competitors’ Web pages is called Web Farming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1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10. People’s Resistance</a:t>
            </a:r>
          </a:p>
          <a:p>
            <a:r>
              <a:rPr lang="en-US" sz="3600" dirty="0" smtClean="0"/>
              <a:t>Imagine a Website called furniture.com or living.com, where venture capitalists are investing millions in selling home furnishings online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  <a:p>
            <a:r>
              <a:rPr lang="en-US" sz="3600" dirty="0" smtClean="0"/>
              <a:t>In the case of the sofa, one would want to sit on it, feel the texture of the fabric, etc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  <a:p>
            <a:r>
              <a:rPr lang="en-US" sz="3600" dirty="0" smtClean="0"/>
              <a:t>Besides the ‘testing and feeling’ factor, online furniture stores face costly returns and the kinds of deliveries that cannot be expedited.</a:t>
            </a:r>
            <a:endParaRPr 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81000"/>
            <a:ext cx="8305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u="sng" dirty="0"/>
              <a:t>e-commerce includes buying and selling of </a:t>
            </a:r>
            <a:r>
              <a:rPr lang="en-US" sz="3600" u="sng" dirty="0" smtClean="0"/>
              <a:t>–</a:t>
            </a:r>
          </a:p>
          <a:p>
            <a:endParaRPr lang="en-US" sz="3600" dirty="0"/>
          </a:p>
          <a:p>
            <a:r>
              <a:rPr lang="en-US" sz="3600" dirty="0"/>
              <a:t>Goods- e.g. digital products, Books, Consumer Electronics, Fine Art, Health &amp; Personal Care, Home &amp; Garden Tools, clothes, </a:t>
            </a:r>
            <a:r>
              <a:rPr lang="en-US" sz="3600" dirty="0" smtClean="0"/>
              <a:t>accessories</a:t>
            </a:r>
          </a:p>
          <a:p>
            <a:endParaRPr lang="en-US" sz="3600" dirty="0"/>
          </a:p>
          <a:p>
            <a:r>
              <a:rPr lang="en-US" sz="3600" dirty="0"/>
              <a:t>Information- e.g. subscription to some law site may give access to some court cases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r>
              <a:rPr lang="en-US" sz="3600" dirty="0"/>
              <a:t>Services- e.g. matrimonial services, placement services, etc.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4581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dirty="0" smtClean="0"/>
          </a:p>
          <a:p>
            <a:endParaRPr lang="en-US" sz="4800" dirty="0" smtClean="0"/>
          </a:p>
          <a:p>
            <a:endParaRPr lang="en-US" sz="4800" dirty="0" smtClean="0"/>
          </a:p>
          <a:p>
            <a:endParaRPr lang="en-US" sz="4800" dirty="0" smtClean="0"/>
          </a:p>
          <a:p>
            <a:r>
              <a:rPr lang="en-US" sz="4800" dirty="0" smtClean="0"/>
              <a:t>Benefits </a:t>
            </a:r>
            <a:r>
              <a:rPr lang="en-US" sz="4800" dirty="0"/>
              <a:t>of E-Commerce Businesses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4000" dirty="0" smtClean="0"/>
              <a:t>Global Market</a:t>
            </a:r>
          </a:p>
          <a:p>
            <a:pPr marL="342900" indent="-342900">
              <a:buAutoNum type="arabicPeriod"/>
            </a:pPr>
            <a:endParaRPr lang="en-US" sz="4000" dirty="0"/>
          </a:p>
          <a:p>
            <a:r>
              <a:rPr lang="en-US" sz="4000" dirty="0"/>
              <a:t>E-Commerce businesses enable business firms to reach out to customers all over the world who have access to the internet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b="1" dirty="0"/>
              <a:t>Thus</a:t>
            </a:r>
            <a:r>
              <a:rPr lang="en-US" sz="4000" dirty="0"/>
              <a:t>, the whole world becomes a potential market for business enterprises.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1"/>
            <a:ext cx="830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2. Lower Transaction Cost and Higher </a:t>
            </a:r>
            <a:r>
              <a:rPr lang="en-US" sz="3200" dirty="0" smtClean="0"/>
              <a:t>Margin</a:t>
            </a:r>
          </a:p>
          <a:p>
            <a:endParaRPr lang="en-US" sz="3200" dirty="0"/>
          </a:p>
          <a:p>
            <a:r>
              <a:rPr lang="en-US" sz="3200" dirty="0"/>
              <a:t>E-Commerce business reduces the cost of business transactions substantially.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For </a:t>
            </a:r>
            <a:r>
              <a:rPr lang="en-US" sz="3200" b="1" dirty="0"/>
              <a:t>instance</a:t>
            </a:r>
            <a:r>
              <a:rPr lang="en-US" sz="3200" dirty="0"/>
              <a:t>, the number and cost of customer service representatives in a bank can be reduced by using net banking.</a:t>
            </a:r>
          </a:p>
          <a:p>
            <a:endParaRPr lang="en-US" sz="3200" dirty="0" smtClean="0"/>
          </a:p>
          <a:p>
            <a:r>
              <a:rPr lang="en-US" sz="3200" dirty="0" smtClean="0"/>
              <a:t>An </a:t>
            </a:r>
            <a:r>
              <a:rPr lang="en-US" sz="3200" dirty="0"/>
              <a:t>e-commerce firm can earn higher margins as the transaction costs are reduced to a great extent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3. Quick </a:t>
            </a:r>
            <a:r>
              <a:rPr lang="en-US" sz="4000" dirty="0" smtClean="0"/>
              <a:t>Delivery</a:t>
            </a:r>
          </a:p>
          <a:p>
            <a:endParaRPr lang="en-US" sz="4000" dirty="0"/>
          </a:p>
          <a:p>
            <a:r>
              <a:rPr lang="en-US" sz="4000" dirty="0"/>
              <a:t>It increases customer satisfaction through quick delivery of goods and </a:t>
            </a:r>
            <a:r>
              <a:rPr lang="en-US" sz="4000" dirty="0" err="1"/>
              <a:t>redressal</a:t>
            </a:r>
            <a:r>
              <a:rPr lang="en-US" sz="4000" dirty="0"/>
              <a:t> of customer complaints if any</a:t>
            </a:r>
            <a:r>
              <a:rPr lang="en-US" sz="4000" dirty="0" smtClean="0"/>
              <a:t>.</a:t>
            </a:r>
          </a:p>
          <a:p>
            <a:endParaRPr lang="en-US" sz="4000" dirty="0"/>
          </a:p>
          <a:p>
            <a:r>
              <a:rPr lang="en-US" sz="4000" dirty="0"/>
              <a:t>The customer need not visit the business firm for making purchases or </a:t>
            </a:r>
            <a:r>
              <a:rPr lang="en-US" sz="4000" dirty="0" err="1"/>
              <a:t>redressal</a:t>
            </a:r>
            <a:r>
              <a:rPr lang="en-US" sz="4000" dirty="0"/>
              <a:t> of grievances.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1"/>
            <a:ext cx="8382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4. Saving of Time and Effort</a:t>
            </a:r>
          </a:p>
          <a:p>
            <a:r>
              <a:rPr lang="en-US" sz="3200" dirty="0"/>
              <a:t>There is a paperless exchange of information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This saves a lot of time, money and energy in receiving orders and executing the same under the traditional mode of commerce. Thus, less clerical work is involved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r>
              <a:rPr lang="en-US" sz="3200" dirty="0"/>
              <a:t>5. 24×7 </a:t>
            </a:r>
            <a:r>
              <a:rPr lang="en-US" sz="3200" dirty="0" smtClean="0"/>
              <a:t>Working</a:t>
            </a:r>
          </a:p>
          <a:p>
            <a:endParaRPr lang="en-US" sz="3200" dirty="0"/>
          </a:p>
          <a:p>
            <a:r>
              <a:rPr lang="en-US" sz="3200" dirty="0"/>
              <a:t>A website is open all 24 hours, 7 days in a week, it can, thus, take orders and keep an eye on delivery of goods and receive payments at any time.</a:t>
            </a:r>
          </a:p>
          <a:p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5344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/>
              <a:t>6. Large Reaching </a:t>
            </a:r>
            <a:r>
              <a:rPr lang="en-US" sz="6000" dirty="0" smtClean="0"/>
              <a:t>Capacities</a:t>
            </a:r>
          </a:p>
          <a:p>
            <a:endParaRPr lang="en-US" sz="6600" dirty="0"/>
          </a:p>
          <a:p>
            <a:r>
              <a:rPr lang="en-US" sz="6000" dirty="0"/>
              <a:t>Large reach, effective target marketing, and the ability to offer location-based products and services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</TotalTime>
  <Words>1116</Words>
  <Application>Microsoft Office PowerPoint</Application>
  <PresentationFormat>On-screen Show (4:3)</PresentationFormat>
  <Paragraphs>140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Equity</vt:lpstr>
      <vt:lpstr>Benefits and Limitations of E-Commerce Businesses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Benefits and Limitations of E-Commerce Businesses </dc:title>
  <dc:creator>Ashutosh</dc:creator>
  <cp:lastModifiedBy>Ashutosh</cp:lastModifiedBy>
  <cp:revision>3</cp:revision>
  <dcterms:created xsi:type="dcterms:W3CDTF">2020-04-23T09:19:07Z</dcterms:created>
  <dcterms:modified xsi:type="dcterms:W3CDTF">2020-04-25T02:25:12Z</dcterms:modified>
</cp:coreProperties>
</file>