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0CA801D-A9DA-4972-863F-83358CBC5D39}"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211B24E8-149D-41A3-8F64-9588E9D39AC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0CA801D-A9DA-4972-863F-83358CBC5D39}"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1B24E8-149D-41A3-8F64-9588E9D39AC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0CA801D-A9DA-4972-863F-83358CBC5D39}"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1B24E8-149D-41A3-8F64-9588E9D39AC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0CA801D-A9DA-4972-863F-83358CBC5D39}"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1B24E8-149D-41A3-8F64-9588E9D39AC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0CA801D-A9DA-4972-863F-83358CBC5D39}"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211B24E8-149D-41A3-8F64-9588E9D39AC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0CA801D-A9DA-4972-863F-83358CBC5D39}"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1B24E8-149D-41A3-8F64-9588E9D39AC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0CA801D-A9DA-4972-863F-83358CBC5D39}"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1B24E8-149D-41A3-8F64-9588E9D39AC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0CA801D-A9DA-4972-863F-83358CBC5D39}"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1B24E8-149D-41A3-8F64-9588E9D39AC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CA801D-A9DA-4972-863F-83358CBC5D39}"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1B24E8-149D-41A3-8F64-9588E9D39AC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0CA801D-A9DA-4972-863F-83358CBC5D39}"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1B24E8-149D-41A3-8F64-9588E9D39AC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0CA801D-A9DA-4972-863F-83358CBC5D39}"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211B24E8-149D-41A3-8F64-9588E9D39AC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0CA801D-A9DA-4972-863F-83358CBC5D39}"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211B24E8-149D-41A3-8F64-9588E9D39AC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200400"/>
            <a:ext cx="7467600" cy="3276600"/>
          </a:xfrm>
        </p:spPr>
        <p:txBody>
          <a:bodyPr>
            <a:normAutofit lnSpcReduction="10000"/>
          </a:bodyPr>
          <a:lstStyle/>
          <a:p>
            <a:pPr algn="l"/>
            <a:endParaRPr lang="en-US" b="1" dirty="0" smtClean="0"/>
          </a:p>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905001"/>
            <a:ext cx="7772400" cy="1695450"/>
          </a:xfrm>
        </p:spPr>
        <p:txBody>
          <a:bodyPr>
            <a:normAutofit fontScale="90000"/>
          </a:bodyPr>
          <a:lstStyle/>
          <a:p>
            <a:r>
              <a:rPr lang="en-US" b="1" dirty="0"/>
              <a:t>Reasons Responsible for Rural Market Boom</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186309"/>
          </a:xfrm>
          <a:prstGeom prst="rect">
            <a:avLst/>
          </a:prstGeom>
        </p:spPr>
        <p:txBody>
          <a:bodyPr wrap="square">
            <a:spAutoFit/>
          </a:bodyPr>
          <a:lstStyle/>
          <a:p>
            <a:pPr algn="just"/>
            <a:r>
              <a:rPr lang="en-US" sz="4400" dirty="0"/>
              <a:t>Socio-economic changes (e.g., lifestyle, habits and tastes, economic status, etc.) resulted into drastic changes in living pattern of rural people resulted into greater potential for cosmetics and durable products along with automobiles. After the basic needs of food, cloth and shelter, they are looking at how to live better.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494085"/>
          </a:xfrm>
          <a:prstGeom prst="rect">
            <a:avLst/>
          </a:prstGeom>
        </p:spPr>
        <p:txBody>
          <a:bodyPr wrap="square">
            <a:spAutoFit/>
          </a:bodyPr>
          <a:lstStyle/>
          <a:p>
            <a:pPr fontAlgn="base"/>
            <a:r>
              <a:rPr lang="en-US" sz="3200" b="1" dirty="0"/>
              <a:t>1. Population Growth:</a:t>
            </a:r>
          </a:p>
          <a:p>
            <a:pPr fontAlgn="base"/>
            <a:r>
              <a:rPr lang="en-US" sz="3200" dirty="0"/>
              <a:t>Increased in population and, hence, increase in demand. At present rural population is account for nearly 72 </a:t>
            </a:r>
            <a:r>
              <a:rPr lang="en-US" sz="3200" dirty="0" err="1"/>
              <a:t>crores</a:t>
            </a:r>
            <a:r>
              <a:rPr lang="en-US" sz="3200" dirty="0"/>
              <a:t> of total Indian population, three times more than urban population. More population means more demand</a:t>
            </a:r>
            <a:r>
              <a:rPr lang="en-US" sz="3200" dirty="0" smtClean="0"/>
              <a:t>.</a:t>
            </a:r>
          </a:p>
          <a:p>
            <a:pPr fontAlgn="base"/>
            <a:endParaRPr lang="en-US" sz="3200" dirty="0"/>
          </a:p>
          <a:p>
            <a:pPr fontAlgn="base"/>
            <a:r>
              <a:rPr lang="en-US" sz="3200" b="1" dirty="0"/>
              <a:t>2. Agriculture Prosperity:</a:t>
            </a:r>
          </a:p>
          <a:p>
            <a:pPr fontAlgn="base"/>
            <a:r>
              <a:rPr lang="en-US" sz="3200" dirty="0"/>
              <a:t>Market increases due to agrarian prosperity. Profitable farming and better marketing options in some states have made a large number of villagers the potential consumers for FMCG (Fast Moving Consumer Goods) companies. The greater the agriculture development in an area, the greater the rural market.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3477875"/>
          </a:xfrm>
          <a:prstGeom prst="rect">
            <a:avLst/>
          </a:prstGeom>
        </p:spPr>
        <p:txBody>
          <a:bodyPr wrap="square">
            <a:spAutoFit/>
          </a:bodyPr>
          <a:lstStyle/>
          <a:p>
            <a:pPr fontAlgn="base"/>
            <a:endParaRPr lang="en-US" sz="4400" b="1" dirty="0" smtClean="0"/>
          </a:p>
          <a:p>
            <a:pPr fontAlgn="base"/>
            <a:endParaRPr lang="en-US" sz="4400" b="1" dirty="0" smtClean="0"/>
          </a:p>
          <a:p>
            <a:pPr fontAlgn="base"/>
            <a:endParaRPr lang="en-US" sz="4400" b="1" dirty="0" smtClean="0"/>
          </a:p>
          <a:p>
            <a:pPr fontAlgn="base"/>
            <a:endParaRPr lang="en-US" sz="4400" b="1" dirty="0" smtClean="0"/>
          </a:p>
          <a:p>
            <a:pPr fontAlgn="base"/>
            <a:r>
              <a:rPr lang="en-US" sz="4400" b="1" dirty="0" smtClean="0"/>
              <a:t>3</a:t>
            </a:r>
            <a:r>
              <a:rPr lang="en-US" sz="4400" b="1" dirty="0"/>
              <a:t>. Rural Development </a:t>
            </a:r>
            <a:r>
              <a:rPr lang="en-US" sz="4400" b="1" dirty="0" err="1"/>
              <a:t>Programme</a:t>
            </a:r>
            <a:r>
              <a:rPr lang="en-US" sz="4400" b="1" dirty="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610600" cy="6124754"/>
          </a:xfrm>
          <a:prstGeom prst="rect">
            <a:avLst/>
          </a:prstGeom>
        </p:spPr>
        <p:txBody>
          <a:bodyPr wrap="square">
            <a:spAutoFit/>
          </a:bodyPr>
          <a:lstStyle/>
          <a:p>
            <a:pPr fontAlgn="base"/>
            <a:r>
              <a:rPr lang="en-US" sz="2800" dirty="0"/>
              <a:t>Large inflow of investment in rural development </a:t>
            </a:r>
            <a:r>
              <a:rPr lang="en-US" sz="2800" dirty="0" err="1"/>
              <a:t>programme</a:t>
            </a:r>
            <a:r>
              <a:rPr lang="en-US" sz="2800" dirty="0"/>
              <a:t> from government and other sources contributed to improved life style of rural segments</a:t>
            </a:r>
            <a:r>
              <a:rPr lang="en-US" sz="2800" dirty="0" smtClean="0"/>
              <a:t>.</a:t>
            </a:r>
          </a:p>
          <a:p>
            <a:pPr fontAlgn="base"/>
            <a:endParaRPr lang="en-US" sz="2800" dirty="0"/>
          </a:p>
          <a:p>
            <a:pPr fontAlgn="base"/>
            <a:r>
              <a:rPr lang="en-US" sz="2800" b="1" dirty="0"/>
              <a:t>4. Intensive Interaction with Urban Population:</a:t>
            </a:r>
          </a:p>
          <a:p>
            <a:pPr fontAlgn="base"/>
            <a:r>
              <a:rPr lang="en-US" sz="2800" dirty="0"/>
              <a:t>Increased contacts of rural people with urban counterpart due to rapid development of transportation and telecommunication</a:t>
            </a:r>
            <a:r>
              <a:rPr lang="en-US" sz="2800" dirty="0" smtClean="0"/>
              <a:t>.</a:t>
            </a:r>
          </a:p>
          <a:p>
            <a:pPr fontAlgn="base"/>
            <a:endParaRPr lang="en-US" sz="2800" dirty="0"/>
          </a:p>
          <a:p>
            <a:pPr fontAlgn="base"/>
            <a:r>
              <a:rPr lang="en-US" sz="2800" b="1" dirty="0"/>
              <a:t>5. Increased Population Mobility:</a:t>
            </a:r>
          </a:p>
          <a:p>
            <a:pPr fontAlgn="base"/>
            <a:r>
              <a:rPr lang="en-US" sz="2800" dirty="0"/>
              <a:t>Mobility of rural population to urban areas, metro cities and foreign countries intensified incomes and, hence, purchasing power of rural people.</a:t>
            </a:r>
          </a:p>
          <a:p>
            <a:r>
              <a:rPr lang="en-US" sz="2800" dirty="0" smtClean="0"/>
              <a:t/>
            </a:r>
            <a:br>
              <a:rPr lang="en-US" sz="2800" dirty="0" smtClean="0"/>
            </a:b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fontAlgn="base"/>
            <a:r>
              <a:rPr lang="en-US" sz="4000" b="1" dirty="0"/>
              <a:t>6. Increased Rural Attraction:</a:t>
            </a:r>
          </a:p>
          <a:p>
            <a:pPr algn="just" fontAlgn="base"/>
            <a:r>
              <a:rPr lang="en-US" sz="4000" dirty="0"/>
              <a:t>Increasing attraction of rich people to stay temporary or permanently in rural areas for better and peaceful life. Agricultural land is being converted into luxurious farm-houses. Such move is leading to tremendous development of rural market</a:t>
            </a:r>
            <a:r>
              <a:rPr lang="en-US" sz="4000" dirty="0" smtClean="0"/>
              <a:t>.</a:t>
            </a:r>
          </a:p>
          <a:p>
            <a:pPr algn="just" fontAlgn="base"/>
            <a:endParaRPr lang="en-US" sz="4000" dirty="0"/>
          </a:p>
          <a:p>
            <a:pPr algn="just" fontAlgn="base"/>
            <a:r>
              <a:rPr lang="en-US" sz="4000" b="1" dirty="0"/>
              <a:t>7. Improved Literacy Rate: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986528"/>
          </a:xfrm>
          <a:prstGeom prst="rect">
            <a:avLst/>
          </a:prstGeom>
        </p:spPr>
        <p:txBody>
          <a:bodyPr wrap="square">
            <a:spAutoFit/>
          </a:bodyPr>
          <a:lstStyle/>
          <a:p>
            <a:pPr algn="just" fontAlgn="base"/>
            <a:r>
              <a:rPr lang="en-US" sz="3200" dirty="0"/>
              <a:t>Increased literacy rate and education level among rural folks, and growth of academic and training institutes in rural places have accelerated growth of rural market. Literacy level 25% before independence – is now more than 67</a:t>
            </a:r>
            <a:r>
              <a:rPr lang="en-US" sz="3200" dirty="0" smtClean="0"/>
              <a:t>%.</a:t>
            </a:r>
          </a:p>
          <a:p>
            <a:pPr algn="just" fontAlgn="base"/>
            <a:endParaRPr lang="en-US" sz="3200" dirty="0"/>
          </a:p>
          <a:p>
            <a:pPr algn="just" fontAlgn="base"/>
            <a:r>
              <a:rPr lang="en-US" sz="3200" b="1" dirty="0"/>
              <a:t>8. Improved Rural Infrastructure:</a:t>
            </a:r>
          </a:p>
          <a:p>
            <a:pPr algn="just" fontAlgn="base"/>
            <a:r>
              <a:rPr lang="en-US" sz="3200" dirty="0"/>
              <a:t>Improved infrastructure has positive impacts on rural market in several ways. Availability of electricity, education, health, transportation, communication and entertainment, and so on contributed to rural development and, hence, rural market.</a:t>
            </a:r>
          </a:p>
          <a:p>
            <a:pPr algn="just"/>
            <a:r>
              <a:rPr lang="en-US" sz="3200" dirty="0" smtClean="0"/>
              <a:t/>
            </a:r>
            <a:br>
              <a:rPr lang="en-US" sz="3200" dirty="0" smtClean="0"/>
            </a:b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494085"/>
          </a:xfrm>
          <a:prstGeom prst="rect">
            <a:avLst/>
          </a:prstGeom>
        </p:spPr>
        <p:txBody>
          <a:bodyPr wrap="square">
            <a:spAutoFit/>
          </a:bodyPr>
          <a:lstStyle/>
          <a:p>
            <a:pPr algn="just" fontAlgn="base"/>
            <a:r>
              <a:rPr lang="en-US" sz="3200" b="1" dirty="0"/>
              <a:t>9. Growth of Agro-processing Industry:</a:t>
            </a:r>
          </a:p>
          <a:p>
            <a:pPr algn="just" fontAlgn="base"/>
            <a:r>
              <a:rPr lang="en-US" sz="3200" dirty="0"/>
              <a:t>Establishment and growth of agro-processing industries, and active involvement of the giant business units (For example, Reliance Fresh) in distribution of agro-products like fruits, vegetables, serials, etc., have changed income and life style of rural people</a:t>
            </a:r>
            <a:r>
              <a:rPr lang="en-US" sz="3200" dirty="0" smtClean="0"/>
              <a:t>.</a:t>
            </a:r>
          </a:p>
          <a:p>
            <a:pPr algn="just" fontAlgn="base"/>
            <a:endParaRPr lang="en-US" sz="3200" dirty="0"/>
          </a:p>
          <a:p>
            <a:pPr algn="just" fontAlgn="base"/>
            <a:r>
              <a:rPr lang="en-US" sz="3200" b="1" dirty="0"/>
              <a:t>10. Political Influence of Rural Population:</a:t>
            </a:r>
          </a:p>
          <a:p>
            <a:pPr algn="just" fontAlgn="base"/>
            <a:r>
              <a:rPr lang="en-US" sz="3200" dirty="0"/>
              <a:t>Improved and increased political influence of rural people can significantly contribute to rural development</a:t>
            </a:r>
            <a:r>
              <a:rPr lang="en-US" sz="3200" dirty="0" smtClean="0"/>
              <a:t>.</a:t>
            </a:r>
          </a:p>
          <a:p>
            <a:pPr algn="just" fontAlgn="base"/>
            <a:endParaRPr lang="en-US" sz="3200" dirty="0"/>
          </a:p>
          <a:p>
            <a:pPr algn="just" fontAlgn="base"/>
            <a:r>
              <a:rPr lang="en-US" sz="3200" b="1" dirty="0"/>
              <a:t>11. Foreign Income: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6124754"/>
          </a:xfrm>
          <a:prstGeom prst="rect">
            <a:avLst/>
          </a:prstGeom>
        </p:spPr>
        <p:txBody>
          <a:bodyPr wrap="square">
            <a:spAutoFit/>
          </a:bodyPr>
          <a:lstStyle/>
          <a:p>
            <a:pPr fontAlgn="base"/>
            <a:r>
              <a:rPr lang="en-US" sz="2800" dirty="0"/>
              <a:t>Inflow of foreign remittance (transfer funds) and foreign-made products into rural areas significant fueled to rural market boom</a:t>
            </a:r>
            <a:r>
              <a:rPr lang="en-US" sz="2800" dirty="0" smtClean="0"/>
              <a:t>.</a:t>
            </a:r>
          </a:p>
          <a:p>
            <a:pPr fontAlgn="base"/>
            <a:endParaRPr lang="en-US" sz="2800" dirty="0"/>
          </a:p>
          <a:p>
            <a:pPr fontAlgn="base"/>
            <a:r>
              <a:rPr lang="en-US" sz="2800" b="1" dirty="0"/>
              <a:t>12. Reforms in Land Tenure System:</a:t>
            </a:r>
          </a:p>
          <a:p>
            <a:pPr fontAlgn="base"/>
            <a:r>
              <a:rPr lang="en-US" sz="2800" dirty="0"/>
              <a:t>Significant changes in land tenure system causing a structural change in ownership pattern affected positively the life of farmers</a:t>
            </a:r>
            <a:r>
              <a:rPr lang="en-US" sz="2800" dirty="0" smtClean="0"/>
              <a:t>.</a:t>
            </a:r>
          </a:p>
          <a:p>
            <a:pPr fontAlgn="base"/>
            <a:endParaRPr lang="en-US" sz="2800" dirty="0"/>
          </a:p>
          <a:p>
            <a:pPr fontAlgn="base"/>
            <a:r>
              <a:rPr lang="en-US" sz="2800" b="1" dirty="0"/>
              <a:t>13. Rural Development Priority:</a:t>
            </a:r>
          </a:p>
          <a:p>
            <a:pPr fontAlgn="base"/>
            <a:r>
              <a:rPr lang="en-US" sz="2800" dirty="0"/>
              <a:t>Liberal assistance from national and international financial institutions and agencies for rural development has changed rural lifestyle. World Bank has granted billions of rupee for rural infrastructure.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186309"/>
          </a:xfrm>
          <a:prstGeom prst="rect">
            <a:avLst/>
          </a:prstGeom>
        </p:spPr>
        <p:txBody>
          <a:bodyPr wrap="square">
            <a:spAutoFit/>
          </a:bodyPr>
          <a:lstStyle/>
          <a:p>
            <a:pPr algn="just" fontAlgn="base"/>
            <a:r>
              <a:rPr lang="en-US" sz="4400" b="1" dirty="0"/>
              <a:t>14. Role of Giant Business Tycoons:</a:t>
            </a:r>
          </a:p>
          <a:p>
            <a:pPr algn="just" fontAlgn="base"/>
            <a:r>
              <a:rPr lang="en-US" sz="4400" dirty="0"/>
              <a:t>Increased corporate business interest in rural areas resulted into rapid rural development and, consequently, has fueled to growth of rural market. Corporate tycoons are liberally donating for improving rural infrastructures</a:t>
            </a:r>
            <a:r>
              <a:rPr lang="en-US" sz="4400" dirty="0" smtClean="0"/>
              <a:t>.</a:t>
            </a:r>
          </a:p>
          <a:p>
            <a:pPr algn="just" fontAlgn="base"/>
            <a:endParaRPr lang="en-US" sz="4400" dirty="0"/>
          </a:p>
          <a:p>
            <a:pPr algn="just" fontAlgn="base"/>
            <a:r>
              <a:rPr lang="en-US" sz="4400" b="1" dirty="0"/>
              <a:t>15. Rapid Socio-economic Changes: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609</Words>
  <Application>Microsoft Office PowerPoint</Application>
  <PresentationFormat>On-screen Show (4:3)</PresentationFormat>
  <Paragraphs>73</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Reasons Responsible for Rural Market Boom </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Reasons Responsible for Rural Market Boom </dc:title>
  <dc:creator>Ashutosh</dc:creator>
  <cp:lastModifiedBy>Ashutosh</cp:lastModifiedBy>
  <cp:revision>4</cp:revision>
  <dcterms:created xsi:type="dcterms:W3CDTF">2020-04-28T07:06:54Z</dcterms:created>
  <dcterms:modified xsi:type="dcterms:W3CDTF">2020-05-08T05:07:17Z</dcterms:modified>
</cp:coreProperties>
</file>