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60AE7F5-A478-4AA4-B9D2-C9C28AC6A33F}"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DAB6620-97AF-4238-8C99-DF6E4786982A}"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0AE7F5-A478-4AA4-B9D2-C9C28AC6A33F}"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AB6620-97AF-4238-8C99-DF6E4786982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0AE7F5-A478-4AA4-B9D2-C9C28AC6A33F}"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AB6620-97AF-4238-8C99-DF6E4786982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60AE7F5-A478-4AA4-B9D2-C9C28AC6A33F}"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AB6620-97AF-4238-8C99-DF6E4786982A}"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60AE7F5-A478-4AA4-B9D2-C9C28AC6A33F}"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DAB6620-97AF-4238-8C99-DF6E4786982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60AE7F5-A478-4AA4-B9D2-C9C28AC6A33F}"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AB6620-97AF-4238-8C99-DF6E4786982A}"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60AE7F5-A478-4AA4-B9D2-C9C28AC6A33F}"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AB6620-97AF-4238-8C99-DF6E4786982A}"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60AE7F5-A478-4AA4-B9D2-C9C28AC6A33F}"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DAB6620-97AF-4238-8C99-DF6E4786982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0AE7F5-A478-4AA4-B9D2-C9C28AC6A33F}"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AB6620-97AF-4238-8C99-DF6E4786982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60AE7F5-A478-4AA4-B9D2-C9C28AC6A33F}"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AB6620-97AF-4238-8C99-DF6E4786982A}"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60AE7F5-A478-4AA4-B9D2-C9C28AC6A33F}"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DAB6620-97AF-4238-8C99-DF6E4786982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60AE7F5-A478-4AA4-B9D2-C9C28AC6A33F}"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DAB6620-97AF-4238-8C99-DF6E4786982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847850"/>
          </a:xfrm>
        </p:spPr>
        <p:txBody>
          <a:bodyPr>
            <a:normAutofit fontScale="90000"/>
          </a:bodyPr>
          <a:lstStyle/>
          <a:p>
            <a:r>
              <a:rPr lang="en-US" b="1" dirty="0"/>
              <a:t>Advantages and Disadvantages of Railway Transport</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5262979"/>
          </a:xfrm>
          <a:prstGeom prst="rect">
            <a:avLst/>
          </a:prstGeom>
        </p:spPr>
        <p:txBody>
          <a:bodyPr wrap="square">
            <a:spAutoFit/>
          </a:bodyPr>
          <a:lstStyle/>
          <a:p>
            <a:pPr algn="just" fontAlgn="base"/>
            <a:r>
              <a:rPr lang="en-US" sz="4800" b="1" dirty="0" smtClean="0"/>
              <a:t>5. Unsuitable for Short Distance and Small Loads:</a:t>
            </a:r>
            <a:endParaRPr lang="en-US" sz="4800" dirty="0" smtClean="0"/>
          </a:p>
          <a:p>
            <a:pPr algn="just" fontAlgn="base"/>
            <a:r>
              <a:rPr lang="en-US" sz="4800" dirty="0" smtClean="0"/>
              <a:t>Railway transport is unsuitable and uneconomical for short distance and small traffic of goods</a:t>
            </a:r>
            <a:r>
              <a:rPr lang="en-US" sz="4800" dirty="0" smtClean="0"/>
              <a:t>.</a:t>
            </a:r>
          </a:p>
          <a:p>
            <a:pPr algn="just" fontAlgn="base"/>
            <a:endParaRPr lang="en-US" sz="4800" dirty="0" smtClean="0"/>
          </a:p>
          <a:p>
            <a:pPr algn="just" fontAlgn="base"/>
            <a:r>
              <a:rPr lang="en-US" sz="4800" b="1" dirty="0" smtClean="0"/>
              <a:t>6. Booking Formalities:</a:t>
            </a:r>
            <a:endParaRPr lang="en-US" sz="4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fontAlgn="base"/>
            <a:r>
              <a:rPr lang="en-US" sz="3200" dirty="0"/>
              <a:t>It involves much time and </a:t>
            </a:r>
            <a:r>
              <a:rPr lang="en-US" sz="3200" dirty="0" err="1"/>
              <a:t>labour</a:t>
            </a:r>
            <a:r>
              <a:rPr lang="en-US" sz="3200" dirty="0"/>
              <a:t> in booking and taking delivery of goods through railways as compared to motor transport</a:t>
            </a:r>
            <a:r>
              <a:rPr lang="en-US" sz="3200" dirty="0" smtClean="0"/>
              <a:t>.</a:t>
            </a:r>
          </a:p>
          <a:p>
            <a:pPr algn="just" fontAlgn="base"/>
            <a:endParaRPr lang="en-US" sz="3200" dirty="0"/>
          </a:p>
          <a:p>
            <a:pPr algn="just" fontAlgn="base"/>
            <a:r>
              <a:rPr lang="en-US" sz="3200" b="1" dirty="0"/>
              <a:t>7. No Rural Service:</a:t>
            </a:r>
            <a:endParaRPr lang="en-US" sz="3200" dirty="0"/>
          </a:p>
          <a:p>
            <a:pPr algn="just" fontAlgn="base"/>
            <a:r>
              <a:rPr lang="en-US" sz="3200" dirty="0"/>
              <a:t>Because of huge capital requirements and traffic, railways cannot be operated economically in rural areas. Thus, large rural areas have no railway service even today. This causes much inconvenience to the people living in rural areas</a:t>
            </a:r>
            <a:r>
              <a:rPr lang="en-US" sz="3200" dirty="0" smtClean="0"/>
              <a:t>.</a:t>
            </a:r>
          </a:p>
          <a:p>
            <a:pPr algn="just" fontAlgn="base"/>
            <a:endParaRPr lang="en-US" sz="3200" dirty="0"/>
          </a:p>
          <a:p>
            <a:pPr algn="just" fontAlgn="base"/>
            <a:r>
              <a:rPr lang="en-US" sz="3200" b="1" dirty="0"/>
              <a:t>8. Under-</a:t>
            </a:r>
            <a:r>
              <a:rPr lang="en-US" sz="3200" b="1" dirty="0" err="1"/>
              <a:t>utilised</a:t>
            </a:r>
            <a:r>
              <a:rPr lang="en-US" sz="3200" b="1" dirty="0"/>
              <a:t> Capacity:</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509200"/>
          </a:xfrm>
          <a:prstGeom prst="rect">
            <a:avLst/>
          </a:prstGeom>
        </p:spPr>
        <p:txBody>
          <a:bodyPr wrap="square">
            <a:spAutoFit/>
          </a:bodyPr>
          <a:lstStyle/>
          <a:p>
            <a:pPr fontAlgn="base"/>
            <a:r>
              <a:rPr lang="en-US" sz="3200" dirty="0"/>
              <a:t>The railway must have full load for its ideal and economic operation. As it has a very large carrying capacity, under-</a:t>
            </a:r>
            <a:r>
              <a:rPr lang="en-US" sz="3200" dirty="0" err="1"/>
              <a:t>utilisation</a:t>
            </a:r>
            <a:r>
              <a:rPr lang="en-US" sz="3200" dirty="0"/>
              <a:t> of its capacity, in most of the regions, is a great financial problem and loss to the economy</a:t>
            </a:r>
            <a:r>
              <a:rPr lang="en-US" sz="3200" dirty="0" smtClean="0"/>
              <a:t>.</a:t>
            </a:r>
          </a:p>
          <a:p>
            <a:pPr fontAlgn="base"/>
            <a:endParaRPr lang="en-US" sz="3200" dirty="0"/>
          </a:p>
          <a:p>
            <a:pPr fontAlgn="base"/>
            <a:r>
              <a:rPr lang="en-US" sz="3200" b="1" dirty="0"/>
              <a:t>9. </a:t>
            </a:r>
            <a:r>
              <a:rPr lang="en-US" sz="3200" b="1" dirty="0" err="1"/>
              <a:t>Centralised</a:t>
            </a:r>
            <a:r>
              <a:rPr lang="en-US" sz="3200" b="1" dirty="0"/>
              <a:t> Administration:</a:t>
            </a:r>
            <a:endParaRPr lang="en-US" sz="3200" dirty="0"/>
          </a:p>
          <a:p>
            <a:pPr fontAlgn="base"/>
            <a:r>
              <a:rPr lang="en-US" sz="3200" dirty="0"/>
              <a:t>Being the public utility service railways have monopoly position and as such there is </a:t>
            </a:r>
            <a:r>
              <a:rPr lang="en-US" sz="3200" dirty="0" err="1"/>
              <a:t>centralised</a:t>
            </a:r>
            <a:r>
              <a:rPr lang="en-US" sz="3200" dirty="0"/>
              <a:t> administration. Local authorities fail to meet the personal requirements of the people as compared to roadways.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05800" cy="6247864"/>
          </a:xfrm>
          <a:prstGeom prst="rect">
            <a:avLst/>
          </a:prstGeom>
        </p:spPr>
        <p:txBody>
          <a:bodyPr wrap="square">
            <a:spAutoFit/>
          </a:bodyPr>
          <a:lstStyle/>
          <a:p>
            <a:pPr algn="just" fontAlgn="base"/>
            <a:r>
              <a:rPr lang="en-US" sz="4000" b="1" dirty="0"/>
              <a:t>Advantages</a:t>
            </a:r>
            <a:r>
              <a:rPr lang="en-US" sz="4000" b="1" dirty="0" smtClean="0"/>
              <a:t>:</a:t>
            </a:r>
          </a:p>
          <a:p>
            <a:pPr algn="just" fontAlgn="base"/>
            <a:endParaRPr lang="en-US" sz="4000" b="1" dirty="0"/>
          </a:p>
          <a:p>
            <a:pPr algn="just" fontAlgn="base"/>
            <a:r>
              <a:rPr lang="en-US" sz="4000" b="1" dirty="0"/>
              <a:t>1. Dependable:</a:t>
            </a:r>
            <a:endParaRPr lang="en-US" sz="4000" dirty="0"/>
          </a:p>
          <a:p>
            <a:pPr algn="just" fontAlgn="base"/>
            <a:r>
              <a:rPr lang="en-US" sz="4000" dirty="0"/>
              <a:t>The greatest advantage of the railway transport is that it is the most dependable mode of transport as it is the least affected by weather conditions such as rains, fog etc. compared to other modes of transport</a:t>
            </a:r>
            <a:r>
              <a:rPr lang="en-US" sz="4000" dirty="0" smtClean="0"/>
              <a:t>.</a:t>
            </a:r>
          </a:p>
          <a:p>
            <a:pPr algn="just" fontAlgn="base"/>
            <a:endParaRPr lang="en-US" sz="4000" dirty="0"/>
          </a:p>
          <a:p>
            <a:pPr algn="just" fontAlgn="base"/>
            <a:r>
              <a:rPr lang="en-US" sz="4000" b="1" dirty="0"/>
              <a:t>2. Better </a:t>
            </a:r>
            <a:r>
              <a:rPr lang="en-US" sz="4000" b="1" dirty="0" err="1"/>
              <a:t>Organised</a:t>
            </a:r>
            <a:r>
              <a:rPr lang="en-US" sz="4000" b="1" dirty="0"/>
              <a:t>:</a:t>
            </a:r>
            <a:endParaRPr 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509200"/>
          </a:xfrm>
          <a:prstGeom prst="rect">
            <a:avLst/>
          </a:prstGeom>
        </p:spPr>
        <p:txBody>
          <a:bodyPr wrap="square">
            <a:spAutoFit/>
          </a:bodyPr>
          <a:lstStyle/>
          <a:p>
            <a:pPr algn="just" fontAlgn="base"/>
            <a:r>
              <a:rPr lang="en-US" sz="3200" dirty="0"/>
              <a:t>The rail transport is better </a:t>
            </a:r>
            <a:r>
              <a:rPr lang="en-US" sz="3200" dirty="0" err="1"/>
              <a:t>organised</a:t>
            </a:r>
            <a:r>
              <a:rPr lang="en-US" sz="3200" dirty="0"/>
              <a:t> than any other form of transport. It has fixed routes and schedules. Its service is more certain, uniform and regular as compared to other modes of transport</a:t>
            </a:r>
            <a:r>
              <a:rPr lang="en-US" sz="3200" dirty="0" smtClean="0"/>
              <a:t>.</a:t>
            </a:r>
          </a:p>
          <a:p>
            <a:pPr algn="just" fontAlgn="base"/>
            <a:endParaRPr lang="en-US" sz="3200" dirty="0"/>
          </a:p>
          <a:p>
            <a:pPr algn="just" fontAlgn="base"/>
            <a:r>
              <a:rPr lang="en-US" sz="3200" b="1" dirty="0"/>
              <a:t>3. High Speed over Long Distances:</a:t>
            </a:r>
            <a:endParaRPr lang="en-US" sz="3200" dirty="0"/>
          </a:p>
          <a:p>
            <a:pPr algn="just" fontAlgn="base"/>
            <a:r>
              <a:rPr lang="en-US" sz="3200" dirty="0"/>
              <a:t>Its speed over long distances is more than any other mode of transport, except airways. Thus, it is the best choice for long distance traffic</a:t>
            </a:r>
            <a:r>
              <a:rPr lang="en-US" sz="3200" dirty="0" smtClean="0"/>
              <a:t>.</a:t>
            </a:r>
          </a:p>
          <a:p>
            <a:pPr algn="just" fontAlgn="base"/>
            <a:endParaRPr lang="en-US" sz="3200" dirty="0"/>
          </a:p>
          <a:p>
            <a:pPr algn="just" fontAlgn="base"/>
            <a:r>
              <a:rPr lang="en-US" sz="3200" b="1" dirty="0"/>
              <a:t>4. Suitable for Bulky and Heavy Goods:</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494085"/>
          </a:xfrm>
          <a:prstGeom prst="rect">
            <a:avLst/>
          </a:prstGeom>
        </p:spPr>
        <p:txBody>
          <a:bodyPr wrap="square">
            <a:spAutoFit/>
          </a:bodyPr>
          <a:lstStyle/>
          <a:p>
            <a:pPr algn="just" fontAlgn="base"/>
            <a:r>
              <a:rPr lang="en-US" sz="3200" dirty="0"/>
              <a:t>Railway transport is economical, quicker and best suited for carrying heavy and bulky goods over long distances</a:t>
            </a:r>
            <a:r>
              <a:rPr lang="en-US" sz="3200" dirty="0" smtClean="0"/>
              <a:t>.</a:t>
            </a:r>
          </a:p>
          <a:p>
            <a:pPr algn="just" fontAlgn="base"/>
            <a:endParaRPr lang="en-US" sz="3200" dirty="0"/>
          </a:p>
          <a:p>
            <a:pPr algn="just" fontAlgn="base"/>
            <a:r>
              <a:rPr lang="en-US" sz="3200" b="1" dirty="0"/>
              <a:t>5. Cheaper Transport:</a:t>
            </a:r>
            <a:endParaRPr lang="en-US" sz="3200" dirty="0"/>
          </a:p>
          <a:p>
            <a:pPr algn="just" fontAlgn="base"/>
            <a:r>
              <a:rPr lang="en-US" sz="3200" dirty="0"/>
              <a:t>It is a cheaper mode of transport as compared to other modes of transport. Most of the working expenses of railways are in the nature of fixed costs. Every increase in the railway traffic is followed by a decrease in the average cost. Rail transport is economical in the use of </a:t>
            </a:r>
            <a:r>
              <a:rPr lang="en-US" sz="3200" dirty="0" err="1"/>
              <a:t>labour</a:t>
            </a:r>
            <a:r>
              <a:rPr lang="en-US" sz="3200" dirty="0"/>
              <a:t> also as one driver and one guard are sufficient to carry much more load than the motor transport</a:t>
            </a:r>
            <a:r>
              <a:rPr lang="en-US" sz="3200" dirty="0" smtClean="0"/>
              <a:t>.</a:t>
            </a:r>
          </a:p>
          <a:p>
            <a:pPr algn="just" fontAlgn="base"/>
            <a:endParaRPr lang="en-US" sz="3200" dirty="0"/>
          </a:p>
          <a:p>
            <a:pPr algn="just" fontAlgn="base"/>
            <a:r>
              <a:rPr lang="en-US" sz="3200" b="1" dirty="0"/>
              <a:t>6. Safety:</a:t>
            </a:r>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pPr fontAlgn="base"/>
            <a:r>
              <a:rPr lang="en-US" dirty="0"/>
              <a:t>Railway is the safest form of transport. The chances of accidents and breakdowns of railways are minimum as compared to other modes of transport. Moreover, the traffic can be protected from the exposure to sun, rains, snow etc.</a:t>
            </a:r>
          </a:p>
          <a:p>
            <a:pPr fontAlgn="base"/>
            <a:r>
              <a:rPr lang="en-US" b="1" dirty="0"/>
              <a:t>7. Larger Capacity:</a:t>
            </a:r>
            <a:endParaRPr lang="en-US" dirty="0"/>
          </a:p>
          <a:p>
            <a:pPr fontAlgn="base"/>
            <a:r>
              <a:rPr lang="en-US" dirty="0"/>
              <a:t>The carrying capacity of the railways is extremely large. Moreover, its capacity is elastic which can easily be increased by adding more wagons.</a:t>
            </a:r>
          </a:p>
          <a:p>
            <a:pPr fontAlgn="base"/>
            <a:r>
              <a:rPr lang="en-US" b="1" dirty="0"/>
              <a:t>8. Public Welfare: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494085"/>
          </a:xfrm>
          <a:prstGeom prst="rect">
            <a:avLst/>
          </a:prstGeom>
        </p:spPr>
        <p:txBody>
          <a:bodyPr wrap="square">
            <a:spAutoFit/>
          </a:bodyPr>
          <a:lstStyle/>
          <a:p>
            <a:pPr algn="just" fontAlgn="base"/>
            <a:r>
              <a:rPr lang="en-US" sz="3200" dirty="0"/>
              <a:t>It is the largest public undertaking in the country. Railways perform many public utility services. Their charges are based on ‘charge what the traffic can bear’ principle which helps the poor. In fact, it is national necessity</a:t>
            </a:r>
            <a:r>
              <a:rPr lang="en-US" sz="3200" dirty="0" smtClean="0"/>
              <a:t>.</a:t>
            </a:r>
          </a:p>
          <a:p>
            <a:pPr algn="just" fontAlgn="base"/>
            <a:endParaRPr lang="en-US" sz="3200" dirty="0"/>
          </a:p>
          <a:p>
            <a:pPr algn="just" fontAlgn="base"/>
            <a:r>
              <a:rPr lang="en-US" sz="3200" b="1" dirty="0"/>
              <a:t>9. Administrative Facilities of Government:</a:t>
            </a:r>
            <a:endParaRPr lang="en-US" sz="3200" dirty="0"/>
          </a:p>
          <a:p>
            <a:pPr algn="just" fontAlgn="base"/>
            <a:r>
              <a:rPr lang="en-US" sz="3200" dirty="0"/>
              <a:t>Railways provide administrative facilities to the Government. The </a:t>
            </a:r>
            <a:r>
              <a:rPr lang="en-US" sz="3200" dirty="0" err="1"/>
              <a:t>defence</a:t>
            </a:r>
            <a:r>
              <a:rPr lang="en-US" sz="3200" dirty="0"/>
              <a:t> forces and the public servants drive their mobility primarily from the railways</a:t>
            </a:r>
            <a:r>
              <a:rPr lang="en-US" sz="3200" dirty="0" smtClean="0"/>
              <a:t>.</a:t>
            </a:r>
          </a:p>
          <a:p>
            <a:pPr algn="just" fontAlgn="base"/>
            <a:endParaRPr lang="en-US" sz="3200" dirty="0"/>
          </a:p>
          <a:p>
            <a:pPr algn="just" fontAlgn="base"/>
            <a:r>
              <a:rPr lang="en-US" sz="3200" b="1" dirty="0"/>
              <a:t>10. Employment Opportunities:</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632311"/>
          </a:xfrm>
          <a:prstGeom prst="rect">
            <a:avLst/>
          </a:prstGeom>
        </p:spPr>
        <p:txBody>
          <a:bodyPr wrap="square">
            <a:spAutoFit/>
          </a:bodyPr>
          <a:lstStyle/>
          <a:p>
            <a:pPr fontAlgn="base"/>
            <a:r>
              <a:rPr lang="en-US" sz="3600" dirty="0"/>
              <a:t>The railways provide greater employment opportunities for both skilled and unskilled </a:t>
            </a:r>
            <a:r>
              <a:rPr lang="en-US" sz="3600" dirty="0" err="1"/>
              <a:t>labour</a:t>
            </a:r>
            <a:r>
              <a:rPr lang="en-US" sz="3600" dirty="0"/>
              <a:t>. Over 16 </a:t>
            </a:r>
            <a:r>
              <a:rPr lang="en-US" sz="3600" dirty="0" err="1"/>
              <a:t>lakh</a:t>
            </a:r>
            <a:r>
              <a:rPr lang="en-US" sz="3600" dirty="0"/>
              <a:t> persons are depending upon railways for their livelihood</a:t>
            </a:r>
            <a:r>
              <a:rPr lang="en-US" sz="3600" dirty="0" smtClean="0"/>
              <a:t>.</a:t>
            </a:r>
          </a:p>
          <a:p>
            <a:pPr fontAlgn="base"/>
            <a:endParaRPr lang="en-US" sz="3600" dirty="0"/>
          </a:p>
          <a:p>
            <a:pPr fontAlgn="base"/>
            <a:r>
              <a:rPr lang="en-US" sz="3600" b="1" dirty="0"/>
              <a:t>Disadvantages</a:t>
            </a:r>
            <a:r>
              <a:rPr lang="en-US" sz="3600" b="1" dirty="0" smtClean="0"/>
              <a:t>:</a:t>
            </a:r>
          </a:p>
          <a:p>
            <a:pPr fontAlgn="base"/>
            <a:endParaRPr lang="en-US" sz="3600" b="1" dirty="0"/>
          </a:p>
          <a:p>
            <a:pPr fontAlgn="base"/>
            <a:r>
              <a:rPr lang="en-US" sz="3600" b="1" dirty="0"/>
              <a:t>Although railway transport has many advantages, it suffers from certain serious limitations:</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001643"/>
          </a:xfrm>
          <a:prstGeom prst="rect">
            <a:avLst/>
          </a:prstGeom>
        </p:spPr>
        <p:txBody>
          <a:bodyPr wrap="square">
            <a:spAutoFit/>
          </a:bodyPr>
          <a:lstStyle/>
          <a:p>
            <a:pPr algn="just" fontAlgn="base"/>
            <a:r>
              <a:rPr lang="en-US" sz="3200" b="1" dirty="0"/>
              <a:t>1. Huge Capital Outlay:</a:t>
            </a:r>
            <a:endParaRPr lang="en-US" sz="3200" dirty="0"/>
          </a:p>
          <a:p>
            <a:pPr algn="just" fontAlgn="base"/>
            <a:r>
              <a:rPr lang="en-US" sz="3200" dirty="0"/>
              <a:t>The railway requires is large investment of capital. The cost of construction, maintenance and overhead expenses are very high as compared to other modes of transport. Moreover, the investments are specific and immobile. In case the traffic is not sufficient, the investments may mean wastage of huge resources</a:t>
            </a:r>
            <a:r>
              <a:rPr lang="en-US" sz="3200" dirty="0" smtClean="0"/>
              <a:t>.</a:t>
            </a:r>
          </a:p>
          <a:p>
            <a:pPr algn="just" fontAlgn="base"/>
            <a:endParaRPr lang="en-US" sz="3200" dirty="0"/>
          </a:p>
          <a:p>
            <a:pPr algn="just" fontAlgn="base"/>
            <a:r>
              <a:rPr lang="en-US" sz="3200" b="1" dirty="0"/>
              <a:t>2. Lack of Flexibility:</a:t>
            </a:r>
            <a:endParaRPr lang="en-US" sz="3200" dirty="0"/>
          </a:p>
          <a:p>
            <a:pPr algn="just" fontAlgn="base"/>
            <a:r>
              <a:rPr lang="en-US" sz="3200" dirty="0"/>
              <a:t>Another disadvantage of railway transport is its inflexibility. Its routes and timings cannot be adjusted to individual requirements.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534400" cy="5262979"/>
          </a:xfrm>
          <a:prstGeom prst="rect">
            <a:avLst/>
          </a:prstGeom>
        </p:spPr>
        <p:txBody>
          <a:bodyPr wrap="square">
            <a:spAutoFit/>
          </a:bodyPr>
          <a:lstStyle/>
          <a:p>
            <a:pPr algn="just" fontAlgn="base"/>
            <a:r>
              <a:rPr lang="en-US" sz="2800" b="1" dirty="0"/>
              <a:t>3. Lack of Door to Door Service:</a:t>
            </a:r>
            <a:endParaRPr lang="en-US" sz="2800" dirty="0"/>
          </a:p>
          <a:p>
            <a:pPr algn="just" fontAlgn="base"/>
            <a:r>
              <a:rPr lang="en-US" sz="2800" dirty="0"/>
              <a:t>Rail transport cannot provide door to door service as it is tied to a particular track. Intermediate loading or unloading involves greater cost, more wear and tear and wastage of time.</a:t>
            </a:r>
          </a:p>
          <a:p>
            <a:pPr algn="just" fontAlgn="base"/>
            <a:r>
              <a:rPr lang="en-US" sz="2800" dirty="0"/>
              <a:t>The time and cost of terminal operations are a great disadvantage of rail transport</a:t>
            </a:r>
            <a:r>
              <a:rPr lang="en-US" sz="2800" dirty="0" smtClean="0"/>
              <a:t>.</a:t>
            </a:r>
          </a:p>
          <a:p>
            <a:pPr algn="just" fontAlgn="base"/>
            <a:endParaRPr lang="en-US" sz="2800" dirty="0"/>
          </a:p>
          <a:p>
            <a:pPr algn="just" fontAlgn="base"/>
            <a:r>
              <a:rPr lang="en-US" sz="2800" b="1" dirty="0"/>
              <a:t>4. Monopoly:</a:t>
            </a:r>
            <a:endParaRPr lang="en-US" sz="2800" dirty="0"/>
          </a:p>
          <a:p>
            <a:pPr algn="just" fontAlgn="base"/>
            <a:r>
              <a:rPr lang="en-US" sz="2800" dirty="0"/>
              <a:t>As railways require huge capital outlay, they may give rise to monopolies and work against public interest at large. Even if controlled and managed by the government, lack of competition may breed inefficiency and high costs</a:t>
            </a:r>
            <a:r>
              <a:rPr lang="en-US" sz="2800" dirty="0" smtClean="0"/>
              <a:t>.</a:t>
            </a: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13</TotalTime>
  <Words>632</Words>
  <Application>Microsoft Office PowerPoint</Application>
  <PresentationFormat>On-screen Show (4:3)</PresentationFormat>
  <Paragraphs>146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Advantages and Disadvantages of Railway Transport </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Advantages and Disadvantages of Railway Transport </dc:title>
  <dc:creator>Ashutosh</dc:creator>
  <cp:lastModifiedBy>Ashutosh</cp:lastModifiedBy>
  <cp:revision>4</cp:revision>
  <dcterms:created xsi:type="dcterms:W3CDTF">2020-05-13T12:22:03Z</dcterms:created>
  <dcterms:modified xsi:type="dcterms:W3CDTF">2020-05-14T14:59:24Z</dcterms:modified>
</cp:coreProperties>
</file>