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3F2885B-1BEC-438D-9175-7AA5E2C91A6A}"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7AF4743-7565-4B43-BE1C-65BB1BEB865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F2885B-1BEC-438D-9175-7AA5E2C91A6A}"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AF4743-7565-4B43-BE1C-65BB1BEB865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F2885B-1BEC-438D-9175-7AA5E2C91A6A}"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AF4743-7565-4B43-BE1C-65BB1BEB865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F2885B-1BEC-438D-9175-7AA5E2C91A6A}"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AF4743-7565-4B43-BE1C-65BB1BEB865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3F2885B-1BEC-438D-9175-7AA5E2C91A6A}"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7AF4743-7565-4B43-BE1C-65BB1BEB865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3F2885B-1BEC-438D-9175-7AA5E2C91A6A}"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AF4743-7565-4B43-BE1C-65BB1BEB865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3F2885B-1BEC-438D-9175-7AA5E2C91A6A}"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AF4743-7565-4B43-BE1C-65BB1BEB865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3F2885B-1BEC-438D-9175-7AA5E2C91A6A}"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AF4743-7565-4B43-BE1C-65BB1BEB865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F2885B-1BEC-438D-9175-7AA5E2C91A6A}"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AF4743-7565-4B43-BE1C-65BB1BEB865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F2885B-1BEC-438D-9175-7AA5E2C91A6A}"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AF4743-7565-4B43-BE1C-65BB1BEB865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F2885B-1BEC-438D-9175-7AA5E2C91A6A}"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7AF4743-7565-4B43-BE1C-65BB1BEB865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3F2885B-1BEC-438D-9175-7AA5E2C91A6A}"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7AF4743-7565-4B43-BE1C-65BB1BEB865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Characteristic of rural market Segmentation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3600" dirty="0"/>
              <a:t>The market segments have to be diverse that they show different reactions to different marketing maps, if not then there would have been no use to break them up in segments. Segments attract the consideration of marketers only when they have distinguishing features. </a:t>
            </a:r>
            <a:endParaRPr lang="en-US" sz="3600" dirty="0" smtClean="0"/>
          </a:p>
          <a:p>
            <a:pPr algn="just" fontAlgn="base"/>
            <a:endParaRPr lang="en-US" sz="3600" dirty="0" smtClean="0"/>
          </a:p>
          <a:p>
            <a:pPr algn="just" fontAlgn="base"/>
            <a:r>
              <a:rPr lang="en-US" sz="3600" dirty="0" smtClean="0"/>
              <a:t>Rural </a:t>
            </a:r>
            <a:r>
              <a:rPr lang="en-US" sz="3600" dirty="0"/>
              <a:t>consumers are identified as different segments as their responses may be different from urban consumers at least for some products</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909310"/>
          </a:xfrm>
          <a:prstGeom prst="rect">
            <a:avLst/>
          </a:prstGeom>
        </p:spPr>
        <p:txBody>
          <a:bodyPr wrap="square">
            <a:spAutoFit/>
          </a:bodyPr>
          <a:lstStyle/>
          <a:p>
            <a:pPr algn="just" fontAlgn="base"/>
            <a:r>
              <a:rPr lang="en-US" sz="5400" dirty="0" smtClean="0"/>
              <a:t>For Example – While buying a motorbike, rural consumers give more importance to sturdiness, mileage and carrying capacity of bike, whereas urban consumers look for style, power and aesthetics</a:t>
            </a:r>
            <a:endParaRPr lang="en-US" sz="5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915400" cy="5262979"/>
          </a:xfrm>
          <a:prstGeom prst="rect">
            <a:avLst/>
          </a:prstGeom>
        </p:spPr>
        <p:txBody>
          <a:bodyPr wrap="square">
            <a:spAutoFit/>
          </a:bodyPr>
          <a:lstStyle/>
          <a:p>
            <a:pPr algn="just" fontAlgn="base"/>
            <a:r>
              <a:rPr lang="en-US" sz="2800" b="1" dirty="0"/>
              <a:t>4. Substantial:</a:t>
            </a:r>
          </a:p>
          <a:p>
            <a:pPr algn="just" fontAlgn="base"/>
            <a:r>
              <a:rPr lang="en-US" sz="2800" dirty="0"/>
              <a:t>The segment should be large enough to be profitable. The segment should comprise either a large number of light users or a small number of heavy users so that marketing becomes beneficial to the company. It should consist of people, who are similar in perceptions, learning, attitude, preferences and actions. As such, covering them will be easy</a:t>
            </a:r>
            <a:r>
              <a:rPr lang="en-US" sz="2800" dirty="0" smtClean="0"/>
              <a:t>.</a:t>
            </a:r>
          </a:p>
          <a:p>
            <a:pPr algn="just" fontAlgn="base"/>
            <a:endParaRPr lang="en-US" sz="2800" dirty="0"/>
          </a:p>
          <a:p>
            <a:pPr algn="just" fontAlgn="base"/>
            <a:r>
              <a:rPr lang="en-US" sz="2800" dirty="0"/>
              <a:t>Rural areas are not homogenous. Region-wise differences are found in language, mind set and </a:t>
            </a:r>
            <a:r>
              <a:rPr lang="en-US" sz="2800" dirty="0" err="1"/>
              <a:t>behaviour</a:t>
            </a:r>
            <a:r>
              <a:rPr lang="en-US" sz="2800" dirty="0"/>
              <a:t>. So, it is difficult to design separate promotional programmes as the size of consumers is not large enough to make the effort viable.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3785652"/>
          </a:xfrm>
          <a:prstGeom prst="rect">
            <a:avLst/>
          </a:prstGeom>
        </p:spPr>
        <p:txBody>
          <a:bodyPr wrap="square">
            <a:spAutoFit/>
          </a:bodyPr>
          <a:lstStyle/>
          <a:p>
            <a:pPr fontAlgn="base"/>
            <a:endParaRPr lang="en-US" sz="6000" b="1" dirty="0" smtClean="0"/>
          </a:p>
          <a:p>
            <a:pPr fontAlgn="base"/>
            <a:endParaRPr lang="en-US" sz="6000" b="1" dirty="0" smtClean="0"/>
          </a:p>
          <a:p>
            <a:pPr fontAlgn="base"/>
            <a:endParaRPr lang="en-US" sz="6000" b="1" dirty="0" smtClean="0"/>
          </a:p>
          <a:p>
            <a:pPr fontAlgn="base"/>
            <a:r>
              <a:rPr lang="en-US" sz="6000" b="1" dirty="0" smtClean="0"/>
              <a:t>5. Actionable or Feasible</a:t>
            </a:r>
            <a:endParaRPr lang="en-US" sz="60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a:r>
              <a:rPr lang="en-US" sz="4000" dirty="0" smtClean="0"/>
              <a:t>It has to be possible to approach each segment with a particular marketing </a:t>
            </a:r>
            <a:r>
              <a:rPr lang="en-US" sz="4000" dirty="0" err="1" smtClean="0"/>
              <a:t>programme</a:t>
            </a:r>
            <a:r>
              <a:rPr lang="en-US" sz="4000" dirty="0" smtClean="0"/>
              <a:t> and to draw advantages from that. The segments that a company wishes to peruse must be actionable in the sense that there should be sufficient finance, personnel and capability to take them. Hence, depending upon the reach of the company, the segments should be selected.</a:t>
            </a: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pPr algn="just" fontAlgn="base"/>
            <a:r>
              <a:rPr lang="en-US" sz="4400" b="1" dirty="0"/>
              <a:t>6. General Considerations:</a:t>
            </a:r>
          </a:p>
          <a:p>
            <a:pPr algn="just" fontAlgn="base"/>
            <a:r>
              <a:rPr lang="en-US" sz="4400" dirty="0"/>
              <a:t>Apart from the above requisites, the segment must have growth potential, be profitable, carries no unusual risk and has competitors, who do not fight directly with the product or brand. The firm must possess enough resources for market segmentation.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lgn="just" fontAlgn="base"/>
            <a:r>
              <a:rPr lang="en-US" sz="3600" dirty="0" smtClean="0"/>
              <a:t>The segment criteria should follow the instructions and guidelines issued by the government regarding distribution of a particular product</a:t>
            </a:r>
            <a:r>
              <a:rPr lang="en-US" sz="3600" dirty="0" smtClean="0"/>
              <a:t>.</a:t>
            </a:r>
          </a:p>
          <a:p>
            <a:pPr algn="just" fontAlgn="base"/>
            <a:endParaRPr lang="en-US" sz="3600" dirty="0" smtClean="0"/>
          </a:p>
          <a:p>
            <a:pPr algn="just" fontAlgn="base"/>
            <a:r>
              <a:rPr lang="en-US" sz="3600" dirty="0" smtClean="0"/>
              <a:t>The segment should be relatively stable over a period of time. The segment that emerge rapidly and disappear just as quickly will not be a good segment. So segment must be suitable, practicable and attractive to the firm.</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247864"/>
          </a:xfrm>
          <a:prstGeom prst="rect">
            <a:avLst/>
          </a:prstGeom>
        </p:spPr>
        <p:txBody>
          <a:bodyPr wrap="square">
            <a:spAutoFit/>
          </a:bodyPr>
          <a:lstStyle/>
          <a:p>
            <a:pPr algn="just"/>
            <a:r>
              <a:rPr lang="en-US" sz="4000" dirty="0" smtClean="0"/>
              <a:t>It is difficult to effectively catch everybody in the market place, so business will aim their producers and services at specific parts of the market. After selecting a segment of the market, marketer should evaluates their choice carefully and ensure that they have made the right decision. If a business begins with promoting products of market segments without a full evaluation, it is risky, wasting time and money.</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170646"/>
          </a:xfrm>
          <a:prstGeom prst="rect">
            <a:avLst/>
          </a:prstGeom>
        </p:spPr>
        <p:txBody>
          <a:bodyPr wrap="square">
            <a:spAutoFit/>
          </a:bodyPr>
          <a:lstStyle/>
          <a:p>
            <a:pPr algn="ctr"/>
            <a:r>
              <a:rPr lang="en-US" sz="6600" b="1" dirty="0" smtClean="0"/>
              <a:t>To be useful, segmentation of market must exhibit some characteristics that are as follows:</a:t>
            </a:r>
            <a:endParaRPr lang="en-US" sz="6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fontAlgn="base"/>
            <a:r>
              <a:rPr lang="en-US" sz="4000" b="1" dirty="0"/>
              <a:t>1. Measurable:</a:t>
            </a:r>
          </a:p>
          <a:p>
            <a:pPr fontAlgn="base"/>
            <a:r>
              <a:rPr lang="en-US" sz="4000" dirty="0"/>
              <a:t>The market segment must be measureable in order to calculate the market potential. The segment variables must be distinct, clear and measurable. The size, profit and other relevant characteristics of the segment must be measurable and obtainable in terms of data. If the information is not obtainable, no segmentation can be carried out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6247864"/>
          </a:xfrm>
          <a:prstGeom prst="rect">
            <a:avLst/>
          </a:prstGeom>
        </p:spPr>
        <p:txBody>
          <a:bodyPr wrap="square">
            <a:spAutoFit/>
          </a:bodyPr>
          <a:lstStyle/>
          <a:p>
            <a:pPr algn="just"/>
            <a:r>
              <a:rPr lang="en-US" sz="4000" dirty="0"/>
              <a:t>Companies are unable to reach rural markets effectively due to lack of comprehensive data related to markets and consumers. In the absence of information related to size, purchasing power and profiles of rural consumers, these were considered similar to urban cities. Today rural markets are being studied by various companies to obtain valuable data that can be used for segmentation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just" fontAlgn="base"/>
            <a:r>
              <a:rPr lang="en-US" sz="4400" b="1" dirty="0"/>
              <a:t>2. Accessible:</a:t>
            </a:r>
          </a:p>
          <a:p>
            <a:pPr algn="just" fontAlgn="base"/>
            <a:r>
              <a:rPr lang="en-US" sz="4400" dirty="0"/>
              <a:t>The segment should be accessible through existing network of people at a cost that is affordable. Reach is important to serve the segment. Now, while segmenting rural markets, it is </a:t>
            </a:r>
            <a:r>
              <a:rPr lang="en-US" sz="4400" dirty="0" err="1" smtClean="0"/>
              <a:t>importaant</a:t>
            </a:r>
            <a:r>
              <a:rPr lang="en-US" sz="4400" dirty="0" smtClean="0"/>
              <a:t> </a:t>
            </a:r>
            <a:r>
              <a:rPr lang="en-US" sz="4400" dirty="0"/>
              <a:t>to ensure that the segmented market is conveniently reachable to the marketer to deliver products</a:t>
            </a:r>
            <a:r>
              <a:rPr lang="en-US" sz="4400" dirty="0" smtClean="0"/>
              <a:t>.</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247864"/>
          </a:xfrm>
          <a:prstGeom prst="rect">
            <a:avLst/>
          </a:prstGeom>
        </p:spPr>
        <p:txBody>
          <a:bodyPr wrap="square">
            <a:spAutoFit/>
          </a:bodyPr>
          <a:lstStyle/>
          <a:p>
            <a:pPr algn="just" fontAlgn="base"/>
            <a:r>
              <a:rPr lang="en-US" sz="4000" dirty="0" smtClean="0"/>
              <a:t>Till recently, marketers preferred urban markets to rural one because of the inaccessibility of the rural markets. But due to improvement in infrastructure and in connectivity of villages and other new channels of distribution, rural markets are becoming increasingly accessible. Rural consumers can be reached through vans and through village retailers visiting nearby town distributors and retail outlets.</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186309"/>
          </a:xfrm>
          <a:prstGeom prst="rect">
            <a:avLst/>
          </a:prstGeom>
        </p:spPr>
        <p:txBody>
          <a:bodyPr wrap="square">
            <a:spAutoFit/>
          </a:bodyPr>
          <a:lstStyle/>
          <a:p>
            <a:pPr algn="just"/>
            <a:r>
              <a:rPr lang="en-US" sz="4400" dirty="0"/>
              <a:t>Segments must be accessible in two senses. Firstly, marketers must be able to make them aware of products and services. Secondly, they must get these products to them through distribution system at a reasonable price. For example targeting rural population could be through television, radio and by opening outlets locally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4154984"/>
          </a:xfrm>
          <a:prstGeom prst="rect">
            <a:avLst/>
          </a:prstGeom>
        </p:spPr>
        <p:txBody>
          <a:bodyPr wrap="square">
            <a:spAutoFit/>
          </a:bodyPr>
          <a:lstStyle/>
          <a:p>
            <a:pPr fontAlgn="base"/>
            <a:endParaRPr lang="en-US" sz="8800" b="1" dirty="0" smtClean="0"/>
          </a:p>
          <a:p>
            <a:pPr fontAlgn="base"/>
            <a:endParaRPr lang="en-US" sz="8800" b="1" dirty="0" smtClean="0"/>
          </a:p>
          <a:p>
            <a:pPr fontAlgn="base"/>
            <a:r>
              <a:rPr lang="en-US" sz="8800" b="1" dirty="0" smtClean="0"/>
              <a:t>3</a:t>
            </a:r>
            <a:r>
              <a:rPr lang="en-US" sz="8800" b="1" dirty="0"/>
              <a:t>. Differentiable: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63</TotalTime>
  <Words>808</Words>
  <Application>Microsoft Office PowerPoint</Application>
  <PresentationFormat>On-screen Show (4:3)</PresentationFormat>
  <Paragraphs>77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Characteristic of rural market Segmentation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 of rural market Segmentation</dc:title>
  <dc:creator>Ashutosh</dc:creator>
  <cp:lastModifiedBy>Ashutosh</cp:lastModifiedBy>
  <cp:revision>6</cp:revision>
  <dcterms:created xsi:type="dcterms:W3CDTF">2020-05-03T07:44:02Z</dcterms:created>
  <dcterms:modified xsi:type="dcterms:W3CDTF">2020-05-08T06:39:21Z</dcterms:modified>
</cp:coreProperties>
</file>