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A21AE-5871-4DCE-9A4D-1F52E4EF5C91}" type="datetimeFigureOut">
              <a:rPr lang="en-US" smtClean="0"/>
              <a:t>4/21/2020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4D8CA4-2FA2-4A9E-9BE3-3EBD1F7EC27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4D8CA4-2FA2-4A9E-9BE3-3EBD1F7EC277}" type="slidenum">
              <a:rPr lang="en-US" smtClean="0"/>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67A96D7-E31E-4A9F-A510-C49472ADFDA7}"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E8679D1-4059-4CB3-B00B-E5877DB8804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E8679D1-4059-4CB3-B00B-E5877DB8804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E8679D1-4059-4CB3-B00B-E5877DB8804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E8679D1-4059-4CB3-B00B-E5877DB8804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E8679D1-4059-4CB3-B00B-E5877DB8804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E8679D1-4059-4CB3-B00B-E5877DB8804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E8679D1-4059-4CB3-B00B-E5877DB8804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E8679D1-4059-4CB3-B00B-E5877DB8804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67A96D7-E31E-4A9F-A510-C49472ADFDA7}"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E8679D1-4059-4CB3-B00B-E5877DB8804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67A96D7-E31E-4A9F-A510-C49472ADFDA7}"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E8679D1-4059-4CB3-B00B-E5877DB8804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67A96D7-E31E-4A9F-A510-C49472ADFDA7}"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E8679D1-4059-4CB3-B00B-E5877DB8804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67A96D7-E31E-4A9F-A510-C49472ADFDA7}"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E8679D1-4059-4CB3-B00B-E5877DB8804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arketing91.com/opportunity-analysis/"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marketing91.com/captive-product-pricing/" TargetMode="External"/><Relationship Id="rId2" Type="http://schemas.openxmlformats.org/officeDocument/2006/relationships/hyperlink" Target="https://www.marketing91.com/core-product/"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marketing91.com/purchasing-process/" TargetMode="External"/><Relationship Id="rId2" Type="http://schemas.openxmlformats.org/officeDocument/2006/relationships/hyperlink" Target="https://www.marketing91.com/levels-product/" TargetMode="External"/><Relationship Id="rId1" Type="http://schemas.openxmlformats.org/officeDocument/2006/relationships/slideLayout" Target="../slideLayouts/slideLayout7.xml"/><Relationship Id="rId4" Type="http://schemas.openxmlformats.org/officeDocument/2006/relationships/hyperlink" Target="https://www.marketing91.com/what-is-augmented-produc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www.marketing91.com/bundling/"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marketing91.com/brand-awareness/" TargetMode="External"/><Relationship Id="rId2" Type="http://schemas.openxmlformats.org/officeDocument/2006/relationships/hyperlink" Target="https://www.marketing91.com/bundlin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marketing91.com/geographic-segmentation-segmenting-geography/"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product-differentiation/" TargetMode="External"/><Relationship Id="rId2" Type="http://schemas.openxmlformats.org/officeDocument/2006/relationships/hyperlink" Target="https://www.marketing91.com/quick-guide-positioning/" TargetMode="External"/><Relationship Id="rId1" Type="http://schemas.openxmlformats.org/officeDocument/2006/relationships/slideLayout" Target="../slideLayouts/slideLayout7.xml"/><Relationship Id="rId5" Type="http://schemas.openxmlformats.org/officeDocument/2006/relationships/hyperlink" Target="https://www.marketing91.com/top-12-marketing-rivals-time/" TargetMode="External"/><Relationship Id="rId4" Type="http://schemas.openxmlformats.org/officeDocument/2006/relationships/hyperlink" Target="https://www.marketing91.com/sustainable-competitive-advantag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marketing91.com/swot-analysis-of-mercedes/" TargetMode="External"/><Relationship Id="rId2" Type="http://schemas.openxmlformats.org/officeDocument/2006/relationships/hyperlink" Target="https://www.marketing91.com/marketing-strategy-audi/"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marketing91.com/swot-analysis-target/" TargetMode="External"/><Relationship Id="rId2" Type="http://schemas.openxmlformats.org/officeDocument/2006/relationships/hyperlink" Target="https://www.marketing91.com/penetration-pricin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marketing91.com/strategy/" TargetMode="External"/><Relationship Id="rId2" Type="http://schemas.openxmlformats.org/officeDocument/2006/relationships/hyperlink" Target="https://www.marketing91.com/marketing-and-strategy-models-and-concepts/" TargetMode="External"/><Relationship Id="rId1" Type="http://schemas.openxmlformats.org/officeDocument/2006/relationships/slideLayout" Target="../slideLayouts/slideLayout7.xml"/><Relationship Id="rId5" Type="http://schemas.openxmlformats.org/officeDocument/2006/relationships/hyperlink" Target="https://www.marketing91.com/what-is-a-brand/" TargetMode="External"/><Relationship Id="rId4" Type="http://schemas.openxmlformats.org/officeDocument/2006/relationships/hyperlink" Target="https://www.marketing91.com/brand-loyalty/"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marketing91.com/marketing-strategy-walmart/"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marketing91.com/sustainable-competitive-advantage/"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1"/>
            <a:ext cx="7772400" cy="1295399"/>
          </a:xfrm>
        </p:spPr>
        <p:txBody>
          <a:bodyPr/>
          <a:lstStyle/>
          <a:p>
            <a:pPr algn="ctr"/>
            <a:r>
              <a:rPr lang="en-US" dirty="0" smtClean="0"/>
              <a:t>Methods of Pricing</a:t>
            </a:r>
            <a:endParaRPr lang="en-US" dirty="0"/>
          </a:p>
        </p:txBody>
      </p:sp>
      <p:sp>
        <p:nvSpPr>
          <p:cNvPr id="3" name="Subtitle 2"/>
          <p:cNvSpPr>
            <a:spLocks noGrp="1"/>
          </p:cNvSpPr>
          <p:nvPr>
            <p:ph type="subTitle" idx="1"/>
          </p:nvPr>
        </p:nvSpPr>
        <p:spPr>
          <a:xfrm>
            <a:off x="152400" y="3048000"/>
            <a:ext cx="7620000" cy="19050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4524315"/>
          </a:xfrm>
          <a:prstGeom prst="rect">
            <a:avLst/>
          </a:prstGeom>
        </p:spPr>
        <p:txBody>
          <a:bodyPr wrap="square">
            <a:spAutoFit/>
          </a:bodyPr>
          <a:lstStyle/>
          <a:p>
            <a:r>
              <a:rPr lang="en-US" sz="3200" b="1" dirty="0"/>
              <a:t>6) Neutral strategy</a:t>
            </a:r>
            <a:endParaRPr lang="en-US" sz="3200" dirty="0"/>
          </a:p>
          <a:p>
            <a:r>
              <a:rPr lang="en-US" sz="3200" dirty="0"/>
              <a:t>This type of pricing focuses on keeping the price at the same level for all four periods of the product </a:t>
            </a:r>
            <a:r>
              <a:rPr lang="en-US" sz="3200" dirty="0" err="1"/>
              <a:t>lifecycl</a:t>
            </a:r>
            <a:r>
              <a:rPr lang="en-US" sz="3200" dirty="0" smtClean="0"/>
              <a:t>.</a:t>
            </a:r>
          </a:p>
          <a:p>
            <a:endParaRPr lang="en-US" sz="3200" dirty="0" smtClean="0"/>
          </a:p>
          <a:p>
            <a:r>
              <a:rPr lang="en-US" sz="3200" dirty="0" smtClean="0"/>
              <a:t> </a:t>
            </a:r>
            <a:r>
              <a:rPr lang="en-US" sz="3200" dirty="0"/>
              <a:t>However, with this type of strategy, there is no </a:t>
            </a:r>
            <a:r>
              <a:rPr lang="en-US" sz="3200" dirty="0">
                <a:hlinkClick r:id="rId2"/>
              </a:rPr>
              <a:t>opportunity</a:t>
            </a:r>
            <a:r>
              <a:rPr lang="en-US" sz="3200" dirty="0"/>
              <a:t> to make higher profits and at the same time, it doesn’t allow for increasing the market share.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7924800" cy="4832092"/>
          </a:xfrm>
          <a:prstGeom prst="rect">
            <a:avLst/>
          </a:prstGeom>
        </p:spPr>
        <p:txBody>
          <a:bodyPr wrap="square">
            <a:spAutoFit/>
          </a:bodyPr>
          <a:lstStyle/>
          <a:p>
            <a:pPr algn="just"/>
            <a:r>
              <a:rPr lang="en-US" sz="4400" dirty="0" smtClean="0"/>
              <a:t>Also, when the product declines in turnover, keeping the same price effects the margins thereby causing an early demise. This pricing is used very rarely</a:t>
            </a:r>
            <a:endParaRPr lang="en-US" sz="4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077200" cy="4832092"/>
          </a:xfrm>
          <a:prstGeom prst="rect">
            <a:avLst/>
          </a:prstGeom>
        </p:spPr>
        <p:txBody>
          <a:bodyPr wrap="square">
            <a:spAutoFit/>
          </a:bodyPr>
          <a:lstStyle/>
          <a:p>
            <a:r>
              <a:rPr lang="en-US" sz="2800" b="1" dirty="0"/>
              <a:t>7) Captive product pricing</a:t>
            </a:r>
            <a:endParaRPr lang="en-US" sz="2800" dirty="0"/>
          </a:p>
          <a:p>
            <a:r>
              <a:rPr lang="en-US" sz="2800" dirty="0"/>
              <a:t>It is a type of pricing which focuses on captive products accompanying the </a:t>
            </a:r>
            <a:r>
              <a:rPr lang="en-US" sz="2800" dirty="0">
                <a:hlinkClick r:id="rId2"/>
              </a:rPr>
              <a:t>core products</a:t>
            </a:r>
            <a:r>
              <a:rPr lang="en-US" sz="2800" dirty="0"/>
              <a:t>. </a:t>
            </a:r>
            <a:endParaRPr lang="en-US" sz="2800" dirty="0" smtClean="0"/>
          </a:p>
          <a:p>
            <a:endParaRPr lang="en-US" sz="2800" dirty="0" smtClean="0"/>
          </a:p>
          <a:p>
            <a:r>
              <a:rPr lang="en-US" sz="2800" dirty="0" smtClean="0"/>
              <a:t>For </a:t>
            </a:r>
            <a:r>
              <a:rPr lang="en-US" sz="2800" dirty="0"/>
              <a:t>example, the ink for a printer is a </a:t>
            </a:r>
            <a:r>
              <a:rPr lang="en-US" sz="2800" dirty="0">
                <a:hlinkClick r:id="rId3"/>
              </a:rPr>
              <a:t>captive product</a:t>
            </a:r>
            <a:r>
              <a:rPr lang="en-US" sz="2800" dirty="0"/>
              <a:t> where the core product is the printer. When employing this strategy companies usually put a higher price on the captive products resulting in increased revenue margins, than on the core product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832092"/>
          </a:xfrm>
          <a:prstGeom prst="rect">
            <a:avLst/>
          </a:prstGeom>
        </p:spPr>
        <p:txBody>
          <a:bodyPr wrap="square">
            <a:spAutoFit/>
          </a:bodyPr>
          <a:lstStyle/>
          <a:p>
            <a:r>
              <a:rPr lang="en-US" sz="2800" b="1" dirty="0"/>
              <a:t>8) Optional product pricing</a:t>
            </a:r>
            <a:endParaRPr lang="en-US" sz="2800" dirty="0"/>
          </a:p>
          <a:p>
            <a:r>
              <a:rPr lang="en-US" sz="2800" dirty="0"/>
              <a:t>It can be frequently observed in the case of airline companies</a:t>
            </a:r>
            <a:r>
              <a:rPr lang="en-US" sz="2800" dirty="0" smtClean="0"/>
              <a:t>.</a:t>
            </a:r>
          </a:p>
          <a:p>
            <a:endParaRPr lang="en-US" sz="2800" dirty="0" smtClean="0"/>
          </a:p>
          <a:p>
            <a:endParaRPr lang="en-US" sz="2800" dirty="0" smtClean="0"/>
          </a:p>
          <a:p>
            <a:r>
              <a:rPr lang="en-US" sz="2800" dirty="0" smtClean="0"/>
              <a:t> </a:t>
            </a:r>
            <a:r>
              <a:rPr lang="en-US" sz="2800" dirty="0"/>
              <a:t>For example, the </a:t>
            </a:r>
            <a:r>
              <a:rPr lang="en-US" sz="2800" dirty="0">
                <a:hlinkClick r:id="rId2"/>
              </a:rPr>
              <a:t>basic product</a:t>
            </a:r>
            <a:r>
              <a:rPr lang="en-US" sz="2800" dirty="0"/>
              <a:t> of KLM Airlines is offering or providing seats in the airplane for different flights. However, once the customers start </a:t>
            </a:r>
            <a:r>
              <a:rPr lang="en-US" sz="2800" dirty="0">
                <a:hlinkClick r:id="rId3"/>
              </a:rPr>
              <a:t>purchasing</a:t>
            </a:r>
            <a:r>
              <a:rPr lang="en-US" sz="2800" dirty="0"/>
              <a:t> these seats, they are offered </a:t>
            </a:r>
            <a:r>
              <a:rPr lang="en-US" sz="2800" dirty="0">
                <a:hlinkClick r:id="rId4"/>
              </a:rPr>
              <a:t>optional features</a:t>
            </a:r>
            <a:r>
              <a:rPr lang="en-US" sz="2800" dirty="0"/>
              <a:t> along with the seats. </a:t>
            </a:r>
            <a:r>
              <a:rPr lang="en-US" sz="2800" dirty="0" smtClean="0"/>
              <a:t/>
            </a:r>
            <a:br>
              <a:rPr lang="en-US" sz="2800" dirty="0" smtClean="0"/>
            </a:b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458200" cy="4524315"/>
          </a:xfrm>
          <a:prstGeom prst="rect">
            <a:avLst/>
          </a:prstGeom>
        </p:spPr>
        <p:txBody>
          <a:bodyPr wrap="square">
            <a:spAutoFit/>
          </a:bodyPr>
          <a:lstStyle/>
          <a:p>
            <a:r>
              <a:rPr lang="en-US" sz="3600" dirty="0" smtClean="0"/>
              <a:t>Examples may be extra seat space, more drinks etc. Because of this optional product, there is more revenue generated from the main product. </a:t>
            </a:r>
            <a:endParaRPr lang="en-US" sz="3600" dirty="0" smtClean="0"/>
          </a:p>
          <a:p>
            <a:endParaRPr lang="en-US" sz="3600" dirty="0" smtClean="0"/>
          </a:p>
          <a:p>
            <a:r>
              <a:rPr lang="en-US" sz="3600" dirty="0" smtClean="0"/>
              <a:t>Customers </a:t>
            </a:r>
            <a:r>
              <a:rPr lang="en-US" sz="3600" dirty="0" smtClean="0"/>
              <a:t>are willing to spend for the optional product as well.</a:t>
            </a:r>
            <a:endParaRPr 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r>
              <a:rPr lang="en-US" sz="3200" b="1" dirty="0"/>
              <a:t>9) Bundling price</a:t>
            </a:r>
            <a:endParaRPr lang="en-US" sz="3200" dirty="0"/>
          </a:p>
          <a:p>
            <a:r>
              <a:rPr lang="en-US" sz="3200" dirty="0"/>
              <a:t>Ever hear of the offer of 1 + 1 free? In the supermarket, when two different products are combined together such as a razor and the lotion for shaving, and they are offered as a deal, then we get to experience the </a:t>
            </a:r>
            <a:r>
              <a:rPr lang="en-US" sz="3200" dirty="0">
                <a:hlinkClick r:id="rId2"/>
              </a:rPr>
              <a:t>bundling type of pricing</a:t>
            </a:r>
            <a:r>
              <a:rPr lang="en-US" sz="3200" dirty="0"/>
              <a:t> first hand. </a:t>
            </a:r>
            <a:endParaRPr lang="en-US" sz="3200" dirty="0" smtClean="0"/>
          </a:p>
          <a:p>
            <a:endParaRPr lang="en-US" sz="3200" dirty="0" smtClean="0"/>
          </a:p>
          <a:p>
            <a:r>
              <a:rPr lang="en-US" sz="3200" dirty="0" smtClean="0"/>
              <a:t>This </a:t>
            </a:r>
            <a:r>
              <a:rPr lang="en-US" sz="3200" dirty="0"/>
              <a:t>strategy is mainly used to get rid of excess stocks.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763000" cy="5693866"/>
          </a:xfrm>
          <a:prstGeom prst="rect">
            <a:avLst/>
          </a:prstGeom>
        </p:spPr>
        <p:txBody>
          <a:bodyPr wrap="square">
            <a:spAutoFit/>
          </a:bodyPr>
          <a:lstStyle/>
          <a:p>
            <a:r>
              <a:rPr lang="en-US" sz="2800" b="1" dirty="0"/>
              <a:t>10) Promotional pricing </a:t>
            </a:r>
            <a:r>
              <a:rPr lang="en-US" sz="2800" b="1" dirty="0" smtClean="0"/>
              <a:t>strategy</a:t>
            </a:r>
          </a:p>
          <a:p>
            <a:endParaRPr lang="en-US" sz="2800" dirty="0"/>
          </a:p>
          <a:p>
            <a:r>
              <a:rPr lang="en-US" sz="2800" dirty="0"/>
              <a:t>It is just like </a:t>
            </a:r>
            <a:r>
              <a:rPr lang="en-US" sz="2800" dirty="0">
                <a:hlinkClick r:id="rId2"/>
              </a:rPr>
              <a:t>Bundling</a:t>
            </a:r>
            <a:r>
              <a:rPr lang="en-US" sz="2800" dirty="0"/>
              <a:t> price. But here, the products are bundled so as to make the customer use the bundled product for the first time. </a:t>
            </a:r>
            <a:endParaRPr lang="en-US" sz="2800" dirty="0" smtClean="0"/>
          </a:p>
          <a:p>
            <a:endParaRPr lang="en-US" sz="2800" dirty="0" smtClean="0"/>
          </a:p>
          <a:p>
            <a:r>
              <a:rPr lang="en-US" sz="2800" dirty="0" smtClean="0"/>
              <a:t>This </a:t>
            </a:r>
            <a:r>
              <a:rPr lang="en-US" sz="2800" dirty="0"/>
              <a:t>type of pricing focuses on buying one, and getting a new type of product for free. </a:t>
            </a:r>
            <a:endParaRPr lang="en-US" sz="2800" dirty="0" smtClean="0"/>
          </a:p>
          <a:p>
            <a:endParaRPr lang="en-US" sz="2800" dirty="0" smtClean="0"/>
          </a:p>
          <a:p>
            <a:r>
              <a:rPr lang="en-US" sz="2800" dirty="0" smtClean="0"/>
              <a:t>Promotional </a:t>
            </a:r>
            <a:r>
              <a:rPr lang="en-US" sz="2800" dirty="0"/>
              <a:t>pricing can also serve as a way to move old stock as well as to increase </a:t>
            </a:r>
            <a:r>
              <a:rPr lang="en-US" sz="2800" dirty="0">
                <a:hlinkClick r:id="rId3"/>
              </a:rPr>
              <a:t>brand awareness</a:t>
            </a:r>
            <a:r>
              <a:rPr lang="en-US" sz="2800" dirty="0"/>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509200"/>
          </a:xfrm>
          <a:prstGeom prst="rect">
            <a:avLst/>
          </a:prstGeom>
        </p:spPr>
        <p:txBody>
          <a:bodyPr wrap="square">
            <a:spAutoFit/>
          </a:bodyPr>
          <a:lstStyle/>
          <a:p>
            <a:r>
              <a:rPr lang="en-US" sz="3200" b="1" dirty="0"/>
              <a:t>11) Geographical </a:t>
            </a:r>
            <a:r>
              <a:rPr lang="en-US" sz="3200" b="1" dirty="0" smtClean="0"/>
              <a:t>pricing</a:t>
            </a:r>
          </a:p>
          <a:p>
            <a:endParaRPr lang="en-US" sz="3200" dirty="0"/>
          </a:p>
          <a:p>
            <a:r>
              <a:rPr lang="en-US" sz="3200" dirty="0"/>
              <a:t>It involves variations of prices depending on the location where the product and service is being sold and is mostly influenced by the changes in the currencies as well as inflation. An example of </a:t>
            </a:r>
            <a:r>
              <a:rPr lang="en-US" sz="3200" dirty="0">
                <a:hlinkClick r:id="rId2"/>
              </a:rPr>
              <a:t>geographic</a:t>
            </a:r>
            <a:r>
              <a:rPr lang="en-US" sz="3200" dirty="0"/>
              <a:t> pricing can also be the sales of heavy machinery, which are sold after considering the transportation cost of different locations.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534400" cy="4893647"/>
          </a:xfrm>
          <a:prstGeom prst="rect">
            <a:avLst/>
          </a:prstGeom>
        </p:spPr>
        <p:txBody>
          <a:bodyPr wrap="square">
            <a:spAutoFit/>
          </a:bodyPr>
          <a:lstStyle/>
          <a:p>
            <a:pPr algn="just"/>
            <a:r>
              <a:rPr lang="en-US" sz="2400" dirty="0"/>
              <a:t>Let us understand Geographical pricing with the use of multiple examples</a:t>
            </a:r>
            <a:r>
              <a:rPr lang="en-US" sz="2400" dirty="0" smtClean="0"/>
              <a:t>.</a:t>
            </a:r>
          </a:p>
          <a:p>
            <a:pPr algn="just"/>
            <a:endParaRPr lang="en-US" sz="2400" dirty="0"/>
          </a:p>
          <a:p>
            <a:pPr algn="just"/>
            <a:r>
              <a:rPr lang="en-US" sz="2400" b="1" dirty="0" smtClean="0"/>
              <a:t>Example  </a:t>
            </a:r>
            <a:r>
              <a:rPr lang="en-US" sz="2400" b="1" dirty="0"/>
              <a:t>–</a:t>
            </a:r>
            <a:r>
              <a:rPr lang="en-US" sz="2400" dirty="0"/>
              <a:t> In India, there are multiple zones with multiple taxes per zone. So for example – Gujarat, which is a state in India has 15% tax whereas Delhi which is another state has 5% tax. If the base cost of the product was 100 </a:t>
            </a:r>
            <a:r>
              <a:rPr lang="en-US" sz="2400" dirty="0" err="1"/>
              <a:t>rs</a:t>
            </a:r>
            <a:r>
              <a:rPr lang="en-US" sz="2400" dirty="0"/>
              <a:t>, then after taxes, the cost of the product will be different in Gujarat as well as in Delhi. In Gujarat it will be 115 </a:t>
            </a:r>
            <a:r>
              <a:rPr lang="en-US" sz="2400" dirty="0" err="1"/>
              <a:t>rs</a:t>
            </a:r>
            <a:r>
              <a:rPr lang="en-US" sz="2400" dirty="0"/>
              <a:t> whereas in Delhi it will be 105 </a:t>
            </a:r>
            <a:r>
              <a:rPr lang="en-US" sz="2400" dirty="0" err="1"/>
              <a:t>rs</a:t>
            </a:r>
            <a:r>
              <a:rPr lang="en-US" sz="2400" dirty="0"/>
              <a:t>. </a:t>
            </a:r>
            <a:endParaRPr lang="en-US" sz="2400" dirty="0" smtClean="0"/>
          </a:p>
          <a:p>
            <a:pPr algn="just"/>
            <a:endParaRPr lang="en-US" sz="2400"/>
          </a:p>
          <a:p>
            <a:pPr algn="just"/>
            <a:r>
              <a:rPr lang="en-US" sz="2400" smtClean="0"/>
              <a:t>Here</a:t>
            </a:r>
            <a:r>
              <a:rPr lang="en-US" sz="2400" dirty="0"/>
              <a:t>, the difference in prices is not due to transportation or difference or any other cost. Here, the difference of geographical price is due to taxation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4832092"/>
          </a:xfrm>
          <a:prstGeom prst="rect">
            <a:avLst/>
          </a:prstGeom>
        </p:spPr>
        <p:txBody>
          <a:bodyPr wrap="square">
            <a:spAutoFit/>
          </a:bodyPr>
          <a:lstStyle/>
          <a:p>
            <a:r>
              <a:rPr lang="en-US" sz="2800" b="1" dirty="0"/>
              <a:t>1) Premium pricing</a:t>
            </a:r>
            <a:endParaRPr lang="en-US" sz="2800" dirty="0"/>
          </a:p>
          <a:p>
            <a:r>
              <a:rPr lang="en-US" sz="2800" dirty="0"/>
              <a:t>It is a type of pricing which involves establishing a price higher than your competitors to achieve a premium </a:t>
            </a:r>
            <a:r>
              <a:rPr lang="en-US" sz="2800" dirty="0">
                <a:hlinkClick r:id="rId2"/>
              </a:rPr>
              <a:t>positioning</a:t>
            </a:r>
            <a:r>
              <a:rPr lang="en-US" sz="2800" dirty="0"/>
              <a:t>. </a:t>
            </a:r>
            <a:endParaRPr lang="en-US" sz="2800" dirty="0" smtClean="0"/>
          </a:p>
          <a:p>
            <a:endParaRPr lang="en-US" sz="2800" dirty="0" smtClean="0"/>
          </a:p>
          <a:p>
            <a:r>
              <a:rPr lang="en-US" sz="2800" dirty="0" smtClean="0"/>
              <a:t>You </a:t>
            </a:r>
            <a:r>
              <a:rPr lang="en-US" sz="2800" dirty="0"/>
              <a:t>can use this kind of pricing when your product or service presents some </a:t>
            </a:r>
            <a:r>
              <a:rPr lang="en-US" sz="2800" dirty="0">
                <a:hlinkClick r:id="rId3"/>
              </a:rPr>
              <a:t>unique features</a:t>
            </a:r>
            <a:r>
              <a:rPr lang="en-US" sz="2800" dirty="0"/>
              <a:t> or core advantages, or when the company has a unique </a:t>
            </a:r>
            <a:r>
              <a:rPr lang="en-US" sz="2800" dirty="0">
                <a:hlinkClick r:id="rId4"/>
              </a:rPr>
              <a:t>competitive advantage</a:t>
            </a:r>
            <a:r>
              <a:rPr lang="en-US" sz="2800" dirty="0"/>
              <a:t> compared to its </a:t>
            </a:r>
            <a:r>
              <a:rPr lang="en-US" sz="2800" dirty="0">
                <a:hlinkClick r:id="rId5"/>
              </a:rPr>
              <a:t>rivals</a:t>
            </a:r>
            <a:r>
              <a:rPr lang="en-US" sz="2800" dirty="0" smtClean="0"/>
              <a:t>. </a:t>
            </a:r>
            <a:br>
              <a:rPr lang="en-US" sz="2800" dirty="0" smtClean="0"/>
            </a:b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610600" cy="3785652"/>
          </a:xfrm>
          <a:prstGeom prst="rect">
            <a:avLst/>
          </a:prstGeom>
        </p:spPr>
        <p:txBody>
          <a:bodyPr wrap="square">
            <a:spAutoFit/>
          </a:bodyPr>
          <a:lstStyle/>
          <a:p>
            <a:pPr algn="just"/>
            <a:r>
              <a:rPr lang="en-US" sz="4000" dirty="0" smtClean="0"/>
              <a:t> For example, </a:t>
            </a:r>
            <a:r>
              <a:rPr lang="en-US" sz="4000" dirty="0" smtClean="0">
                <a:hlinkClick r:id="rId2"/>
              </a:rPr>
              <a:t>Audi</a:t>
            </a:r>
            <a:r>
              <a:rPr lang="en-US" sz="4000" dirty="0" smtClean="0"/>
              <a:t> and </a:t>
            </a:r>
            <a:r>
              <a:rPr lang="en-US" sz="4000" dirty="0" smtClean="0">
                <a:hlinkClick r:id="rId3"/>
              </a:rPr>
              <a:t>Mercedes</a:t>
            </a:r>
            <a:r>
              <a:rPr lang="en-US" sz="4000" dirty="0" smtClean="0"/>
              <a:t> are premium brands of cars because they are far above the rest in their product design as well as in their marketing communications.</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4524315"/>
          </a:xfrm>
          <a:prstGeom prst="rect">
            <a:avLst/>
          </a:prstGeom>
        </p:spPr>
        <p:txBody>
          <a:bodyPr wrap="square">
            <a:spAutoFit/>
          </a:bodyPr>
          <a:lstStyle/>
          <a:p>
            <a:r>
              <a:rPr lang="en-US" sz="2400" b="1" dirty="0"/>
              <a:t>2) Penetration pricing</a:t>
            </a:r>
            <a:endParaRPr lang="en-US" sz="2400" dirty="0"/>
          </a:p>
          <a:p>
            <a:r>
              <a:rPr lang="en-US" sz="2400" dirty="0"/>
              <a:t>It is a commonly used pricing method amongst the various </a:t>
            </a:r>
            <a:r>
              <a:rPr lang="en-US" sz="2400" i="1" dirty="0"/>
              <a:t>types of pricing</a:t>
            </a:r>
            <a:r>
              <a:rPr lang="en-US" sz="2400" dirty="0"/>
              <a:t> is designed to capture market share by entering the market with a low price as compared to the competition. </a:t>
            </a:r>
            <a:endParaRPr lang="en-US" sz="2400" dirty="0" smtClean="0"/>
          </a:p>
          <a:p>
            <a:endParaRPr lang="en-US" sz="2400" dirty="0" smtClean="0"/>
          </a:p>
          <a:p>
            <a:r>
              <a:rPr lang="en-US" sz="2400" dirty="0" smtClean="0"/>
              <a:t>The</a:t>
            </a:r>
            <a:r>
              <a:rPr lang="en-US" sz="2400" dirty="0"/>
              <a:t> </a:t>
            </a:r>
            <a:r>
              <a:rPr lang="en-US" sz="2400" dirty="0">
                <a:hlinkClick r:id="rId2"/>
              </a:rPr>
              <a:t>penetration pricing strategy</a:t>
            </a:r>
            <a:r>
              <a:rPr lang="en-US" sz="2400" dirty="0"/>
              <a:t> is used in order to attract more customers and to make the customer switch from current brands existing in the market. The main </a:t>
            </a:r>
            <a:r>
              <a:rPr lang="en-US" sz="2400" dirty="0">
                <a:hlinkClick r:id="rId3"/>
              </a:rPr>
              <a:t>target</a:t>
            </a:r>
            <a:r>
              <a:rPr lang="en-US" sz="2400" dirty="0"/>
              <a:t> group is price sensitive customers. Once a market share is captured, the prices are increased by the company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r>
              <a:rPr lang="en-US" sz="3200" dirty="0"/>
              <a:t>However, this is a sensitive </a:t>
            </a:r>
            <a:r>
              <a:rPr lang="en-US" sz="3200" dirty="0">
                <a:hlinkClick r:id="rId2"/>
              </a:rPr>
              <a:t>strategy</a:t>
            </a:r>
            <a:r>
              <a:rPr lang="en-US" sz="3200" dirty="0"/>
              <a:t> to apply as the market might be penetrated by yet another new entrant. Or the margins are so low that the company does not survive. </a:t>
            </a:r>
            <a:endParaRPr lang="en-US" sz="3200" dirty="0" smtClean="0"/>
          </a:p>
          <a:p>
            <a:endParaRPr lang="en-US" sz="3200" dirty="0" smtClean="0"/>
          </a:p>
          <a:p>
            <a:r>
              <a:rPr lang="en-US" sz="3200" dirty="0" smtClean="0"/>
              <a:t>And </a:t>
            </a:r>
            <a:r>
              <a:rPr lang="en-US" sz="3200" dirty="0"/>
              <a:t>finally, this </a:t>
            </a:r>
            <a:r>
              <a:rPr lang="en-US" sz="3200" dirty="0">
                <a:hlinkClick r:id="rId3"/>
              </a:rPr>
              <a:t>strategy</a:t>
            </a:r>
            <a:r>
              <a:rPr lang="en-US" sz="3200" dirty="0"/>
              <a:t> never creates long term </a:t>
            </a:r>
            <a:r>
              <a:rPr lang="en-US" sz="3200" dirty="0">
                <a:hlinkClick r:id="rId4"/>
              </a:rPr>
              <a:t>brand loyalty</a:t>
            </a:r>
            <a:r>
              <a:rPr lang="en-US" sz="3200" dirty="0"/>
              <a:t> in the mind of customers. This strategy is used mainly to increase </a:t>
            </a:r>
            <a:r>
              <a:rPr lang="en-US" sz="3200" dirty="0">
                <a:hlinkClick r:id="rId5"/>
              </a:rPr>
              <a:t>brand</a:t>
            </a:r>
            <a:r>
              <a:rPr lang="en-US" sz="3200" dirty="0"/>
              <a:t> awareness and start with a small market share.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3970318"/>
          </a:xfrm>
          <a:prstGeom prst="rect">
            <a:avLst/>
          </a:prstGeom>
        </p:spPr>
        <p:txBody>
          <a:bodyPr wrap="square">
            <a:spAutoFit/>
          </a:bodyPr>
          <a:lstStyle/>
          <a:p>
            <a:r>
              <a:rPr lang="en-US" sz="2800" b="1" dirty="0"/>
              <a:t>3) Economy </a:t>
            </a:r>
            <a:r>
              <a:rPr lang="en-US" sz="2800" b="1" dirty="0" smtClean="0"/>
              <a:t>pricing</a:t>
            </a:r>
          </a:p>
          <a:p>
            <a:endParaRPr lang="en-US" sz="2800" dirty="0"/>
          </a:p>
          <a:p>
            <a:r>
              <a:rPr lang="en-US" sz="2800" dirty="0"/>
              <a:t>This type of pricing takes a very low cost approach. Just the bare minimum to keep prices low and attract a specific segment of the market that is highly price sensitive</a:t>
            </a:r>
            <a:r>
              <a:rPr lang="en-US" sz="2800" dirty="0" smtClean="0"/>
              <a:t>.</a:t>
            </a:r>
          </a:p>
          <a:p>
            <a:endParaRPr lang="en-US" sz="2800" dirty="0" smtClean="0"/>
          </a:p>
          <a:p>
            <a:r>
              <a:rPr lang="en-US" sz="2800" dirty="0" smtClean="0"/>
              <a:t> </a:t>
            </a:r>
            <a:r>
              <a:rPr lang="en-US" sz="2800" dirty="0"/>
              <a:t>Examples of companies focusing on this type of pricing include </a:t>
            </a:r>
            <a:r>
              <a:rPr lang="en-US" sz="2800" dirty="0" err="1">
                <a:hlinkClick r:id="rId2"/>
              </a:rPr>
              <a:t>Walmart</a:t>
            </a:r>
            <a:r>
              <a:rPr lang="en-US" sz="2800" dirty="0"/>
              <a:t>, </a:t>
            </a:r>
            <a:r>
              <a:rPr lang="en-US" sz="2800" dirty="0" err="1"/>
              <a:t>Lidl</a:t>
            </a:r>
            <a:r>
              <a:rPr lang="en-US" sz="2800" dirty="0"/>
              <a:t> and </a:t>
            </a:r>
            <a:r>
              <a:rPr lang="en-US" sz="2800" dirty="0" err="1"/>
              <a:t>Aldi</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124754"/>
          </a:xfrm>
          <a:prstGeom prst="rect">
            <a:avLst/>
          </a:prstGeom>
        </p:spPr>
        <p:txBody>
          <a:bodyPr wrap="square">
            <a:spAutoFit/>
          </a:bodyPr>
          <a:lstStyle/>
          <a:p>
            <a:r>
              <a:rPr lang="en-US" sz="2800" b="1" dirty="0"/>
              <a:t>4) Skimming price</a:t>
            </a:r>
            <a:endParaRPr lang="en-US" sz="2800" dirty="0"/>
          </a:p>
          <a:p>
            <a:r>
              <a:rPr lang="en-US" sz="2800" dirty="0"/>
              <a:t>Skimming is a type of pricing used by companies that have a significant </a:t>
            </a:r>
            <a:r>
              <a:rPr lang="en-US" sz="2800" dirty="0">
                <a:hlinkClick r:id="rId2"/>
              </a:rPr>
              <a:t>competitive advantage</a:t>
            </a:r>
            <a:r>
              <a:rPr lang="en-US" sz="2800" dirty="0"/>
              <a:t> and which can gain maximum revenue advantage before other competitors begin offering similar products or substitutes</a:t>
            </a:r>
            <a:r>
              <a:rPr lang="en-US" sz="2800" dirty="0" smtClean="0"/>
              <a:t>.</a:t>
            </a:r>
          </a:p>
          <a:p>
            <a:endParaRPr lang="en-US" sz="2800" dirty="0" smtClean="0"/>
          </a:p>
          <a:p>
            <a:endParaRPr lang="en-US" sz="2800" dirty="0" smtClean="0"/>
          </a:p>
          <a:p>
            <a:r>
              <a:rPr lang="en-US" sz="2800" dirty="0" smtClean="0"/>
              <a:t> </a:t>
            </a:r>
            <a:r>
              <a:rPr lang="en-US" sz="2800" dirty="0"/>
              <a:t>It can be the case for innovative electronics entering the marketing before the products are copied by close competitors or Chinese manufacturers.</a:t>
            </a:r>
          </a:p>
          <a:p>
            <a:r>
              <a:rPr lang="en-US" sz="2800" dirty="0" smtClean="0"/>
              <a:t/>
            </a:r>
            <a:br>
              <a:rPr lang="en-US" sz="2800" dirty="0" smtClean="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4524315"/>
          </a:xfrm>
          <a:prstGeom prst="rect">
            <a:avLst/>
          </a:prstGeom>
        </p:spPr>
        <p:txBody>
          <a:bodyPr wrap="square">
            <a:spAutoFit/>
          </a:bodyPr>
          <a:lstStyle/>
          <a:p>
            <a:pPr algn="just"/>
            <a:r>
              <a:rPr lang="en-US" sz="3200" dirty="0" smtClean="0"/>
              <a:t>After being copied, the product loses its premium value and hence the price has to be dropped immediately. </a:t>
            </a:r>
          </a:p>
          <a:p>
            <a:pPr algn="just"/>
            <a:endParaRPr lang="en-US" sz="3200" dirty="0" smtClean="0"/>
          </a:p>
          <a:p>
            <a:pPr algn="just"/>
            <a:r>
              <a:rPr lang="en-US" sz="3200" dirty="0" smtClean="0"/>
              <a:t>Thus, to get maximum margins from their products, innovative companies keep launching new variants so that customers are always in the discovery phase and paying the required premium.</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4524315"/>
          </a:xfrm>
          <a:prstGeom prst="rect">
            <a:avLst/>
          </a:prstGeom>
        </p:spPr>
        <p:txBody>
          <a:bodyPr wrap="square">
            <a:spAutoFit/>
          </a:bodyPr>
          <a:lstStyle/>
          <a:p>
            <a:r>
              <a:rPr lang="en-US" sz="2400" b="1" dirty="0"/>
              <a:t>5) Psychological pricing</a:t>
            </a:r>
            <a:endParaRPr lang="en-US" sz="2400" dirty="0"/>
          </a:p>
          <a:p>
            <a:r>
              <a:rPr lang="en-US" sz="2400" dirty="0"/>
              <a:t>It is a type of pricing which can be translated into a small incentive that can make a huge impact psychologically on customers. </a:t>
            </a:r>
            <a:endParaRPr lang="en-US" sz="2400" dirty="0" smtClean="0"/>
          </a:p>
          <a:p>
            <a:endParaRPr lang="en-US" sz="2400" dirty="0" smtClean="0"/>
          </a:p>
          <a:p>
            <a:r>
              <a:rPr lang="en-US" sz="2400" dirty="0" smtClean="0"/>
              <a:t>Customers </a:t>
            </a:r>
            <a:r>
              <a:rPr lang="en-US" sz="2400" dirty="0"/>
              <a:t>are more willing to buy the necessary products at $4,99 than products costing $5. </a:t>
            </a:r>
            <a:endParaRPr lang="en-US" sz="2400" dirty="0" smtClean="0"/>
          </a:p>
          <a:p>
            <a:endParaRPr lang="en-US" sz="2400" dirty="0" smtClean="0"/>
          </a:p>
          <a:p>
            <a:r>
              <a:rPr lang="en-US" sz="2400" dirty="0" smtClean="0"/>
              <a:t>The </a:t>
            </a:r>
            <a:r>
              <a:rPr lang="en-US" sz="2400" dirty="0"/>
              <a:t>difference in price is actually completely irrelevant. However, it makes a great difference in the mind of the customers. This strategy can frequently be seen in the supermarkets and small shops.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20</TotalTime>
  <Words>509</Words>
  <Application>Microsoft Office PowerPoint</Application>
  <PresentationFormat>On-screen Show (4:3)</PresentationFormat>
  <Paragraphs>75</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Concourse</vt:lpstr>
      <vt:lpstr>Methods of Pricing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Methods of Pricing</dc:title>
  <dc:creator>Ashutosh</dc:creator>
  <cp:lastModifiedBy>Ashutosh</cp:lastModifiedBy>
  <cp:revision>6</cp:revision>
  <dcterms:created xsi:type="dcterms:W3CDTF">2020-04-20T13:48:15Z</dcterms:created>
  <dcterms:modified xsi:type="dcterms:W3CDTF">2020-04-21T14:07:39Z</dcterms:modified>
</cp:coreProperties>
</file>