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20531B8-4CE0-447A-B7A3-274F6C739571}" type="datetimeFigureOut">
              <a:rPr lang="en-US" smtClean="0"/>
              <a:pPr/>
              <a:t>5/12/2020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A3309ED-2042-4C68-99FC-DD9F3A43C7C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20531B8-4CE0-447A-B7A3-274F6C739571}"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309ED-2042-4C68-99FC-DD9F3A43C7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20531B8-4CE0-447A-B7A3-274F6C739571}"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309ED-2042-4C68-99FC-DD9F3A43C7C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20531B8-4CE0-447A-B7A3-274F6C739571}" type="datetimeFigureOut">
              <a:rPr lang="en-US" smtClean="0"/>
              <a:pPr/>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309ED-2042-4C68-99FC-DD9F3A43C7C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20531B8-4CE0-447A-B7A3-274F6C739571}" type="datetimeFigureOut">
              <a:rPr lang="en-US" smtClean="0"/>
              <a:pPr/>
              <a:t>5/12/2020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A3309ED-2042-4C68-99FC-DD9F3A43C7C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20531B8-4CE0-447A-B7A3-274F6C739571}"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3309ED-2042-4C68-99FC-DD9F3A43C7C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20531B8-4CE0-447A-B7A3-274F6C739571}" type="datetimeFigureOut">
              <a:rPr lang="en-US" smtClean="0"/>
              <a:pPr/>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3309ED-2042-4C68-99FC-DD9F3A43C7C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20531B8-4CE0-447A-B7A3-274F6C739571}" type="datetimeFigureOut">
              <a:rPr lang="en-US" smtClean="0"/>
              <a:pPr/>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3309ED-2042-4C68-99FC-DD9F3A43C7C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0531B8-4CE0-447A-B7A3-274F6C739571}" type="datetimeFigureOut">
              <a:rPr lang="en-US" smtClean="0"/>
              <a:pPr/>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3309ED-2042-4C68-99FC-DD9F3A43C7C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20531B8-4CE0-447A-B7A3-274F6C739571}" type="datetimeFigureOut">
              <a:rPr lang="en-US" smtClean="0"/>
              <a:pPr/>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3309ED-2042-4C68-99FC-DD9F3A43C7C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20531B8-4CE0-447A-B7A3-274F6C739571}" type="datetimeFigureOut">
              <a:rPr lang="en-US" smtClean="0"/>
              <a:pPr/>
              <a:t>5/12/2020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A3309ED-2042-4C68-99FC-DD9F3A43C7C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20531B8-4CE0-447A-B7A3-274F6C739571}" type="datetimeFigureOut">
              <a:rPr lang="en-US" smtClean="0"/>
              <a:pPr/>
              <a:t>5/12/2020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A3309ED-2042-4C68-99FC-DD9F3A43C7C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www.googlesir.com/concepts-of-marketing/"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qualtrics.com/experience-management/customer/customer-lifetime-value/"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00201"/>
            <a:ext cx="7772400" cy="2000250"/>
          </a:xfrm>
        </p:spPr>
        <p:txBody>
          <a:bodyPr>
            <a:normAutofit/>
          </a:bodyPr>
          <a:lstStyle/>
          <a:p>
            <a:r>
              <a:rPr lang="en-US" dirty="0"/>
              <a:t>Strategies for Building Maximum Customer Satisfaction</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3693319"/>
          </a:xfrm>
          <a:prstGeom prst="rect">
            <a:avLst/>
          </a:prstGeom>
        </p:spPr>
        <p:txBody>
          <a:bodyPr wrap="square">
            <a:spAutoFit/>
          </a:bodyPr>
          <a:lstStyle/>
          <a:p>
            <a:r>
              <a:rPr lang="en-US" dirty="0" smtClean="0"/>
              <a:t>Anticipation</a:t>
            </a:r>
          </a:p>
          <a:p>
            <a:endParaRPr lang="en-US" dirty="0"/>
          </a:p>
          <a:p>
            <a:r>
              <a:rPr lang="en-US" dirty="0"/>
              <a:t>It may provide useful thought for product improvement</a:t>
            </a:r>
            <a:r>
              <a:rPr lang="en-US" dirty="0" smtClean="0"/>
              <a:t>.</a:t>
            </a:r>
          </a:p>
          <a:p>
            <a:endParaRPr lang="en-US" dirty="0"/>
          </a:p>
          <a:p>
            <a:r>
              <a:rPr lang="en-US" dirty="0"/>
              <a:t>Marketing executives should ask questions from themselves that what else we delight customers. If it is workable, it should be implemented</a:t>
            </a:r>
            <a:r>
              <a:rPr lang="en-US" dirty="0" smtClean="0"/>
              <a:t>.</a:t>
            </a:r>
          </a:p>
          <a:p>
            <a:endParaRPr lang="en-US" dirty="0"/>
          </a:p>
          <a:p>
            <a:r>
              <a:rPr lang="en-US" dirty="0" smtClean="0"/>
              <a:t>Empathy</a:t>
            </a:r>
          </a:p>
          <a:p>
            <a:endParaRPr lang="en-US" dirty="0"/>
          </a:p>
          <a:p>
            <a:r>
              <a:rPr lang="en-US" dirty="0"/>
              <a:t>Empathy plays a vital role in comparison to anticipation. It provides an opportunity for Marketing executives to see those things from customers angle.</a:t>
            </a:r>
          </a:p>
          <a:p>
            <a:r>
              <a:rPr lang="en-US" dirty="0"/>
              <a:t>In empathy, executives put himself in the place of the customer and ask questions if I would have been a customer of the said product what would be my feelings and reactions about the product or service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229600" cy="6555641"/>
          </a:xfrm>
          <a:prstGeom prst="rect">
            <a:avLst/>
          </a:prstGeom>
        </p:spPr>
        <p:txBody>
          <a:bodyPr wrap="square">
            <a:spAutoFit/>
          </a:bodyPr>
          <a:lstStyle/>
          <a:p>
            <a:r>
              <a:rPr lang="en-US" sz="6000" dirty="0"/>
              <a:t>3. Expectations Building</a:t>
            </a:r>
          </a:p>
          <a:p>
            <a:r>
              <a:rPr lang="en-US" sz="6000" dirty="0"/>
              <a:t>At the time of positioning of companies product, executives should take judicious decision with regard to expectations building.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5262979"/>
          </a:xfrm>
          <a:prstGeom prst="rect">
            <a:avLst/>
          </a:prstGeom>
        </p:spPr>
        <p:txBody>
          <a:bodyPr wrap="square">
            <a:spAutoFit/>
          </a:bodyPr>
          <a:lstStyle/>
          <a:p>
            <a:pPr algn="just"/>
            <a:r>
              <a:rPr lang="en-US" sz="4800" dirty="0"/>
              <a:t>It is always advisable that reasonable expectation should be built about the product</a:t>
            </a:r>
            <a:r>
              <a:rPr lang="en-US" sz="4800" dirty="0" smtClean="0"/>
              <a:t>.</a:t>
            </a:r>
          </a:p>
          <a:p>
            <a:pPr algn="just"/>
            <a:endParaRPr lang="en-US" sz="4800" dirty="0"/>
          </a:p>
          <a:p>
            <a:pPr algn="just"/>
            <a:r>
              <a:rPr lang="en-US" sz="4800" dirty="0"/>
              <a:t>The product should deliver more in comparison to Expectations in order to delight the customer.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8077200" cy="6001643"/>
          </a:xfrm>
          <a:prstGeom prst="rect">
            <a:avLst/>
          </a:prstGeom>
        </p:spPr>
        <p:txBody>
          <a:bodyPr wrap="square">
            <a:spAutoFit/>
          </a:bodyPr>
          <a:lstStyle/>
          <a:p>
            <a:r>
              <a:rPr lang="en-US" sz="2400" dirty="0"/>
              <a:t>4. Differential Advantage </a:t>
            </a:r>
            <a:r>
              <a:rPr lang="en-US" sz="2400" dirty="0" smtClean="0"/>
              <a:t>Strategy</a:t>
            </a:r>
          </a:p>
          <a:p>
            <a:endParaRPr lang="en-US" sz="2400" dirty="0"/>
          </a:p>
          <a:p>
            <a:r>
              <a:rPr lang="en-US" sz="2400" dirty="0"/>
              <a:t>When dozens of brands are available in every category, then it becomes very difficult for the marketing company to promote its product separately from rivals</a:t>
            </a:r>
            <a:r>
              <a:rPr lang="en-US" sz="2400" dirty="0" smtClean="0"/>
              <a:t>.</a:t>
            </a:r>
          </a:p>
          <a:p>
            <a:endParaRPr lang="en-US" sz="2400" dirty="0"/>
          </a:p>
          <a:p>
            <a:r>
              <a:rPr lang="en-US" sz="2400" dirty="0"/>
              <a:t>Marketing companies should try hard to create something special in its product which is not prevailing in Rivals product. </a:t>
            </a:r>
            <a:r>
              <a:rPr lang="en-US" sz="2400" b="1" dirty="0" err="1"/>
              <a:t>Santro’s</a:t>
            </a:r>
            <a:r>
              <a:rPr lang="en-US" sz="2400" b="1" dirty="0"/>
              <a:t> </a:t>
            </a:r>
            <a:r>
              <a:rPr lang="en-US" sz="2400" b="1" dirty="0" err="1"/>
              <a:t>Gip</a:t>
            </a:r>
            <a:r>
              <a:rPr lang="en-US" sz="2400" b="1" dirty="0"/>
              <a:t> Drive, LG’s </a:t>
            </a:r>
            <a:r>
              <a:rPr lang="en-US" sz="2400" b="1" dirty="0" err="1"/>
              <a:t>GoldenEye</a:t>
            </a:r>
            <a:r>
              <a:rPr lang="en-US" sz="2400" b="1" dirty="0"/>
              <a:t>, Videocon’s Bazooka,</a:t>
            </a:r>
            <a:r>
              <a:rPr lang="en-US" sz="2400" dirty="0"/>
              <a:t> etc. are good examples in this regard</a:t>
            </a:r>
            <a:r>
              <a:rPr lang="en-US" sz="2400" dirty="0" smtClean="0"/>
              <a:t>.</a:t>
            </a:r>
          </a:p>
          <a:p>
            <a:endParaRPr lang="en-US" sz="2400" dirty="0"/>
          </a:p>
          <a:p>
            <a:r>
              <a:rPr lang="en-US" sz="2400" dirty="0"/>
              <a:t>By creating differential features in this product or services company can effectively persuade customers to buy their brand only</a:t>
            </a:r>
            <a:r>
              <a:rPr lang="en-US" sz="2400" dirty="0" smtClean="0"/>
              <a:t>.</a:t>
            </a:r>
          </a:p>
          <a:p>
            <a:endParaRPr lang="en-US" sz="2400" dirty="0"/>
          </a:p>
          <a:p>
            <a:r>
              <a:rPr lang="en-US" sz="2400" dirty="0"/>
              <a:t>A marketing company may create distinctive core competence for this purpose. </a:t>
            </a:r>
            <a:r>
              <a:rPr lang="en-US" sz="2400" u="sng" dirty="0"/>
              <a:t>Core competence has the following three characteristics:</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555641"/>
          </a:xfrm>
          <a:prstGeom prst="rect">
            <a:avLst/>
          </a:prstGeom>
        </p:spPr>
        <p:txBody>
          <a:bodyPr wrap="square">
            <a:spAutoFit/>
          </a:bodyPr>
          <a:lstStyle/>
          <a:p>
            <a:r>
              <a:rPr lang="en-US" sz="2800" dirty="0"/>
              <a:t>It should be a source of a competitive advantage which should significantly contribute to perceived customer benefits</a:t>
            </a:r>
            <a:r>
              <a:rPr lang="en-US" sz="2800" dirty="0" smtClean="0"/>
              <a:t>.</a:t>
            </a:r>
          </a:p>
          <a:p>
            <a:endParaRPr lang="en-US" sz="2800" dirty="0"/>
          </a:p>
          <a:p>
            <a:r>
              <a:rPr lang="en-US" sz="2800" dirty="0"/>
              <a:t>It should be having the potential breadth of application to a wide variety of markets</a:t>
            </a:r>
            <a:r>
              <a:rPr lang="en-US" sz="2800" dirty="0" smtClean="0"/>
              <a:t>.</a:t>
            </a:r>
          </a:p>
          <a:p>
            <a:endParaRPr lang="en-US" sz="2800" dirty="0"/>
          </a:p>
          <a:p>
            <a:r>
              <a:rPr lang="en-US" sz="2800" dirty="0"/>
              <a:t>It should be difficult for competitors to imitate it.</a:t>
            </a:r>
          </a:p>
          <a:p>
            <a:endParaRPr lang="en-US" sz="2800" dirty="0"/>
          </a:p>
          <a:p>
            <a:r>
              <a:rPr lang="en-US" sz="2800" dirty="0"/>
              <a:t>5. Tracking Customer </a:t>
            </a:r>
            <a:r>
              <a:rPr lang="en-US" sz="2800" dirty="0" smtClean="0"/>
              <a:t>Satisfaction</a:t>
            </a:r>
          </a:p>
          <a:p>
            <a:endParaRPr lang="en-US" sz="2800" dirty="0"/>
          </a:p>
          <a:p>
            <a:r>
              <a:rPr lang="en-US" sz="2800" dirty="0"/>
              <a:t>Marketing company should develop an effective system for periodical </a:t>
            </a:r>
            <a:r>
              <a:rPr lang="en-US" sz="2800" b="1" dirty="0"/>
              <a:t>measurement of customer satisfaction</a:t>
            </a:r>
            <a:r>
              <a:rPr lang="en-US" sz="2800" dirty="0" smtClean="0"/>
              <a:t>.</a:t>
            </a:r>
          </a:p>
          <a:p>
            <a:endParaRPr lang="en-US" sz="2800" dirty="0"/>
          </a:p>
          <a:p>
            <a:r>
              <a:rPr lang="en-US" sz="2800" dirty="0"/>
              <a:t>A marketing company can bring required changes in product or service well in time before it is discarded by customers.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458200" cy="5632311"/>
          </a:xfrm>
          <a:prstGeom prst="rect">
            <a:avLst/>
          </a:prstGeom>
        </p:spPr>
        <p:txBody>
          <a:bodyPr wrap="square">
            <a:spAutoFit/>
          </a:bodyPr>
          <a:lstStyle/>
          <a:p>
            <a:r>
              <a:rPr lang="en-US" sz="2400" dirty="0" smtClean="0"/>
              <a:t>In this sense tracking, customer satisfaction may prove Insurance of product or service.</a:t>
            </a:r>
          </a:p>
          <a:p>
            <a:r>
              <a:rPr lang="en-US" sz="2400" u="sng" dirty="0" smtClean="0"/>
              <a:t>Following techniques may be used for the purpose of customer tracking:</a:t>
            </a:r>
          </a:p>
          <a:p>
            <a:endParaRPr lang="en-US" sz="2400" dirty="0" smtClean="0"/>
          </a:p>
          <a:p>
            <a:r>
              <a:rPr lang="en-US" sz="2400" dirty="0" smtClean="0"/>
              <a:t>1. Complaints and Suggestion System</a:t>
            </a:r>
          </a:p>
          <a:p>
            <a:r>
              <a:rPr lang="en-US" sz="2400" dirty="0" smtClean="0"/>
              <a:t>Leading International companies provide </a:t>
            </a:r>
            <a:r>
              <a:rPr lang="en-US" sz="2400" dirty="0" err="1" smtClean="0"/>
              <a:t>tollfree</a:t>
            </a:r>
            <a:r>
              <a:rPr lang="en-US" sz="2400" dirty="0" smtClean="0"/>
              <a:t> telephone numbers. In this system customer’s complaints and suggestions are recorded and it is recorded from time to time.</a:t>
            </a:r>
          </a:p>
          <a:p>
            <a:endParaRPr lang="en-US" sz="2400" dirty="0" smtClean="0"/>
          </a:p>
          <a:p>
            <a:r>
              <a:rPr lang="en-US" sz="2400" dirty="0" smtClean="0"/>
              <a:t>Information received in this system is sent to concerned departments for further necessary actions. Whirlpool, General electrical, etc. Have Established hotlines and toll-free telephone numbers for this purpose.</a:t>
            </a:r>
          </a:p>
          <a:p>
            <a:endParaRPr lang="en-US" sz="2400" dirty="0" smtClean="0"/>
          </a:p>
          <a:p>
            <a:r>
              <a:rPr lang="en-US" sz="2400" dirty="0" smtClean="0"/>
              <a:t>Company may get good ideas from it enable them to act quickly to address customers complaints and suggestions effectively.</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93866"/>
          </a:xfrm>
          <a:prstGeom prst="rect">
            <a:avLst/>
          </a:prstGeom>
        </p:spPr>
        <p:txBody>
          <a:bodyPr wrap="square">
            <a:spAutoFit/>
          </a:bodyPr>
          <a:lstStyle/>
          <a:p>
            <a:pPr algn="just"/>
            <a:r>
              <a:rPr lang="en-US" sz="2800" dirty="0"/>
              <a:t>2. Lost Customer Analysis</a:t>
            </a:r>
          </a:p>
          <a:p>
            <a:pPr algn="just"/>
            <a:r>
              <a:rPr lang="en-US" sz="2800" dirty="0"/>
              <a:t>It is practice in IBM that if the company losses any customer among ‘top 100 customers’ of a specific region then, it is the duty of concerned marketing executive to prepare detailed report mentioning reasons to lose him, along with exit interview of the customer</a:t>
            </a:r>
            <a:r>
              <a:rPr lang="en-US" sz="2800" dirty="0" smtClean="0"/>
              <a:t>.</a:t>
            </a:r>
          </a:p>
          <a:p>
            <a:pPr algn="just"/>
            <a:endParaRPr lang="en-US" sz="2800" dirty="0"/>
          </a:p>
          <a:p>
            <a:pPr algn="just"/>
            <a:r>
              <a:rPr lang="en-US" sz="2800" dirty="0"/>
              <a:t>This practice keeps enormous pressure on concerned marketing executive to keep their customers happy and satisfied.</a:t>
            </a:r>
          </a:p>
          <a:p>
            <a:pPr algn="just"/>
            <a:endParaRPr lang="en-US" sz="2800" dirty="0"/>
          </a:p>
          <a:p>
            <a:pPr algn="just"/>
            <a:r>
              <a:rPr lang="en-US" sz="2800" dirty="0"/>
              <a:t>3. Ghost </a:t>
            </a:r>
            <a:r>
              <a:rPr lang="en-US" sz="2800" dirty="0" smtClean="0"/>
              <a:t>Shopping</a:t>
            </a:r>
          </a:p>
          <a:p>
            <a:pPr algn="just"/>
            <a:endParaRPr lang="en-US" sz="2800" dirty="0"/>
          </a:p>
          <a:p>
            <a:pPr algn="just"/>
            <a:r>
              <a:rPr lang="en-US" sz="2800" dirty="0"/>
              <a:t>Marketing companies can hire persons for this purpose.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001643"/>
          </a:xfrm>
          <a:prstGeom prst="rect">
            <a:avLst/>
          </a:prstGeom>
        </p:spPr>
        <p:txBody>
          <a:bodyPr wrap="square">
            <a:spAutoFit/>
          </a:bodyPr>
          <a:lstStyle/>
          <a:p>
            <a:r>
              <a:rPr lang="en-US" sz="3200" dirty="0"/>
              <a:t>Hired persons visit the market and pose themselves as potential buyers at the selling point to report on strong and weak points experienced in buying the companies and competitors products</a:t>
            </a:r>
            <a:r>
              <a:rPr lang="en-US" sz="3200" dirty="0" smtClean="0"/>
              <a:t>.</a:t>
            </a:r>
          </a:p>
          <a:p>
            <a:endParaRPr lang="en-US" sz="3200" dirty="0"/>
          </a:p>
          <a:p>
            <a:r>
              <a:rPr lang="en-US" sz="3200" dirty="0"/>
              <a:t>4. Customer Surveys</a:t>
            </a:r>
          </a:p>
          <a:p>
            <a:r>
              <a:rPr lang="en-US" sz="3200" dirty="0"/>
              <a:t>By customer, surveys company can obtain, valuable information about customers liking </a:t>
            </a:r>
            <a:r>
              <a:rPr lang="en-US" sz="3200" dirty="0" err="1"/>
              <a:t>dislikings</a:t>
            </a:r>
            <a:r>
              <a:rPr lang="en-US" sz="3200" dirty="0"/>
              <a:t>, complaints, and useful suggestions</a:t>
            </a:r>
            <a:r>
              <a:rPr lang="en-US" sz="3200" dirty="0" smtClean="0"/>
              <a:t>.</a:t>
            </a:r>
          </a:p>
          <a:p>
            <a:endParaRPr lang="en-US" sz="3200" dirty="0"/>
          </a:p>
          <a:p>
            <a:r>
              <a:rPr lang="en-US" sz="3200" dirty="0"/>
              <a:t>Customer survey may be carried out personally by Telephone, by sending a questionnaire and by email.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6001643"/>
          </a:xfrm>
          <a:prstGeom prst="rect">
            <a:avLst/>
          </a:prstGeom>
        </p:spPr>
        <p:txBody>
          <a:bodyPr wrap="square">
            <a:spAutoFit/>
          </a:bodyPr>
          <a:lstStyle/>
          <a:p>
            <a:pPr algn="just"/>
            <a:r>
              <a:rPr lang="en-US" sz="3200" dirty="0"/>
              <a:t>6. Customer Relationship Marketing (CRM</a:t>
            </a:r>
            <a:r>
              <a:rPr lang="en-US" sz="3200" dirty="0" smtClean="0"/>
              <a:t>)</a:t>
            </a:r>
          </a:p>
          <a:p>
            <a:pPr algn="just"/>
            <a:endParaRPr lang="en-US" sz="3200" dirty="0"/>
          </a:p>
          <a:p>
            <a:pPr algn="just"/>
            <a:r>
              <a:rPr lang="en-US" sz="3200" dirty="0"/>
              <a:t>Leading marketing companies are working hard to design suitable customer relationship marketing strategies</a:t>
            </a:r>
            <a:r>
              <a:rPr lang="en-US" sz="3200" dirty="0" smtClean="0"/>
              <a:t>.</a:t>
            </a:r>
          </a:p>
          <a:p>
            <a:pPr algn="just"/>
            <a:endParaRPr lang="en-US" sz="3200" dirty="0"/>
          </a:p>
          <a:p>
            <a:pPr algn="just"/>
            <a:r>
              <a:rPr lang="en-US" sz="3200" dirty="0"/>
              <a:t>Customer relationship develops more loyal customers and increases revenue</a:t>
            </a:r>
            <a:r>
              <a:rPr lang="en-US" sz="3200" dirty="0" smtClean="0"/>
              <a:t>.</a:t>
            </a:r>
          </a:p>
          <a:p>
            <a:pPr algn="just"/>
            <a:endParaRPr lang="en-US" sz="3200" dirty="0"/>
          </a:p>
          <a:p>
            <a:pPr algn="just"/>
            <a:r>
              <a:rPr lang="en-US" sz="3200" dirty="0"/>
              <a:t>In customer relationship marketing Emphasis is given on the retention of customers and the longevity of the relationship.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5632311"/>
          </a:xfrm>
          <a:prstGeom prst="rect">
            <a:avLst/>
          </a:prstGeom>
        </p:spPr>
        <p:txBody>
          <a:bodyPr wrap="square">
            <a:spAutoFit/>
          </a:bodyPr>
          <a:lstStyle/>
          <a:p>
            <a:pPr algn="just"/>
            <a:r>
              <a:rPr lang="en-US" sz="2400" u="sng" dirty="0"/>
              <a:t>The following methods can be used for customer relationship marketing</a:t>
            </a:r>
            <a:r>
              <a:rPr lang="en-US" sz="2400" u="sng" dirty="0" smtClean="0"/>
              <a:t>:</a:t>
            </a:r>
          </a:p>
          <a:p>
            <a:pPr algn="just"/>
            <a:endParaRPr lang="en-US" sz="2400" dirty="0"/>
          </a:p>
          <a:p>
            <a:pPr marL="342900" indent="-342900" algn="just">
              <a:buAutoNum type="arabicPeriod"/>
            </a:pPr>
            <a:r>
              <a:rPr lang="en-US" sz="2400" dirty="0" smtClean="0"/>
              <a:t>Reactive Marketing</a:t>
            </a:r>
          </a:p>
          <a:p>
            <a:pPr marL="342900" indent="-342900" algn="just">
              <a:buAutoNum type="arabicPeriod"/>
            </a:pPr>
            <a:endParaRPr lang="en-US" sz="2400" dirty="0"/>
          </a:p>
          <a:p>
            <a:pPr algn="just"/>
            <a:r>
              <a:rPr lang="en-US" sz="2400" dirty="0"/>
              <a:t>In this method, the salesperson sells the product and encourages the customer to call if he has any complaints, comments, and questions</a:t>
            </a:r>
            <a:r>
              <a:rPr lang="en-US" sz="2400" dirty="0" smtClean="0"/>
              <a:t>.</a:t>
            </a:r>
          </a:p>
          <a:p>
            <a:pPr algn="just"/>
            <a:endParaRPr lang="en-US" sz="2400" dirty="0"/>
          </a:p>
          <a:p>
            <a:pPr algn="just"/>
            <a:r>
              <a:rPr lang="en-US" sz="2400" dirty="0"/>
              <a:t>2. Proactive </a:t>
            </a:r>
            <a:r>
              <a:rPr lang="en-US" sz="2400" dirty="0" smtClean="0"/>
              <a:t>Marketing</a:t>
            </a:r>
          </a:p>
          <a:p>
            <a:pPr algn="just"/>
            <a:endParaRPr lang="en-US" sz="2400" dirty="0"/>
          </a:p>
          <a:p>
            <a:pPr algn="just"/>
            <a:r>
              <a:rPr lang="en-US" sz="2400" dirty="0"/>
              <a:t>In proactive marketing sales person keep regular contact with the customer to know his reactions and suggestions.</a:t>
            </a:r>
          </a:p>
          <a:p>
            <a:pPr algn="just"/>
            <a:endParaRPr lang="en-US" sz="2400" dirty="0"/>
          </a:p>
          <a:p>
            <a:pPr algn="just"/>
            <a:r>
              <a:rPr lang="en-US" sz="2400" dirty="0"/>
              <a:t>3. Accountable </a:t>
            </a:r>
            <a:r>
              <a:rPr lang="en-US" sz="2400" dirty="0" smtClean="0"/>
              <a:t>Marketing</a:t>
            </a:r>
          </a:p>
          <a:p>
            <a:pPr algn="just"/>
            <a:endParaRPr lang="en-US" sz="2400" dirty="0"/>
          </a:p>
          <a:p>
            <a:pPr algn="just"/>
            <a:r>
              <a:rPr lang="en-US" sz="2400" dirty="0"/>
              <a:t>It is the most useful method to build a customer relationship.</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509200"/>
          </a:xfrm>
          <a:prstGeom prst="rect">
            <a:avLst/>
          </a:prstGeom>
        </p:spPr>
        <p:txBody>
          <a:bodyPr wrap="square">
            <a:spAutoFit/>
          </a:bodyPr>
          <a:lstStyle/>
          <a:p>
            <a:pPr algn="just"/>
            <a:r>
              <a:rPr lang="en-US" sz="4400" dirty="0"/>
              <a:t>Customer satisfaction is a person’s feelings of pleasure or disappointment resulting from comparing a product’s perceived performance (or outcome) in relation to his or her expectations. Therefore, it is a comparison of perceived performance and Expectations about a product or service by the customers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509200"/>
          </a:xfrm>
          <a:prstGeom prst="rect">
            <a:avLst/>
          </a:prstGeom>
        </p:spPr>
        <p:txBody>
          <a:bodyPr wrap="square">
            <a:spAutoFit/>
          </a:bodyPr>
          <a:lstStyle/>
          <a:p>
            <a:pPr algn="just"/>
            <a:r>
              <a:rPr lang="en-US" sz="3200" dirty="0"/>
              <a:t>4. Partnership Method</a:t>
            </a:r>
          </a:p>
          <a:p>
            <a:pPr algn="just"/>
            <a:r>
              <a:rPr lang="en-US" sz="3200" dirty="0"/>
              <a:t>In this method, the company works continuously with the customer to find out ways and means to provide </a:t>
            </a:r>
            <a:r>
              <a:rPr lang="en-US" sz="3200" i="1" dirty="0"/>
              <a:t>maximum customer </a:t>
            </a:r>
            <a:r>
              <a:rPr lang="en-US" sz="3200" i="1" dirty="0" smtClean="0"/>
              <a:t>satisfaction</a:t>
            </a:r>
            <a:r>
              <a:rPr lang="en-US" sz="3200" dirty="0" smtClean="0"/>
              <a:t>.</a:t>
            </a:r>
          </a:p>
          <a:p>
            <a:pPr algn="just"/>
            <a:endParaRPr lang="en-US" sz="3200" dirty="0"/>
          </a:p>
          <a:p>
            <a:pPr algn="just"/>
            <a:r>
              <a:rPr lang="en-US" sz="3200" dirty="0"/>
              <a:t>7. Brand Building</a:t>
            </a:r>
          </a:p>
          <a:p>
            <a:pPr algn="just"/>
            <a:r>
              <a:rPr lang="en-US" sz="3200" dirty="0"/>
              <a:t>Customers do not buy products, they buy brands. In marketing, branding is used for the purpose of identification and differentiation of product and services. </a:t>
            </a:r>
            <a:r>
              <a:rPr lang="en-US" sz="3200" b="1" dirty="0"/>
              <a:t>Brand building is a long and systematic process.</a:t>
            </a:r>
            <a:endParaRPr 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632311"/>
          </a:xfrm>
          <a:prstGeom prst="rect">
            <a:avLst/>
          </a:prstGeom>
        </p:spPr>
        <p:txBody>
          <a:bodyPr wrap="square">
            <a:spAutoFit/>
          </a:bodyPr>
          <a:lstStyle/>
          <a:p>
            <a:pPr algn="just"/>
            <a:r>
              <a:rPr lang="en-US" sz="2400" dirty="0"/>
              <a:t>The prime purpose of brand building is to create brand loyalty. It provides longevity of customers. When the brand is well set in the mind of the customer, then he forgets the price comparison.</a:t>
            </a:r>
          </a:p>
          <a:p>
            <a:pPr algn="just"/>
            <a:r>
              <a:rPr lang="en-US" sz="2400" dirty="0"/>
              <a:t>Marketing companies should develop effective brand building exercises because a good brand provides psychological satisfaction to the customer and cater to their esteem needs.</a:t>
            </a:r>
          </a:p>
          <a:p>
            <a:pPr algn="just"/>
            <a:r>
              <a:rPr lang="en-US" sz="2400" dirty="0"/>
              <a:t>Multimedia campaign is required in brand building to convert satisfied customers into lifetime customers. </a:t>
            </a:r>
            <a:r>
              <a:rPr lang="en-US" sz="2400" i="1" dirty="0"/>
              <a:t>Strategies for Building Maximum Customer </a:t>
            </a:r>
            <a:r>
              <a:rPr lang="en-US" sz="2400" i="1" dirty="0" smtClean="0"/>
              <a:t>Satisfaction.</a:t>
            </a:r>
          </a:p>
          <a:p>
            <a:pPr algn="just"/>
            <a:endParaRPr lang="en-US" sz="2400" i="1" dirty="0"/>
          </a:p>
          <a:p>
            <a:pPr algn="just"/>
            <a:r>
              <a:rPr lang="en-US" sz="2400" dirty="0" smtClean="0"/>
              <a:t>8. </a:t>
            </a:r>
            <a:r>
              <a:rPr lang="en-US" sz="2400" dirty="0"/>
              <a:t>Flexible Marketing</a:t>
            </a:r>
          </a:p>
          <a:p>
            <a:pPr algn="just"/>
            <a:r>
              <a:rPr lang="en-US" sz="2400" dirty="0"/>
              <a:t>To delight customers now companies adopting the policy of flexible marketing. </a:t>
            </a:r>
            <a:r>
              <a:rPr lang="en-US" sz="2400" b="1" dirty="0"/>
              <a:t>Under flexible marketing</a:t>
            </a:r>
            <a:r>
              <a:rPr lang="en-US" sz="2400" dirty="0"/>
              <a:t>, the customer is provided reasonable freedom to design his product or service according to his own requirements.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a:r>
              <a:rPr lang="en-US" sz="2400" b="1" dirty="0"/>
              <a:t>Ford Motors and General Motors</a:t>
            </a:r>
            <a:r>
              <a:rPr lang="en-US" sz="2400" dirty="0"/>
              <a:t> are providing online services to their customers. Under this facility, the customer can plan the car according to his or her own requirements</a:t>
            </a:r>
            <a:r>
              <a:rPr lang="en-US" sz="2400" dirty="0" smtClean="0"/>
              <a:t>.</a:t>
            </a:r>
          </a:p>
          <a:p>
            <a:pPr algn="just"/>
            <a:endParaRPr lang="en-US" sz="2400" dirty="0"/>
          </a:p>
          <a:p>
            <a:pPr algn="just"/>
            <a:r>
              <a:rPr lang="en-US" sz="2400" dirty="0">
                <a:hlinkClick r:id="rId2"/>
              </a:rPr>
              <a:t>Inflexible marketing</a:t>
            </a:r>
            <a:r>
              <a:rPr lang="en-US" sz="2400" dirty="0"/>
              <a:t> the price of product or service may be lesser or more in comparison of standard product or service, keeping in view the customers’ deletion or addition</a:t>
            </a:r>
            <a:r>
              <a:rPr lang="en-US" sz="2400" dirty="0" smtClean="0"/>
              <a:t>.</a:t>
            </a:r>
          </a:p>
          <a:p>
            <a:pPr algn="just"/>
            <a:endParaRPr lang="en-US" sz="2400" dirty="0"/>
          </a:p>
          <a:p>
            <a:pPr algn="just"/>
            <a:r>
              <a:rPr lang="en-US" sz="2400" dirty="0"/>
              <a:t>9. Value </a:t>
            </a:r>
            <a:r>
              <a:rPr lang="en-US" sz="2400" dirty="0" smtClean="0"/>
              <a:t>Additions</a:t>
            </a:r>
          </a:p>
          <a:p>
            <a:pPr algn="just"/>
            <a:endParaRPr lang="en-US" sz="2400" dirty="0"/>
          </a:p>
          <a:p>
            <a:pPr algn="just"/>
            <a:r>
              <a:rPr lang="en-US" sz="2400" dirty="0"/>
              <a:t>The key to customer satisfaction is a continuous value addition by the marketing company.</a:t>
            </a:r>
          </a:p>
          <a:p>
            <a:pPr algn="just"/>
            <a:r>
              <a:rPr lang="en-US" sz="2400" b="1" dirty="0"/>
              <a:t>Associated Cement Company</a:t>
            </a:r>
            <a:r>
              <a:rPr lang="en-US" sz="2400" dirty="0"/>
              <a:t> has introduced Ready Mix Concrete for builders. It was highly appreciated by contractors and builders in Bombay company went one step further by providing mobile mixture vans.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247864"/>
          </a:xfrm>
          <a:prstGeom prst="rect">
            <a:avLst/>
          </a:prstGeom>
        </p:spPr>
        <p:txBody>
          <a:bodyPr wrap="square">
            <a:spAutoFit/>
          </a:bodyPr>
          <a:lstStyle/>
          <a:p>
            <a:pPr algn="just"/>
            <a:r>
              <a:rPr lang="en-US" sz="4000" dirty="0"/>
              <a:t>The task of mobile mixture van is to collect the Ready Mix Concrete from the site and mix it in the transit and deliver it at the desired locations at the prescribed time</a:t>
            </a:r>
            <a:r>
              <a:rPr lang="en-US" sz="4000" dirty="0" smtClean="0"/>
              <a:t>.</a:t>
            </a:r>
          </a:p>
          <a:p>
            <a:pPr algn="just"/>
            <a:endParaRPr lang="en-US" sz="4000" dirty="0"/>
          </a:p>
          <a:p>
            <a:pPr algn="just"/>
            <a:r>
              <a:rPr lang="en-US" sz="4000" dirty="0"/>
              <a:t>By adopting above-mentioned strategies the marketing companies can provide maximum customer satisfaction or delight the customers and can face the competitions very effectively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001643"/>
          </a:xfrm>
          <a:prstGeom prst="rect">
            <a:avLst/>
          </a:prstGeom>
        </p:spPr>
        <p:txBody>
          <a:bodyPr wrap="square">
            <a:spAutoFit/>
          </a:bodyPr>
          <a:lstStyle/>
          <a:p>
            <a:r>
              <a:rPr lang="en-US" sz="2400" u="sng" dirty="0"/>
              <a:t>Marketing companies to take into consideration the following aspects to understand the vital significance of providing maximum customer satisfaction</a:t>
            </a:r>
            <a:r>
              <a:rPr lang="en-US" sz="2400" u="sng" dirty="0" smtClean="0"/>
              <a:t>.</a:t>
            </a:r>
          </a:p>
          <a:p>
            <a:endParaRPr lang="en-US" sz="2400" dirty="0"/>
          </a:p>
          <a:p>
            <a:r>
              <a:rPr lang="en-US" sz="2400" dirty="0"/>
              <a:t>Due to stiff competition, the customers have enormous choices. </a:t>
            </a:r>
            <a:r>
              <a:rPr lang="en-US" sz="2400" b="1" dirty="0"/>
              <a:t>Therefore</a:t>
            </a:r>
            <a:r>
              <a:rPr lang="en-US" sz="2400" dirty="0"/>
              <a:t>, they will prefer a specific brand when they are </a:t>
            </a:r>
            <a:r>
              <a:rPr lang="en-US" sz="2400" dirty="0" err="1"/>
              <a:t>maximumly</a:t>
            </a:r>
            <a:r>
              <a:rPr lang="en-US" sz="2400" dirty="0"/>
              <a:t> satisfied</a:t>
            </a:r>
            <a:r>
              <a:rPr lang="en-US" sz="2400" dirty="0" smtClean="0"/>
              <a:t>.</a:t>
            </a:r>
          </a:p>
          <a:p>
            <a:endParaRPr lang="en-US" sz="2400" dirty="0"/>
          </a:p>
          <a:p>
            <a:r>
              <a:rPr lang="en-US" sz="2400" dirty="0"/>
              <a:t>Due to globalization marketing companies are bound to face not only domestic competition, but foreign competition is much greater. </a:t>
            </a:r>
            <a:r>
              <a:rPr lang="en-US" sz="2400" b="1" dirty="0"/>
              <a:t>Therefore</a:t>
            </a:r>
            <a:r>
              <a:rPr lang="en-US" sz="2400" dirty="0"/>
              <a:t>, markets cannot think to increase market share. The real challenge is the retention of customers. Retention of customers is closely related to their satisfaction</a:t>
            </a:r>
            <a:r>
              <a:rPr lang="en-US" sz="2400" dirty="0" smtClean="0"/>
              <a:t>.</a:t>
            </a:r>
          </a:p>
          <a:p>
            <a:endParaRPr lang="en-US" sz="2400" dirty="0"/>
          </a:p>
          <a:p>
            <a:r>
              <a:rPr lang="en-US" sz="2400" dirty="0"/>
              <a:t>Researchers indicate that about 95% of dissatisfied customers do not a complaint, they shift the other brand.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124754"/>
          </a:xfrm>
          <a:prstGeom prst="rect">
            <a:avLst/>
          </a:prstGeom>
        </p:spPr>
        <p:txBody>
          <a:bodyPr wrap="square">
            <a:spAutoFit/>
          </a:bodyPr>
          <a:lstStyle/>
          <a:p>
            <a:r>
              <a:rPr lang="en-US" sz="2800" dirty="0"/>
              <a:t>Researchers also indicate that satisfied customers only tell about their satisfaction 5-7 persons. Whereas dissatisfied customers tell to 17-19 persons</a:t>
            </a:r>
            <a:r>
              <a:rPr lang="en-US" sz="2800" dirty="0" smtClean="0"/>
              <a:t>.</a:t>
            </a:r>
          </a:p>
          <a:p>
            <a:endParaRPr lang="en-US" sz="2800" dirty="0"/>
          </a:p>
          <a:p>
            <a:r>
              <a:rPr lang="en-US" sz="2800" dirty="0"/>
              <a:t>It is also very important from the point of view of </a:t>
            </a:r>
            <a:r>
              <a:rPr lang="en-US" sz="2800" dirty="0">
                <a:hlinkClick r:id="rId2"/>
              </a:rPr>
              <a:t>customer lifetime value</a:t>
            </a:r>
            <a:r>
              <a:rPr lang="en-US" sz="2800" dirty="0"/>
              <a:t> (CLV), which can be explained in simple terms as the total sum of expected buying by a customer in his life from marketers</a:t>
            </a:r>
            <a:r>
              <a:rPr lang="en-US" sz="2800" dirty="0" smtClean="0"/>
              <a:t>.</a:t>
            </a:r>
          </a:p>
          <a:p>
            <a:endParaRPr lang="en-US" sz="2800" dirty="0"/>
          </a:p>
          <a:p>
            <a:r>
              <a:rPr lang="en-US" sz="2800" dirty="0"/>
              <a:t>Half of all shoppers have to say not to visit a particular store because of bad experiences</a:t>
            </a:r>
            <a:r>
              <a:rPr lang="en-US" sz="2800" dirty="0" smtClean="0"/>
              <a:t>.</a:t>
            </a:r>
          </a:p>
          <a:p>
            <a:endParaRPr lang="en-US" sz="2800" dirty="0"/>
          </a:p>
          <a:p>
            <a:r>
              <a:rPr lang="en-US" sz="2800" dirty="0"/>
              <a:t>Older people are less dissatisfied than younger people. It may be because they are less patient or having higher Expectations</a:t>
            </a:r>
            <a:r>
              <a:rPr lang="en-US" sz="2800" dirty="0" smtClean="0"/>
              <a:t>.</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pPr algn="just"/>
            <a:r>
              <a:rPr lang="en-US" sz="4000" dirty="0" smtClean="0"/>
              <a:t>One study reveals that ill-prepared and unwelcoming salespeople lead to more lost business and bad word of mouth than any other management challenges in retailing</a:t>
            </a:r>
            <a:r>
              <a:rPr lang="en-US" sz="4000" dirty="0" smtClean="0"/>
              <a:t>.</a:t>
            </a:r>
          </a:p>
          <a:p>
            <a:pPr algn="just"/>
            <a:endParaRPr lang="en-US" sz="4000" dirty="0" smtClean="0"/>
          </a:p>
          <a:p>
            <a:pPr algn="just"/>
            <a:r>
              <a:rPr lang="en-US" sz="4000" dirty="0" smtClean="0"/>
              <a:t>Customer satisfaction is the qualitative variable of marketing operations because it is very difficult to measure it accurately.</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229600" cy="5632311"/>
          </a:xfrm>
          <a:prstGeom prst="rect">
            <a:avLst/>
          </a:prstGeom>
        </p:spPr>
        <p:txBody>
          <a:bodyPr wrap="square">
            <a:spAutoFit/>
          </a:bodyPr>
          <a:lstStyle/>
          <a:p>
            <a:pPr algn="just"/>
            <a:r>
              <a:rPr lang="en-US" sz="3600" dirty="0"/>
              <a:t>Customer satisfaction has been in lower agenda of marketers due to enormous protection provided to it by the government.</a:t>
            </a:r>
          </a:p>
          <a:p>
            <a:pPr algn="just"/>
            <a:r>
              <a:rPr lang="en-US" sz="3600" b="1" dirty="0"/>
              <a:t>Now in this changed situation</a:t>
            </a:r>
            <a:r>
              <a:rPr lang="en-US" sz="3600" dirty="0"/>
              <a:t>, they cannot afford the luxury to ignore customer satisfaction. Prime challenges of economic liberalization to marketers is to satisfy their customers and it is in their own interest to realize the need of the Hour if they want to survive and grow.</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6124754"/>
          </a:xfrm>
          <a:prstGeom prst="rect">
            <a:avLst/>
          </a:prstGeom>
        </p:spPr>
        <p:txBody>
          <a:bodyPr wrap="square">
            <a:spAutoFit/>
          </a:bodyPr>
          <a:lstStyle/>
          <a:p>
            <a:pPr algn="just"/>
            <a:r>
              <a:rPr lang="en-US" sz="2800" dirty="0"/>
              <a:t>1. Determination of Correct Target Groups</a:t>
            </a:r>
          </a:p>
          <a:p>
            <a:pPr algn="just"/>
            <a:r>
              <a:rPr lang="en-US" sz="2800" dirty="0"/>
              <a:t>The first step in this direction is to identify correct target groups by the company to whom it wants to deliver products or services.</a:t>
            </a:r>
          </a:p>
          <a:p>
            <a:pPr algn="just"/>
            <a:r>
              <a:rPr lang="en-US" sz="2800" dirty="0"/>
              <a:t>Market segmentation strategy can provide a valuable role in identifying the correct target group.</a:t>
            </a:r>
          </a:p>
          <a:p>
            <a:pPr algn="just"/>
            <a:r>
              <a:rPr lang="en-US" sz="2800" b="1" dirty="0"/>
              <a:t>In this exercise</a:t>
            </a:r>
            <a:r>
              <a:rPr lang="en-US" sz="2800" dirty="0"/>
              <a:t>, the company should compare its products features, price, and channels and promotions with different customer </a:t>
            </a:r>
            <a:r>
              <a:rPr lang="en-US" sz="2800" dirty="0" smtClean="0"/>
              <a:t>groups</a:t>
            </a:r>
          </a:p>
          <a:p>
            <a:pPr algn="just"/>
            <a:endParaRPr lang="en-US" sz="2800" dirty="0" smtClean="0"/>
          </a:p>
          <a:p>
            <a:pPr algn="just"/>
            <a:r>
              <a:rPr lang="en-US" sz="2800" dirty="0" smtClean="0"/>
              <a:t>2</a:t>
            </a:r>
            <a:r>
              <a:rPr lang="en-US" sz="2800" dirty="0"/>
              <a:t>. Identification of Real Needs</a:t>
            </a:r>
          </a:p>
          <a:p>
            <a:pPr algn="just"/>
            <a:r>
              <a:rPr lang="en-US" sz="2800" dirty="0"/>
              <a:t>After identifying correct target groups, companies to identify the real needs of the target customer, like, what exactly they want to from the company’s product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632311"/>
          </a:xfrm>
          <a:prstGeom prst="rect">
            <a:avLst/>
          </a:prstGeom>
        </p:spPr>
        <p:txBody>
          <a:bodyPr wrap="square">
            <a:spAutoFit/>
          </a:bodyPr>
          <a:lstStyle/>
          <a:p>
            <a:r>
              <a:rPr lang="en-US" sz="4000" i="1" u="sng" dirty="0"/>
              <a:t>The following Four Points can provide useful help in this regard</a:t>
            </a:r>
            <a:r>
              <a:rPr lang="en-US" sz="4000" i="1" u="sng" dirty="0" smtClean="0"/>
              <a:t>:</a:t>
            </a:r>
          </a:p>
          <a:p>
            <a:endParaRPr lang="en-US" sz="4000" dirty="0"/>
          </a:p>
          <a:p>
            <a:r>
              <a:rPr lang="en-US" sz="4000" dirty="0"/>
              <a:t>Market Research</a:t>
            </a:r>
          </a:p>
          <a:p>
            <a:r>
              <a:rPr lang="en-US" sz="4000" dirty="0"/>
              <a:t>Marketing company on their own or by hiring the right marketing research company may procure required information from target market customers about their likings from the products or services.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6986528"/>
          </a:xfrm>
          <a:prstGeom prst="rect">
            <a:avLst/>
          </a:prstGeom>
        </p:spPr>
        <p:txBody>
          <a:bodyPr wrap="square">
            <a:spAutoFit/>
          </a:bodyPr>
          <a:lstStyle/>
          <a:p>
            <a:pPr algn="just"/>
            <a:r>
              <a:rPr lang="en-US" sz="3200" dirty="0"/>
              <a:t>In House Data Bank</a:t>
            </a:r>
          </a:p>
          <a:p>
            <a:pPr algn="just"/>
            <a:r>
              <a:rPr lang="en-US" sz="3200" dirty="0"/>
              <a:t>Database marketing can narrow the widening gap between company and customers</a:t>
            </a:r>
            <a:r>
              <a:rPr lang="en-US" sz="3200" dirty="0" smtClean="0"/>
              <a:t>.</a:t>
            </a:r>
          </a:p>
          <a:p>
            <a:pPr algn="just"/>
            <a:endParaRPr lang="en-US" sz="3200" dirty="0" smtClean="0"/>
          </a:p>
          <a:p>
            <a:pPr algn="just"/>
            <a:r>
              <a:rPr lang="en-US" sz="3200" b="1" dirty="0"/>
              <a:t>For this purpose</a:t>
            </a:r>
            <a:r>
              <a:rPr lang="en-US" sz="3200" dirty="0"/>
              <a:t>, the company keeps cards to collect the required information</a:t>
            </a:r>
            <a:r>
              <a:rPr lang="en-US" sz="3200" dirty="0" smtClean="0"/>
              <a:t>.</a:t>
            </a:r>
          </a:p>
          <a:p>
            <a:pPr algn="just"/>
            <a:endParaRPr lang="en-US" sz="3200" dirty="0" smtClean="0"/>
          </a:p>
          <a:p>
            <a:pPr algn="just"/>
            <a:r>
              <a:rPr lang="en-US" sz="3200" dirty="0"/>
              <a:t>Many companies like </a:t>
            </a:r>
            <a:r>
              <a:rPr lang="en-US" sz="3200" b="1" dirty="0"/>
              <a:t>Johnson and Johnson, General Motors, Blockbuster Entertainment Corporation</a:t>
            </a:r>
            <a:r>
              <a:rPr lang="en-US" sz="3200" dirty="0"/>
              <a:t>, etc. are maintaining cards of millions of customers to collect the required information from the customer to keep update themselves and to redesign the marketing strategies.</a:t>
            </a:r>
            <a:br>
              <a:rPr lang="en-US" sz="3200" dirty="0"/>
            </a:b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48</TotalTime>
  <Words>1248</Words>
  <Application>Microsoft Office PowerPoint</Application>
  <PresentationFormat>On-screen Show (4:3)</PresentationFormat>
  <Paragraphs>226</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Strategies for Building Maximum Customer Satisfaction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Strategies for Building Maximum Customer Satisfaction </dc:title>
  <dc:creator>Ashutosh</dc:creator>
  <cp:lastModifiedBy>Ashutosh</cp:lastModifiedBy>
  <cp:revision>8</cp:revision>
  <dcterms:created xsi:type="dcterms:W3CDTF">2020-05-10T12:12:56Z</dcterms:created>
  <dcterms:modified xsi:type="dcterms:W3CDTF">2020-05-12T08:20:37Z</dcterms:modified>
</cp:coreProperties>
</file>