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30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B8C7DD4-2C5A-4A95-8E6E-E9DD56202F9A}" type="datetimeFigureOut">
              <a:rPr lang="en-US" smtClean="0"/>
              <a:pPr/>
              <a:t>5/9/2020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E21802F-4FA4-4C67-B784-9F1ABC069DF1}"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B8C7DD4-2C5A-4A95-8E6E-E9DD56202F9A}"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1802F-4FA4-4C67-B784-9F1ABC069D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B8C7DD4-2C5A-4A95-8E6E-E9DD56202F9A}"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1802F-4FA4-4C67-B784-9F1ABC069DF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B8C7DD4-2C5A-4A95-8E6E-E9DD56202F9A}"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1802F-4FA4-4C67-B784-9F1ABC069DF1}"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B8C7DD4-2C5A-4A95-8E6E-E9DD56202F9A}" type="datetimeFigureOut">
              <a:rPr lang="en-US" smtClean="0"/>
              <a:pPr/>
              <a:t>5/9/2020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E21802F-4FA4-4C67-B784-9F1ABC069DF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B8C7DD4-2C5A-4A95-8E6E-E9DD56202F9A}"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1802F-4FA4-4C67-B784-9F1ABC069DF1}"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B8C7DD4-2C5A-4A95-8E6E-E9DD56202F9A}" type="datetimeFigureOut">
              <a:rPr lang="en-US" smtClean="0"/>
              <a:pPr/>
              <a:t>5/9/2020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1802F-4FA4-4C67-B784-9F1ABC069DF1}"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B8C7DD4-2C5A-4A95-8E6E-E9DD56202F9A}" type="datetimeFigureOut">
              <a:rPr lang="en-US" smtClean="0"/>
              <a:pPr/>
              <a:t>5/9/2020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1802F-4FA4-4C67-B784-9F1ABC069DF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8C7DD4-2C5A-4A95-8E6E-E9DD56202F9A}" type="datetimeFigureOut">
              <a:rPr lang="en-US" smtClean="0"/>
              <a:pPr/>
              <a:t>5/9/2020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1802F-4FA4-4C67-B784-9F1ABC069D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B8C7DD4-2C5A-4A95-8E6E-E9DD56202F9A}"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1802F-4FA4-4C67-B784-9F1ABC069DF1}"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B8C7DD4-2C5A-4A95-8E6E-E9DD56202F9A}" type="datetimeFigureOut">
              <a:rPr lang="en-US" smtClean="0"/>
              <a:pPr/>
              <a:t>5/9/2020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E21802F-4FA4-4C67-B784-9F1ABC069DF1}"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B8C7DD4-2C5A-4A95-8E6E-E9DD56202F9A}" type="datetimeFigureOut">
              <a:rPr lang="en-US" smtClean="0"/>
              <a:pPr/>
              <a:t>5/9/2020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E21802F-4FA4-4C67-B784-9F1ABC069D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edkentmedia.com/digital-marketing-agency-services-toronto/"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s://edkentmedia.com/content-marketing/"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s://edkentmedia.com/contact-us/"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9718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447801"/>
            <a:ext cx="7772400" cy="2152650"/>
          </a:xfrm>
        </p:spPr>
        <p:txBody>
          <a:bodyPr>
            <a:normAutofit/>
          </a:bodyPr>
          <a:lstStyle/>
          <a:p>
            <a:r>
              <a:rPr lang="en-US" b="1" cap="all" dirty="0"/>
              <a:t>ADVANTAGES OF INTERNET MARKETING</a:t>
            </a:r>
            <a:br>
              <a:rPr lang="en-US" b="1" cap="all"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262979"/>
          </a:xfrm>
          <a:prstGeom prst="rect">
            <a:avLst/>
          </a:prstGeom>
        </p:spPr>
        <p:txBody>
          <a:bodyPr wrap="square">
            <a:spAutoFit/>
          </a:bodyPr>
          <a:lstStyle/>
          <a:p>
            <a:pPr algn="just" fontAlgn="base"/>
            <a:r>
              <a:rPr lang="en-US" sz="2800" b="1" dirty="0"/>
              <a:t>5. Global Marketing</a:t>
            </a:r>
          </a:p>
          <a:p>
            <a:pPr algn="just" fontAlgn="base"/>
            <a:r>
              <a:rPr lang="en-US" sz="2800" dirty="0"/>
              <a:t>The ability to market your products and services globally is one of the biggest advantages of global marketing for business. Within several months of aggressive SEO, you can secure millions of viewers and reach huge audiences from across the world</a:t>
            </a:r>
            <a:r>
              <a:rPr lang="en-US" sz="2800" dirty="0" smtClean="0"/>
              <a:t>.</a:t>
            </a:r>
          </a:p>
          <a:p>
            <a:pPr algn="just" fontAlgn="base"/>
            <a:endParaRPr lang="en-US" sz="2800" dirty="0"/>
          </a:p>
          <a:p>
            <a:pPr algn="just" fontAlgn="base"/>
            <a:r>
              <a:rPr lang="en-US" sz="2800" dirty="0"/>
              <a:t>With internet marketing, you can easily reach beyond your geography to offer your products or services to customers worldwide. Wherever your target audiences are, you can easily reach them 24/7 and from any country all over the world. If your audience consists of more than your local market, utilizing global marketing offers you a great advantage.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458200" cy="5509200"/>
          </a:xfrm>
          <a:prstGeom prst="rect">
            <a:avLst/>
          </a:prstGeom>
        </p:spPr>
        <p:txBody>
          <a:bodyPr wrap="square">
            <a:spAutoFit/>
          </a:bodyPr>
          <a:lstStyle/>
          <a:p>
            <a:pPr algn="just" fontAlgn="base"/>
            <a:r>
              <a:rPr lang="en-US" sz="4400" b="1" dirty="0"/>
              <a:t>6. Ability to </a:t>
            </a:r>
            <a:r>
              <a:rPr lang="en-US" sz="4400" b="1" dirty="0" smtClean="0"/>
              <a:t>Multitask</a:t>
            </a:r>
          </a:p>
          <a:p>
            <a:pPr algn="just" fontAlgn="base"/>
            <a:endParaRPr lang="en-US" sz="4400" b="1" dirty="0"/>
          </a:p>
          <a:p>
            <a:pPr algn="just" fontAlgn="base"/>
            <a:r>
              <a:rPr lang="en-US" sz="4400" dirty="0"/>
              <a:t>One of the core benefits of </a:t>
            </a:r>
            <a:r>
              <a:rPr lang="en-US" sz="4400" dirty="0">
                <a:hlinkClick r:id="rId2"/>
              </a:rPr>
              <a:t>online marketing</a:t>
            </a:r>
            <a:r>
              <a:rPr lang="en-US" sz="4400" dirty="0"/>
              <a:t> is its ability to handling millions of customers at the same time. As long as a website’s infrastructure is efficient, numerous transactions can easily take place simultaneously</a:t>
            </a:r>
            <a:r>
              <a:rPr lang="en-US" sz="4400" dirty="0" smtClean="0"/>
              <a:t>.</a:t>
            </a:r>
            <a:endParaRPr lang="en-US" sz="4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247864"/>
          </a:xfrm>
          <a:prstGeom prst="rect">
            <a:avLst/>
          </a:prstGeom>
        </p:spPr>
        <p:txBody>
          <a:bodyPr wrap="square">
            <a:spAutoFit/>
          </a:bodyPr>
          <a:lstStyle/>
          <a:p>
            <a:pPr algn="just" fontAlgn="base"/>
            <a:r>
              <a:rPr lang="en-US" sz="4000" dirty="0" smtClean="0"/>
              <a:t>However, even with a large number of transactions taking place, your website is capable of providing satisfactory service to every customer who makes a purchase online, without the risk of diminished satisfaction. </a:t>
            </a:r>
            <a:endParaRPr lang="en-US" sz="4000" dirty="0" smtClean="0"/>
          </a:p>
          <a:p>
            <a:pPr algn="just" fontAlgn="base"/>
            <a:r>
              <a:rPr lang="en-US" sz="4000" dirty="0" smtClean="0"/>
              <a:t>This </a:t>
            </a:r>
            <a:r>
              <a:rPr lang="en-US" sz="4000" dirty="0" smtClean="0"/>
              <a:t>high adaptability of internet marketing is an important benefit that businesses can take advantage of to provide their consumers the best shopping experience.</a:t>
            </a:r>
            <a:endParaRPr lang="en-US" sz="4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247864"/>
          </a:xfrm>
          <a:prstGeom prst="rect">
            <a:avLst/>
          </a:prstGeom>
        </p:spPr>
        <p:txBody>
          <a:bodyPr wrap="square">
            <a:spAutoFit/>
          </a:bodyPr>
          <a:lstStyle/>
          <a:p>
            <a:pPr algn="just" fontAlgn="base"/>
            <a:r>
              <a:rPr lang="en-US" sz="4000" b="1" dirty="0"/>
              <a:t>7. 24/7 Marketing</a:t>
            </a:r>
          </a:p>
          <a:p>
            <a:pPr algn="just" fontAlgn="base"/>
            <a:r>
              <a:rPr lang="en-US" sz="4000" dirty="0"/>
              <a:t>Internet marketing reduces cost and runs around the clock. That means that your marketing campaigns run for 24 hours a day, 7 days a week</a:t>
            </a:r>
            <a:r>
              <a:rPr lang="en-US" sz="4000" dirty="0" smtClean="0"/>
              <a:t>.</a:t>
            </a:r>
          </a:p>
          <a:p>
            <a:pPr algn="just" fontAlgn="base"/>
            <a:r>
              <a:rPr lang="en-US" sz="4000" dirty="0" smtClean="0"/>
              <a:t> </a:t>
            </a:r>
            <a:r>
              <a:rPr lang="en-US" sz="4000" dirty="0"/>
              <a:t>Compared to traditional marketing, internet marketing does not constrain you with opening hours. At the same time, you would not be worrying about overtime pay for your staff</a:t>
            </a:r>
            <a:r>
              <a:rPr lang="en-US" sz="4000" dirty="0" smtClean="0"/>
              <a:t>.</a:t>
            </a:r>
            <a:endParaRPr lang="en-US" sz="4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247864"/>
          </a:xfrm>
          <a:prstGeom prst="rect">
            <a:avLst/>
          </a:prstGeom>
        </p:spPr>
        <p:txBody>
          <a:bodyPr wrap="square">
            <a:spAutoFit/>
          </a:bodyPr>
          <a:lstStyle/>
          <a:p>
            <a:pPr algn="just" fontAlgn="base"/>
            <a:r>
              <a:rPr lang="en-US" sz="4000" dirty="0" smtClean="0"/>
              <a:t>In addition to this, there is no regional or international time difference for you to worry about that will affect the </a:t>
            </a:r>
            <a:r>
              <a:rPr lang="en-US" sz="4000" dirty="0" err="1" smtClean="0"/>
              <a:t>reachability</a:t>
            </a:r>
            <a:r>
              <a:rPr lang="en-US" sz="4000" dirty="0" smtClean="0"/>
              <a:t> or availability of your offers or online campaigns. </a:t>
            </a:r>
            <a:endParaRPr lang="en-US" sz="4000" dirty="0" smtClean="0"/>
          </a:p>
          <a:p>
            <a:pPr algn="just" fontAlgn="base"/>
            <a:r>
              <a:rPr lang="en-US" sz="4000" dirty="0" smtClean="0"/>
              <a:t>Whenever </a:t>
            </a:r>
            <a:r>
              <a:rPr lang="en-US" sz="4000" dirty="0" smtClean="0"/>
              <a:t>someone opens their computer and connects to the internet, there is a higher chance of them seeing your marketing campaign. Furthermore, customers can look for your product at their most convenient time.</a:t>
            </a:r>
            <a:endParaRPr lang="en-US" sz="4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6247864"/>
          </a:xfrm>
          <a:prstGeom prst="rect">
            <a:avLst/>
          </a:prstGeom>
        </p:spPr>
        <p:txBody>
          <a:bodyPr wrap="square">
            <a:spAutoFit/>
          </a:bodyPr>
          <a:lstStyle/>
          <a:p>
            <a:pPr algn="just" fontAlgn="base"/>
            <a:r>
              <a:rPr lang="en-US" sz="4000" b="1" dirty="0"/>
              <a:t>8. Automated, Tech-Savvy </a:t>
            </a:r>
            <a:r>
              <a:rPr lang="en-US" sz="4000" b="1" dirty="0" smtClean="0"/>
              <a:t>Marketing</a:t>
            </a:r>
          </a:p>
          <a:p>
            <a:pPr algn="just" fontAlgn="base"/>
            <a:endParaRPr lang="en-US" sz="4000" b="1" dirty="0"/>
          </a:p>
          <a:p>
            <a:pPr algn="just" fontAlgn="base"/>
            <a:r>
              <a:rPr lang="en-US" sz="4000" dirty="0"/>
              <a:t>Another advantage of internet marketing is that marketing this way is easy with a one-mouse-click automation. Compared to traditional offline marketing where marketers delegate various tasks to the best hands and talents, internet marketing takes advantage of a more tech-savvy method. With internet marketing, everything can go automated</a:t>
            </a:r>
            <a:r>
              <a:rPr lang="en-US" sz="4000" dirty="0" smtClean="0"/>
              <a:t>.</a:t>
            </a:r>
            <a:endParaRPr lang="en-US" sz="4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186309"/>
          </a:xfrm>
          <a:prstGeom prst="rect">
            <a:avLst/>
          </a:prstGeom>
        </p:spPr>
        <p:txBody>
          <a:bodyPr wrap="square">
            <a:spAutoFit/>
          </a:bodyPr>
          <a:lstStyle/>
          <a:p>
            <a:pPr algn="just" fontAlgn="base"/>
            <a:r>
              <a:rPr lang="en-US" sz="4400" dirty="0" smtClean="0"/>
              <a:t>Internet marketing gives you the chance to turn every aspect of your business’s operations into a fully automated system. All you need to do is find the right tool and technology suited to your marketing campaign and you are done. By automating your marketing campaign, you can choose to do something more valuable with your time</a:t>
            </a:r>
            <a:endParaRPr lang="en-US" sz="4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693866"/>
          </a:xfrm>
          <a:prstGeom prst="rect">
            <a:avLst/>
          </a:prstGeom>
        </p:spPr>
        <p:txBody>
          <a:bodyPr wrap="square">
            <a:spAutoFit/>
          </a:bodyPr>
          <a:lstStyle/>
          <a:p>
            <a:pPr algn="just" fontAlgn="base"/>
            <a:r>
              <a:rPr lang="en-US" sz="2800" b="1" dirty="0"/>
              <a:t>9. Data Collection for Personalization</a:t>
            </a:r>
          </a:p>
          <a:p>
            <a:pPr algn="just" fontAlgn="base"/>
            <a:r>
              <a:rPr lang="en-US" sz="2800" dirty="0"/>
              <a:t>Transactions through the internet allow you to collect data. Whenever a customer purchases a product through a company’s website, the data is captured. Your business can use this data in varying ways. Most businesses analyze the data to find out what product and/or services sell frequently.</a:t>
            </a:r>
          </a:p>
          <a:p>
            <a:pPr algn="just" fontAlgn="base"/>
            <a:endParaRPr lang="en-US" sz="2800" dirty="0" smtClean="0"/>
          </a:p>
          <a:p>
            <a:pPr algn="just" fontAlgn="base"/>
            <a:r>
              <a:rPr lang="en-US" sz="2800" dirty="0" smtClean="0"/>
              <a:t>Furthermore</a:t>
            </a:r>
            <a:r>
              <a:rPr lang="en-US" sz="2800" dirty="0"/>
              <a:t>, the data collected can help segment customers, so your business can send them ads and other promotional materials based on their buying habits and interests. There are various ways that you can collect customer data including customer profiles or through their </a:t>
            </a:r>
            <a:r>
              <a:rPr lang="en-US" sz="2800" dirty="0" err="1"/>
              <a:t>behaviour</a:t>
            </a:r>
            <a:r>
              <a:rPr lang="en-US" sz="2800" dirty="0"/>
              <a:t> while on your website.</a:t>
            </a:r>
            <a:br>
              <a:rPr lang="en-US" sz="2800" dirty="0"/>
            </a:br>
            <a:endParaRPr 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382000" cy="6494085"/>
          </a:xfrm>
          <a:prstGeom prst="rect">
            <a:avLst/>
          </a:prstGeom>
        </p:spPr>
        <p:txBody>
          <a:bodyPr wrap="square">
            <a:spAutoFit/>
          </a:bodyPr>
          <a:lstStyle/>
          <a:p>
            <a:pPr algn="just" fontAlgn="base"/>
            <a:r>
              <a:rPr lang="en-US" sz="3200" dirty="0" smtClean="0"/>
              <a:t>The information collected through this method typically includes age, gender, location, how they came to your site, what sites they visited after they left, viewed products and the pages visited on your site.</a:t>
            </a:r>
          </a:p>
          <a:p>
            <a:pPr algn="just" fontAlgn="base"/>
            <a:r>
              <a:rPr lang="en-US" sz="3200" dirty="0" smtClean="0"/>
              <a:t>Another way of collecting customer data is the use of internet tools or with tracking software. Compared to traditional marketing, online marketing allows for better data collection as well as personalization.</a:t>
            </a:r>
          </a:p>
          <a:p>
            <a:pPr algn="just" fontAlgn="base"/>
            <a:r>
              <a:rPr lang="en-US" sz="3200" dirty="0" smtClean="0"/>
              <a:t>Through this advantage of internet marketing, businesses can serve millions of customers with various items and products based on their personal interests. Thus, shoppers can easily get their desired products without having to comb through the internet all day.</a:t>
            </a:r>
            <a:endParaRPr lang="en-US" sz="3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fontAlgn="base"/>
            <a:r>
              <a:rPr lang="en-US" sz="3200" b="1" dirty="0"/>
              <a:t>10. Diversified Marketing and Advertising</a:t>
            </a:r>
          </a:p>
          <a:p>
            <a:pPr fontAlgn="base"/>
            <a:r>
              <a:rPr lang="en-US" sz="3200" dirty="0"/>
              <a:t>When targeting your audience, diversification plays an important role in your marketing and advertising campaigns. Diversification means that you can use a variety of tactics and strategies in order to reach your prospects. </a:t>
            </a:r>
            <a:endParaRPr lang="en-US" sz="3200" dirty="0" smtClean="0"/>
          </a:p>
          <a:p>
            <a:pPr fontAlgn="base"/>
            <a:endParaRPr lang="en-US" sz="3200" dirty="0" smtClean="0"/>
          </a:p>
          <a:p>
            <a:pPr fontAlgn="base"/>
            <a:r>
              <a:rPr lang="en-US" sz="3200" dirty="0" smtClean="0"/>
              <a:t>With </a:t>
            </a:r>
            <a:r>
              <a:rPr lang="en-US" sz="3200" dirty="0"/>
              <a:t>online marketing, diversification becomes a lot easier. In addition to that, it is possible for you to run varying marketing techniques simultaneously to better implement your marketing campaign.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86800" cy="5078313"/>
          </a:xfrm>
          <a:prstGeom prst="rect">
            <a:avLst/>
          </a:prstGeom>
        </p:spPr>
        <p:txBody>
          <a:bodyPr wrap="square">
            <a:spAutoFit/>
          </a:bodyPr>
          <a:lstStyle/>
          <a:p>
            <a:pPr algn="just" fontAlgn="base"/>
            <a:r>
              <a:rPr lang="en-US" sz="3600" b="1" dirty="0"/>
              <a:t>1. Convenience and Quick Service</a:t>
            </a:r>
          </a:p>
          <a:p>
            <a:pPr algn="just" fontAlgn="base"/>
            <a:r>
              <a:rPr lang="en-US" sz="3600" dirty="0"/>
              <a:t>The incredible convenience of marketing online is one of the biggest advantages of internet marketing. The internet has extremely easy accessibility with consumers using the internet and reaching markets anywhere in the world. </a:t>
            </a:r>
            <a:endParaRPr lang="en-US" sz="3600" dirty="0" smtClean="0"/>
          </a:p>
          <a:p>
            <a:pPr algn="just" fontAlgn="base"/>
            <a:endParaRPr lang="en-US" sz="3600" dirty="0" smtClean="0"/>
          </a:p>
          <a:p>
            <a:pPr algn="just" fontAlgn="base"/>
            <a:r>
              <a:rPr lang="en-US" sz="3600" dirty="0" smtClean="0"/>
              <a:t>Because </a:t>
            </a:r>
            <a:r>
              <a:rPr lang="en-US" sz="3600" dirty="0"/>
              <a:t>of this, purchasing goods from across borders now reduces the cost of transportation</a:t>
            </a:r>
            <a:r>
              <a:rPr lang="en-US" sz="3600" dirty="0" smtClean="0"/>
              <a:t>.</a:t>
            </a:r>
            <a:endParaRPr lang="en-US"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93866"/>
          </a:xfrm>
          <a:prstGeom prst="rect">
            <a:avLst/>
          </a:prstGeom>
        </p:spPr>
        <p:txBody>
          <a:bodyPr wrap="square">
            <a:spAutoFit/>
          </a:bodyPr>
          <a:lstStyle/>
          <a:p>
            <a:pPr algn="just" fontAlgn="base"/>
            <a:r>
              <a:rPr lang="en-US" sz="2800" b="1" dirty="0"/>
              <a:t>11. Easy Tweaking to Your Marketing and Advertising Campaigns</a:t>
            </a:r>
          </a:p>
          <a:p>
            <a:pPr algn="just" fontAlgn="base"/>
            <a:r>
              <a:rPr lang="en-US" sz="2800" dirty="0"/>
              <a:t>It is inevitable in marketing and advertising that something needs to be tweaked in order to optimize your campaigns. Compared to traditional marketing, online advertising is much easier to tweak</a:t>
            </a:r>
            <a:r>
              <a:rPr lang="en-US" sz="2800" dirty="0" smtClean="0"/>
              <a:t>.</a:t>
            </a:r>
          </a:p>
          <a:p>
            <a:pPr algn="just" fontAlgn="base"/>
            <a:endParaRPr lang="en-US" sz="2800" dirty="0" smtClean="0"/>
          </a:p>
          <a:p>
            <a:pPr algn="just" fontAlgn="base"/>
            <a:r>
              <a:rPr lang="en-US" sz="2800" dirty="0" smtClean="0"/>
              <a:t> </a:t>
            </a:r>
            <a:r>
              <a:rPr lang="en-US" sz="2800" dirty="0"/>
              <a:t>Whenever the campaign needs to be modified, online marketing allows the modification to happen without having to worry about downtime, service interruption or even halting the entire system.</a:t>
            </a:r>
          </a:p>
          <a:p>
            <a:pPr algn="just" fontAlgn="base"/>
            <a:endParaRPr lang="en-US" sz="2800" dirty="0" smtClean="0"/>
          </a:p>
          <a:p>
            <a:pPr algn="just" fontAlgn="base"/>
            <a:r>
              <a:rPr lang="en-US" sz="2800" dirty="0" smtClean="0"/>
              <a:t>This </a:t>
            </a:r>
            <a:r>
              <a:rPr lang="en-US" sz="2800" dirty="0"/>
              <a:t>means that you can easily change the appearance of your online shopping mall – your website – by changing a few lines in the CSS that link to the web page.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6247864"/>
          </a:xfrm>
          <a:prstGeom prst="rect">
            <a:avLst/>
          </a:prstGeom>
        </p:spPr>
        <p:txBody>
          <a:bodyPr wrap="square">
            <a:spAutoFit/>
          </a:bodyPr>
          <a:lstStyle/>
          <a:p>
            <a:pPr algn="just" fontAlgn="base"/>
            <a:r>
              <a:rPr lang="en-US" sz="4000" b="1" dirty="0"/>
              <a:t>12. Instant Transaction Service</a:t>
            </a:r>
          </a:p>
          <a:p>
            <a:pPr algn="just" fontAlgn="base"/>
            <a:r>
              <a:rPr lang="en-US" sz="4000" dirty="0"/>
              <a:t>Executing transactions is easy and nearly instant online. You can do this through a digital payment service so that there is no need for a cash to go between the marketer and the customer to buy and sell merchandise. </a:t>
            </a:r>
            <a:endParaRPr lang="en-US" sz="4000" dirty="0" smtClean="0"/>
          </a:p>
          <a:p>
            <a:pPr algn="just" fontAlgn="base"/>
            <a:r>
              <a:rPr lang="en-US" sz="4000" dirty="0" smtClean="0"/>
              <a:t>This </a:t>
            </a:r>
            <a:r>
              <a:rPr lang="en-US" sz="4000" dirty="0"/>
              <a:t>is all possible due to payment processing solutions executed by third party payment processing companies such as PayPal.</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799"/>
            <a:ext cx="8458200" cy="6124754"/>
          </a:xfrm>
          <a:prstGeom prst="rect">
            <a:avLst/>
          </a:prstGeom>
        </p:spPr>
        <p:txBody>
          <a:bodyPr wrap="square">
            <a:spAutoFit/>
          </a:bodyPr>
          <a:lstStyle/>
          <a:p>
            <a:pPr algn="just" fontAlgn="base"/>
            <a:r>
              <a:rPr lang="en-US" sz="2800" b="1" dirty="0"/>
              <a:t>13. Better Sales Relationships</a:t>
            </a:r>
          </a:p>
          <a:p>
            <a:pPr algn="just" fontAlgn="base"/>
            <a:r>
              <a:rPr lang="en-US" sz="2800" dirty="0"/>
              <a:t>In traditional marketing, merchants often give their business cards or pamphlets to their customers after a sale. However, what happens is often on such occasions, the customers lose the cards or misplace it. The only time the seller would remember about the card was if they had the intention of visiting the seller again</a:t>
            </a:r>
            <a:r>
              <a:rPr lang="en-US" sz="2800" dirty="0" smtClean="0"/>
              <a:t>.</a:t>
            </a:r>
          </a:p>
          <a:p>
            <a:pPr algn="just" fontAlgn="base"/>
            <a:endParaRPr lang="en-US" sz="2800" dirty="0"/>
          </a:p>
          <a:p>
            <a:pPr algn="just" fontAlgn="base"/>
            <a:r>
              <a:rPr lang="en-US" sz="2800" dirty="0"/>
              <a:t>In the end, most customers do not remember the seller much less the card, so this marketing method does not work to convince buyers to return. This is different with internet marketing where the marketers can easily collect email addresses of their prospects and buyers, which they can use in reaching out and forming a relationship with the customer</a:t>
            </a:r>
            <a:r>
              <a:rPr lang="en-US" sz="2800" dirty="0" smtClean="0"/>
              <a:t>.</a:t>
            </a:r>
            <a:endParaRPr lang="en-US"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186309"/>
          </a:xfrm>
          <a:prstGeom prst="rect">
            <a:avLst/>
          </a:prstGeom>
        </p:spPr>
        <p:txBody>
          <a:bodyPr wrap="square">
            <a:spAutoFit/>
          </a:bodyPr>
          <a:lstStyle/>
          <a:p>
            <a:pPr algn="just" fontAlgn="base"/>
            <a:r>
              <a:rPr lang="en-US" sz="4400" dirty="0" smtClean="0"/>
              <a:t>The marketer can use this email address to provide customers with valuable information such as information about the purchased product, available coupons on their products and services, special discounts and introducing new products. Aside from email addresses, they can also use social media for consistent interaction with customers.</a:t>
            </a:r>
            <a:endParaRPr lang="en-US" sz="4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078313"/>
          </a:xfrm>
          <a:prstGeom prst="rect">
            <a:avLst/>
          </a:prstGeom>
        </p:spPr>
        <p:txBody>
          <a:bodyPr wrap="square">
            <a:spAutoFit/>
          </a:bodyPr>
          <a:lstStyle/>
          <a:p>
            <a:pPr algn="just" fontAlgn="base"/>
            <a:r>
              <a:rPr lang="en-US" sz="3600" b="1" dirty="0"/>
              <a:t>14. Time-Effective Marketing</a:t>
            </a:r>
          </a:p>
          <a:p>
            <a:pPr algn="just" fontAlgn="base"/>
            <a:r>
              <a:rPr lang="en-US" sz="3600" dirty="0"/>
              <a:t>Unlike traditional marketing, internet marketing is easy to start and quick to implement. You can easily set up a marketing campaign at any time that is convenient for you. </a:t>
            </a:r>
            <a:endParaRPr lang="en-US" sz="3600" dirty="0" smtClean="0"/>
          </a:p>
          <a:p>
            <a:pPr algn="just" fontAlgn="base"/>
            <a:r>
              <a:rPr lang="en-US" sz="3600" dirty="0" smtClean="0"/>
              <a:t>In </a:t>
            </a:r>
            <a:r>
              <a:rPr lang="en-US" sz="3600" dirty="0"/>
              <a:t>fact, you can set up email marketing for your business within only a matter of hours. Within the next few minutes, you can setup an </a:t>
            </a:r>
            <a:r>
              <a:rPr lang="en-US" sz="3600" dirty="0" err="1"/>
              <a:t>autoresponder</a:t>
            </a:r>
            <a:r>
              <a:rPr lang="en-US" sz="3600" dirty="0"/>
              <a:t> and create a marketing list for your business.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32311"/>
          </a:xfrm>
          <a:prstGeom prst="rect">
            <a:avLst/>
          </a:prstGeom>
        </p:spPr>
        <p:txBody>
          <a:bodyPr wrap="square">
            <a:spAutoFit/>
          </a:bodyPr>
          <a:lstStyle/>
          <a:p>
            <a:pPr algn="just" fontAlgn="base"/>
            <a:r>
              <a:rPr lang="en-US" sz="3600" b="1" dirty="0"/>
              <a:t>15. Continued Marketing Campaign</a:t>
            </a:r>
          </a:p>
          <a:p>
            <a:pPr algn="just" fontAlgn="base"/>
            <a:r>
              <a:rPr lang="en-US" sz="3600" dirty="0"/>
              <a:t>Marketing campaign’s later effects are one of the greatest advantages of internet marketing for business. For example, </a:t>
            </a:r>
            <a:r>
              <a:rPr lang="en-US" sz="3600" dirty="0">
                <a:hlinkClick r:id="rId2"/>
              </a:rPr>
              <a:t>content marketing</a:t>
            </a:r>
            <a:r>
              <a:rPr lang="en-US" sz="3600" dirty="0"/>
              <a:t> efforts, such as blogs, and websites have the capacity to remain functional and promote your products and services years after you started your marketing campaign. Almost every online marketing technique has viral and long-term effects that can continually improve your site’s traffic</a:t>
            </a:r>
            <a:r>
              <a:rPr lang="en-US" sz="3600" dirty="0" smtClean="0"/>
              <a:t>.</a:t>
            </a:r>
            <a:endParaRPr lang="en-US" sz="3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7540526"/>
          </a:xfrm>
          <a:prstGeom prst="rect">
            <a:avLst/>
          </a:prstGeom>
        </p:spPr>
        <p:txBody>
          <a:bodyPr wrap="square">
            <a:spAutoFit/>
          </a:bodyPr>
          <a:lstStyle/>
          <a:p>
            <a:pPr algn="just" fontAlgn="base"/>
            <a:r>
              <a:rPr lang="en-US" sz="4400" dirty="0" smtClean="0"/>
              <a:t>Online marketing offers you a variety of benefits. If you’re looking for better ways to reach out to your audience, </a:t>
            </a:r>
            <a:r>
              <a:rPr lang="en-US" sz="4400" dirty="0" err="1" smtClean="0"/>
              <a:t>Edkent</a:t>
            </a:r>
            <a:r>
              <a:rPr lang="en-US" sz="4400" dirty="0" smtClean="0"/>
              <a:t> Media is here to help. </a:t>
            </a:r>
            <a:endParaRPr lang="en-US" sz="4400" dirty="0" smtClean="0"/>
          </a:p>
          <a:p>
            <a:pPr algn="just" fontAlgn="base"/>
            <a:r>
              <a:rPr lang="en-US" sz="4400" dirty="0" smtClean="0"/>
              <a:t>There </a:t>
            </a:r>
            <a:r>
              <a:rPr lang="en-US" sz="4400" dirty="0" smtClean="0"/>
              <a:t>are many services to choose from including email marketing, social media marketing, search engine optimization and pay per click marketing. </a:t>
            </a:r>
            <a:r>
              <a:rPr lang="en-US" sz="4400" dirty="0" smtClean="0">
                <a:hlinkClick r:id="rId2"/>
              </a:rPr>
              <a:t>Get in touch</a:t>
            </a:r>
            <a:r>
              <a:rPr lang="en-US" sz="4400" dirty="0" smtClean="0"/>
              <a:t> today.</a:t>
            </a:r>
          </a:p>
          <a:p>
            <a:pPr algn="just"/>
            <a:r>
              <a:rPr lang="en-US" sz="4400" dirty="0" smtClean="0"/>
              <a:t/>
            </a:r>
            <a:br>
              <a:rPr lang="en-US" sz="4400" dirty="0" smtClean="0"/>
            </a:br>
            <a:endParaRPr lang="en-US" sz="4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5632311"/>
          </a:xfrm>
          <a:prstGeom prst="rect">
            <a:avLst/>
          </a:prstGeom>
        </p:spPr>
        <p:txBody>
          <a:bodyPr wrap="square">
            <a:spAutoFit/>
          </a:bodyPr>
          <a:lstStyle/>
          <a:p>
            <a:pPr algn="just" fontAlgn="base"/>
            <a:r>
              <a:rPr lang="en-US" sz="3600" dirty="0" smtClean="0"/>
              <a:t>For importers, this is a huge advantage as it means they can order online right from the comforts of their home. In addition, you can easily track sales items online as they make their way into delivery. You can download digital products from the internet with just a click of a mouse. </a:t>
            </a:r>
            <a:endParaRPr lang="en-US" sz="3600" dirty="0" smtClean="0"/>
          </a:p>
          <a:p>
            <a:pPr algn="just" fontAlgn="base"/>
            <a:endParaRPr lang="en-US" sz="3600" dirty="0" smtClean="0"/>
          </a:p>
          <a:p>
            <a:pPr algn="just" fontAlgn="base"/>
            <a:r>
              <a:rPr lang="en-US" sz="3600" dirty="0" smtClean="0"/>
              <a:t>Internet </a:t>
            </a:r>
            <a:r>
              <a:rPr lang="en-US" sz="3600" dirty="0" smtClean="0"/>
              <a:t>marketing is great for business as it gives consumers a better and more comfortable shopping experience</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pPr algn="just" fontAlgn="base"/>
            <a:r>
              <a:rPr lang="en-US" sz="4000" b="1" dirty="0"/>
              <a:t>2. Low Cost for Operations</a:t>
            </a:r>
          </a:p>
          <a:p>
            <a:pPr algn="just" fontAlgn="base"/>
            <a:r>
              <a:rPr lang="en-US" sz="4000" dirty="0"/>
              <a:t>One of the main advantages of online marketing for businesses is its low operating cost. You can advertise cheaper with internet marketing than with traditional methods of advertisement such as ads in newspapers, on television and on the radio. In online marketing, you can easily get a free listing in a wide range of business directories</a:t>
            </a:r>
            <a:r>
              <a:rPr lang="en-US" sz="4000" dirty="0" smtClean="0"/>
              <a:t>.</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5632311"/>
          </a:xfrm>
          <a:prstGeom prst="rect">
            <a:avLst/>
          </a:prstGeom>
        </p:spPr>
        <p:txBody>
          <a:bodyPr wrap="square">
            <a:spAutoFit/>
          </a:bodyPr>
          <a:lstStyle/>
          <a:p>
            <a:pPr algn="just" fontAlgn="base"/>
            <a:r>
              <a:rPr lang="en-US" sz="3600" dirty="0" smtClean="0"/>
              <a:t>In addition, the internet allows you to contact your customers more in comparison to how you would contact them traditionally. </a:t>
            </a:r>
            <a:endParaRPr lang="en-US" sz="3600" dirty="0" smtClean="0"/>
          </a:p>
          <a:p>
            <a:pPr algn="just" fontAlgn="base"/>
            <a:endParaRPr lang="en-US" sz="3600" dirty="0" smtClean="0"/>
          </a:p>
          <a:p>
            <a:pPr algn="just" fontAlgn="base"/>
            <a:r>
              <a:rPr lang="en-US" sz="3600" dirty="0" smtClean="0"/>
              <a:t>Online </a:t>
            </a:r>
            <a:r>
              <a:rPr lang="en-US" sz="3600" dirty="0" smtClean="0"/>
              <a:t>communication is more affordable than traditional communication methods such as sending mail and printing brochures. For example, you can send the same information in an email rather than a mail-out, saving you on printing, paper, and postage.</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632311"/>
          </a:xfrm>
          <a:prstGeom prst="rect">
            <a:avLst/>
          </a:prstGeom>
        </p:spPr>
        <p:txBody>
          <a:bodyPr wrap="square">
            <a:spAutoFit/>
          </a:bodyPr>
          <a:lstStyle/>
          <a:p>
            <a:pPr algn="just" fontAlgn="base"/>
            <a:r>
              <a:rPr lang="en-US" sz="3600" b="1" dirty="0"/>
              <a:t>3. Measure and Track Results</a:t>
            </a:r>
          </a:p>
          <a:p>
            <a:pPr algn="just" fontAlgn="base"/>
            <a:r>
              <a:rPr lang="en-US" sz="3600" dirty="0"/>
              <a:t>An aspect of internet marketing that is rarely available with traditional marketing is the ability to measure and track results. With online marketing, your business can utilize varying tools for tracking results of your advertising campaigns</a:t>
            </a:r>
            <a:r>
              <a:rPr lang="en-US" sz="3600" dirty="0" smtClean="0"/>
              <a:t>.</a:t>
            </a:r>
          </a:p>
          <a:p>
            <a:pPr algn="just" fontAlgn="base"/>
            <a:endParaRPr lang="en-US" sz="3600" dirty="0" smtClean="0"/>
          </a:p>
          <a:p>
            <a:pPr algn="just" fontAlgn="base"/>
            <a:r>
              <a:rPr lang="en-US" sz="3600" dirty="0" smtClean="0"/>
              <a:t> </a:t>
            </a:r>
            <a:r>
              <a:rPr lang="en-US" sz="3600" dirty="0"/>
              <a:t>Using these tools, not only can you measure and track but also illustrate the progress of your marketing campaign in detailed graphics</a:t>
            </a:r>
            <a:r>
              <a:rPr lang="en-US" sz="3600" dirty="0" smtClean="0"/>
              <a:t>.</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763000" cy="6186309"/>
          </a:xfrm>
          <a:prstGeom prst="rect">
            <a:avLst/>
          </a:prstGeom>
        </p:spPr>
        <p:txBody>
          <a:bodyPr wrap="square">
            <a:spAutoFit/>
          </a:bodyPr>
          <a:lstStyle/>
          <a:p>
            <a:pPr algn="just" fontAlgn="base"/>
            <a:r>
              <a:rPr lang="en-US" sz="4400" dirty="0" smtClean="0"/>
              <a:t>Measuring and tracking results gives your business a better idea of how your marketing campaign is faring. It gives you an idea of how you can better grow your traffic, leads, sales, and conversions. Without the ability to measure and track your results, you cannot alter or modify your marketing campaign so that it can better deliver the results you desire.</a:t>
            </a:r>
            <a:endParaRPr lang="en-US"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247864"/>
          </a:xfrm>
          <a:prstGeom prst="rect">
            <a:avLst/>
          </a:prstGeom>
        </p:spPr>
        <p:txBody>
          <a:bodyPr wrap="square">
            <a:spAutoFit/>
          </a:bodyPr>
          <a:lstStyle/>
          <a:p>
            <a:pPr algn="just" fontAlgn="base"/>
            <a:r>
              <a:rPr lang="en-US" sz="4000" b="1" dirty="0"/>
              <a:t>4. Demographic Targeting</a:t>
            </a:r>
          </a:p>
          <a:p>
            <a:pPr algn="just" fontAlgn="base"/>
            <a:r>
              <a:rPr lang="en-US" sz="4000" dirty="0"/>
              <a:t>Marketing your products and services online gives you the ability to target audience based on demography. This allows you to concentrate your efforts on the audience that you truly want to offer your products or services. </a:t>
            </a:r>
            <a:endParaRPr lang="en-US" sz="4000" dirty="0" smtClean="0"/>
          </a:p>
          <a:p>
            <a:pPr algn="just" fontAlgn="base"/>
            <a:r>
              <a:rPr lang="en-US" sz="4000" dirty="0" smtClean="0"/>
              <a:t>With </a:t>
            </a:r>
            <a:r>
              <a:rPr lang="en-US" sz="4000" dirty="0"/>
              <a:t>demographic targeting, you can better target your marketing efforts on specific demographic regions</a:t>
            </a:r>
            <a:r>
              <a:rPr lang="en-US" sz="4000" dirty="0" smtClean="0"/>
              <a:t>.</a:t>
            </a:r>
            <a:endParaRPr 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686800" cy="6247864"/>
          </a:xfrm>
          <a:prstGeom prst="rect">
            <a:avLst/>
          </a:prstGeom>
        </p:spPr>
        <p:txBody>
          <a:bodyPr wrap="square">
            <a:spAutoFit/>
          </a:bodyPr>
          <a:lstStyle/>
          <a:p>
            <a:pPr algn="just" fontAlgn="base"/>
            <a:r>
              <a:rPr lang="en-US" sz="4000" dirty="0" smtClean="0"/>
              <a:t>Demographic targeting gives you the ability to target specific customers you think are likely to purchase your product or hire your services. </a:t>
            </a:r>
            <a:endParaRPr lang="en-US" sz="4000" dirty="0" smtClean="0"/>
          </a:p>
          <a:p>
            <a:pPr algn="just" fontAlgn="base"/>
            <a:r>
              <a:rPr lang="en-US" sz="4000" dirty="0" smtClean="0"/>
              <a:t>Every </a:t>
            </a:r>
            <a:r>
              <a:rPr lang="en-US" sz="4000" dirty="0" smtClean="0"/>
              <a:t>time someone visits your website and fills in a form, it gives you an idea of who your customers really are and lets you discover important details about them such as age and interests, which better shapes your services to match their needs.</a:t>
            </a:r>
            <a:endParaRPr lang="en-US"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16</TotalTime>
  <Words>1785</Words>
  <Application>Microsoft Office PowerPoint</Application>
  <PresentationFormat>On-screen Show (4:3)</PresentationFormat>
  <Paragraphs>129</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Equity</vt:lpstr>
      <vt:lpstr>ADVANTAGES OF INTERNET MARKETING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ADVANTAGES OF INTERNET MARKETING </dc:title>
  <dc:creator>Ashutosh</dc:creator>
  <cp:lastModifiedBy>Ashutosh</cp:lastModifiedBy>
  <cp:revision>3</cp:revision>
  <dcterms:created xsi:type="dcterms:W3CDTF">2020-05-06T07:32:55Z</dcterms:created>
  <dcterms:modified xsi:type="dcterms:W3CDTF">2020-05-09T12:21:21Z</dcterms:modified>
</cp:coreProperties>
</file>