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ED92791A-F577-4688-9029-60B48A033D64}" type="datetimeFigureOut">
              <a:rPr lang="en-US" smtClean="0"/>
              <a:pPr/>
              <a:t>5/6/2020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418EFC1C-BE37-44CA-A281-E48F20C2DA98}"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D92791A-F577-4688-9029-60B48A033D64}"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8EFC1C-BE37-44CA-A281-E48F20C2DA9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D92791A-F577-4688-9029-60B48A033D64}"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8EFC1C-BE37-44CA-A281-E48F20C2DA9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ED92791A-F577-4688-9029-60B48A033D64}"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8EFC1C-BE37-44CA-A281-E48F20C2DA98}"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D92791A-F577-4688-9029-60B48A033D64}" type="datetimeFigureOut">
              <a:rPr lang="en-US" smtClean="0"/>
              <a:pPr/>
              <a:t>5/6/2020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418EFC1C-BE37-44CA-A281-E48F20C2DA9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D92791A-F577-4688-9029-60B48A033D64}" type="datetimeFigureOut">
              <a:rPr lang="en-US" smtClean="0"/>
              <a:pPr/>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8EFC1C-BE37-44CA-A281-E48F20C2DA98}"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ED92791A-F577-4688-9029-60B48A033D64}" type="datetimeFigureOut">
              <a:rPr lang="en-US" smtClean="0"/>
              <a:pPr/>
              <a:t>5/6/2020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8EFC1C-BE37-44CA-A281-E48F20C2DA98}"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D92791A-F577-4688-9029-60B48A033D64}" type="datetimeFigureOut">
              <a:rPr lang="en-US" smtClean="0"/>
              <a:pPr/>
              <a:t>5/6/2020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8EFC1C-BE37-44CA-A281-E48F20C2DA9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92791A-F577-4688-9029-60B48A033D64}" type="datetimeFigureOut">
              <a:rPr lang="en-US" smtClean="0"/>
              <a:pPr/>
              <a:t>5/6/2020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8EFC1C-BE37-44CA-A281-E48F20C2DA9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D92791A-F577-4688-9029-60B48A033D64}" type="datetimeFigureOut">
              <a:rPr lang="en-US" smtClean="0"/>
              <a:pPr/>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8EFC1C-BE37-44CA-A281-E48F20C2DA98}"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D92791A-F577-4688-9029-60B48A033D64}" type="datetimeFigureOut">
              <a:rPr lang="en-US" smtClean="0"/>
              <a:pPr/>
              <a:t>5/6/2020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418EFC1C-BE37-44CA-A281-E48F20C2DA98}"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ED92791A-F577-4688-9029-60B48A033D64}" type="datetimeFigureOut">
              <a:rPr lang="en-US" smtClean="0"/>
              <a:pPr/>
              <a:t>5/6/2020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418EFC1C-BE37-44CA-A281-E48F20C2DA9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600201"/>
            <a:ext cx="7772400" cy="2000250"/>
          </a:xfrm>
        </p:spPr>
        <p:txBody>
          <a:bodyPr>
            <a:normAutofit/>
          </a:bodyPr>
          <a:lstStyle/>
          <a:p>
            <a:r>
              <a:rPr lang="en-US" b="1" dirty="0" smtClean="0"/>
              <a:t>How to develop </a:t>
            </a:r>
            <a:r>
              <a:rPr lang="en-US" b="1" dirty="0"/>
              <a:t>Rural Entrepreneurship</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6186309"/>
          </a:xfrm>
          <a:prstGeom prst="rect">
            <a:avLst/>
          </a:prstGeom>
        </p:spPr>
        <p:txBody>
          <a:bodyPr wrap="square">
            <a:spAutoFit/>
          </a:bodyPr>
          <a:lstStyle/>
          <a:p>
            <a:pPr fontAlgn="base"/>
            <a:r>
              <a:rPr lang="en-US" sz="4400" dirty="0" smtClean="0"/>
              <a:t>8. Our accumulated experience bears ample evidences to the fact that the non-governmental organizations, popularly known as NGOs, can prove instrumental in developing rural entrepreneurship in the country. </a:t>
            </a:r>
            <a:endParaRPr lang="en-US" sz="4400" dirty="0" smtClean="0"/>
          </a:p>
          <a:p>
            <a:pPr fontAlgn="base"/>
            <a:r>
              <a:rPr lang="en-US" sz="4400" dirty="0" smtClean="0"/>
              <a:t>The </a:t>
            </a:r>
            <a:r>
              <a:rPr lang="en-US" sz="4400" dirty="0" smtClean="0"/>
              <a:t>role of NGOs in developing entrepreneurship is, therefore, discussed separately.</a:t>
            </a:r>
            <a:endParaRPr lang="en-US" sz="4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632311"/>
          </a:xfrm>
          <a:prstGeom prst="rect">
            <a:avLst/>
          </a:prstGeom>
        </p:spPr>
        <p:txBody>
          <a:bodyPr wrap="square">
            <a:spAutoFit/>
          </a:bodyPr>
          <a:lstStyle/>
          <a:p>
            <a:pPr algn="ctr"/>
            <a:r>
              <a:rPr lang="en-US" sz="7200" dirty="0" smtClean="0"/>
              <a:t>Following </a:t>
            </a:r>
            <a:r>
              <a:rPr lang="en-US" sz="7200" dirty="0"/>
              <a:t>measures are suggested for developing entrepreneurship in the rural areas in the country: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534400" cy="6186309"/>
          </a:xfrm>
          <a:prstGeom prst="rect">
            <a:avLst/>
          </a:prstGeom>
        </p:spPr>
        <p:txBody>
          <a:bodyPr wrap="square">
            <a:spAutoFit/>
          </a:bodyPr>
          <a:lstStyle/>
          <a:p>
            <a:pPr marL="342900" indent="-342900" algn="just">
              <a:buAutoNum type="arabicPeriod"/>
            </a:pPr>
            <a:r>
              <a:rPr lang="en-US" sz="3600" dirty="0" smtClean="0"/>
              <a:t>Raw </a:t>
            </a:r>
            <a:r>
              <a:rPr lang="en-US" sz="3600" dirty="0"/>
              <a:t>material is a must for any industry. However, the non-availability of raw materials accompanied by their prohibitive cost has weakened the viability of these industries. Past experience bears evidence that rural industries with employment potential can not be sustained for long unless a strong raw material-base is created in rural areas itself</a:t>
            </a:r>
            <a:r>
              <a:rPr lang="en-US" sz="3600" dirty="0" smtClean="0"/>
              <a:t>.</a:t>
            </a:r>
          </a:p>
          <a:p>
            <a:pPr marL="342900" indent="-342900" algn="just">
              <a:buAutoNum type="arabicPeriod"/>
            </a:pPr>
            <a:endParaRPr lang="en-US" sz="3600" dirty="0" smtClean="0"/>
          </a:p>
          <a:p>
            <a:pPr marL="342900" indent="-342900" algn="just"/>
            <a:r>
              <a:rPr lang="en-US" sz="3600" dirty="0" smtClean="0"/>
              <a:t> </a:t>
            </a:r>
            <a:r>
              <a:rPr lang="en-US" sz="3600" dirty="0"/>
              <a:t>Therefore, an urgent policy is called for to strengthen the raw material base in rural areas.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5262979"/>
          </a:xfrm>
          <a:prstGeom prst="rect">
            <a:avLst/>
          </a:prstGeom>
        </p:spPr>
        <p:txBody>
          <a:bodyPr wrap="square">
            <a:spAutoFit/>
          </a:bodyPr>
          <a:lstStyle/>
          <a:p>
            <a:pPr algn="just"/>
            <a:r>
              <a:rPr lang="en-US" sz="4800" dirty="0"/>
              <a:t>2. Finance is considered as lubricant for setting up and running an industry. Funds, </a:t>
            </a:r>
            <a:endParaRPr lang="en-US" sz="4800" dirty="0" smtClean="0"/>
          </a:p>
          <a:p>
            <a:pPr algn="just"/>
            <a:endParaRPr lang="en-US" sz="4800" dirty="0" smtClean="0"/>
          </a:p>
          <a:p>
            <a:pPr algn="just"/>
            <a:r>
              <a:rPr lang="en-US" sz="4800" dirty="0" smtClean="0"/>
              <a:t>therefore</a:t>
            </a:r>
            <a:r>
              <a:rPr lang="en-US" sz="4800" dirty="0"/>
              <a:t>, need to be made available on time at soft terms and conditions to those who really need it.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6001643"/>
          </a:xfrm>
          <a:prstGeom prst="rect">
            <a:avLst/>
          </a:prstGeom>
        </p:spPr>
        <p:txBody>
          <a:bodyPr wrap="square">
            <a:spAutoFit/>
          </a:bodyPr>
          <a:lstStyle/>
          <a:p>
            <a:pPr fontAlgn="base"/>
            <a:r>
              <a:rPr lang="en-US" sz="3200" dirty="0"/>
              <a:t>3. In order to solve the problem of marketing for rural industries, common production-cum-marketing centers need to be set up and developed with modern infrastructural facilities, particularly, in the areas having good production and growth potential</a:t>
            </a:r>
            <a:r>
              <a:rPr lang="en-US" sz="3200" dirty="0" smtClean="0"/>
              <a:t>.</a:t>
            </a:r>
          </a:p>
          <a:p>
            <a:pPr fontAlgn="base"/>
            <a:endParaRPr lang="en-US" sz="3200" dirty="0"/>
          </a:p>
          <a:p>
            <a:pPr fontAlgn="base"/>
            <a:r>
              <a:rPr lang="en-US" sz="3200" dirty="0"/>
              <a:t>This would help in promoting export business, on the one hand, and bringing the buyers and sellers in close interaction avoiding the middlemen in between them, on the other. Legislative measures have to be taken to make the government purchases compulsory from rural industries.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509200"/>
          </a:xfrm>
          <a:prstGeom prst="rect">
            <a:avLst/>
          </a:prstGeom>
        </p:spPr>
        <p:txBody>
          <a:bodyPr wrap="square">
            <a:spAutoFit/>
          </a:bodyPr>
          <a:lstStyle/>
          <a:p>
            <a:pPr algn="just" fontAlgn="base"/>
            <a:r>
              <a:rPr lang="en-US" sz="3200" dirty="0"/>
              <a:t>4. One peculiarity of rural entrepreneurs is that most of them join their entrepreneurial career not by choice but by chance. Lack of aptitude and competency on the part of such entrepreneurs makes the units sick</a:t>
            </a:r>
            <a:r>
              <a:rPr lang="en-US" sz="3200" dirty="0" smtClean="0"/>
              <a:t>.</a:t>
            </a:r>
          </a:p>
          <a:p>
            <a:pPr algn="just" fontAlgn="base"/>
            <a:endParaRPr lang="en-US" sz="3200" dirty="0"/>
          </a:p>
          <a:p>
            <a:pPr algn="just" fontAlgn="base"/>
            <a:r>
              <a:rPr lang="en-US" sz="3200" dirty="0"/>
              <a:t>Hence, there is a need to develop entrepreneurial attitude and competencies among the prospective entrepreneurs through the training interventions like Entrepreneurship Development Programmes (EDP), Women Entrepreneurship Development Programmes and TRYSEM.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algn="just" fontAlgn="base"/>
            <a:r>
              <a:rPr lang="en-US" sz="4000" dirty="0"/>
              <a:t>5. One effective way to inculcate the entrepreneurial acumen and attitude may be imparting entrepreneurial education in the schools, colleges, and universities. </a:t>
            </a:r>
            <a:endParaRPr lang="en-US" sz="4000" dirty="0" smtClean="0"/>
          </a:p>
          <a:p>
            <a:pPr algn="just" fontAlgn="base"/>
            <a:endParaRPr lang="en-US" sz="4000" dirty="0" smtClean="0"/>
          </a:p>
          <a:p>
            <a:pPr algn="just" fontAlgn="base"/>
            <a:r>
              <a:rPr lang="en-US" sz="4000" dirty="0" smtClean="0"/>
              <a:t>That </a:t>
            </a:r>
            <a:r>
              <a:rPr lang="en-US" sz="4000" dirty="0"/>
              <a:t>younger minds are more susceptive to be molded is well evidenced by the popularly known ‘Kakinada Experiments’ in Andhra Pradesh</a:t>
            </a:r>
            <a:r>
              <a:rPr lang="en-US" sz="4000" dirty="0" smtClean="0"/>
              <a:t>.</a:t>
            </a:r>
            <a:endParaRPr lang="en-US" sz="4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5509200"/>
          </a:xfrm>
          <a:prstGeom prst="rect">
            <a:avLst/>
          </a:prstGeom>
        </p:spPr>
        <p:txBody>
          <a:bodyPr wrap="square">
            <a:spAutoFit/>
          </a:bodyPr>
          <a:lstStyle/>
          <a:p>
            <a:pPr algn="just" fontAlgn="base"/>
            <a:r>
              <a:rPr lang="en-US" sz="4400" dirty="0" smtClean="0"/>
              <a:t>6. Sometimes the real problem in setting up industries is not the non-availability of facilities, but non-awareness of facilities whatever is available. The need is, therefore, to disseminate information about all what is available to provide to the entrepreneurs to facilitate them in setting up industries.</a:t>
            </a:r>
            <a:endParaRPr lang="en-US" sz="4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5909310"/>
          </a:xfrm>
          <a:prstGeom prst="rect">
            <a:avLst/>
          </a:prstGeom>
        </p:spPr>
        <p:txBody>
          <a:bodyPr wrap="square">
            <a:spAutoFit/>
          </a:bodyPr>
          <a:lstStyle/>
          <a:p>
            <a:pPr fontAlgn="base"/>
            <a:r>
              <a:rPr lang="en-US" sz="5400" dirty="0"/>
              <a:t>7. Proper provisions need to be made to impart the institutional training to orient the entrepreneurs in specific products and trades so that the local resources can be harnessed properly</a:t>
            </a:r>
            <a:r>
              <a:rPr lang="en-US" sz="5400" dirty="0" smtClean="0"/>
              <a:t>.</a:t>
            </a:r>
            <a:endParaRPr lang="en-US" sz="5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TotalTime>
  <Words>488</Words>
  <Application>Microsoft Office PowerPoint</Application>
  <PresentationFormat>On-screen Show (4:3)</PresentationFormat>
  <Paragraphs>79</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Equity</vt:lpstr>
      <vt:lpstr>How to develop Rural Entrepreneurship </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develop Rural Entrepreneurship </dc:title>
  <dc:creator>Ashutosh</dc:creator>
  <cp:lastModifiedBy>Ashutosh</cp:lastModifiedBy>
  <cp:revision>4</cp:revision>
  <dcterms:created xsi:type="dcterms:W3CDTF">2020-05-05T14:14:14Z</dcterms:created>
  <dcterms:modified xsi:type="dcterms:W3CDTF">2020-05-06T06:33:40Z</dcterms:modified>
</cp:coreProperties>
</file>