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010C71E-431F-425B-9EFF-89D36BE66EA6}" type="datetimeFigureOut">
              <a:rPr lang="en-US" smtClean="0"/>
              <a:pPr/>
              <a:t>4/24/2020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50B189E-BA6A-46BC-A302-F74081439687}"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10C71E-431F-425B-9EFF-89D36BE66EA6}"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B189E-BA6A-46BC-A302-F740814396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10C71E-431F-425B-9EFF-89D36BE66EA6}"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B189E-BA6A-46BC-A302-F740814396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010C71E-431F-425B-9EFF-89D36BE66EA6}" type="datetimeFigureOut">
              <a:rPr lang="en-US" smtClean="0"/>
              <a:pPr/>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B189E-BA6A-46BC-A302-F74081439687}"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010C71E-431F-425B-9EFF-89D36BE66EA6}" type="datetimeFigureOut">
              <a:rPr lang="en-US" smtClean="0"/>
              <a:pPr/>
              <a:t>4/24/2020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50B189E-BA6A-46BC-A302-F7408143968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010C71E-431F-425B-9EFF-89D36BE66EA6}"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B189E-BA6A-46BC-A302-F74081439687}"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010C71E-431F-425B-9EFF-89D36BE66EA6}" type="datetimeFigureOut">
              <a:rPr lang="en-US" smtClean="0"/>
              <a:pPr/>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0B189E-BA6A-46BC-A302-F74081439687}"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10C71E-431F-425B-9EFF-89D36BE66EA6}" type="datetimeFigureOut">
              <a:rPr lang="en-US" smtClean="0"/>
              <a:pPr/>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0B189E-BA6A-46BC-A302-F740814396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10C71E-431F-425B-9EFF-89D36BE66EA6}" type="datetimeFigureOut">
              <a:rPr lang="en-US" smtClean="0"/>
              <a:pPr/>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0B189E-BA6A-46BC-A302-F740814396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10C71E-431F-425B-9EFF-89D36BE66EA6}" type="datetimeFigureOut">
              <a:rPr lang="en-US" smtClean="0"/>
              <a:pPr/>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B189E-BA6A-46BC-A302-F74081439687}"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10C71E-431F-425B-9EFF-89D36BE66EA6}" type="datetimeFigureOut">
              <a:rPr lang="en-US" smtClean="0"/>
              <a:pPr/>
              <a:t>4/24/2020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50B189E-BA6A-46BC-A302-F74081439687}"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010C71E-431F-425B-9EFF-89D36BE66EA6}" type="datetimeFigureOut">
              <a:rPr lang="en-US" smtClean="0"/>
              <a:pPr/>
              <a:t>4/24/2020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50B189E-BA6A-46BC-A302-F7408143968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886200"/>
            <a:ext cx="7467600" cy="1752600"/>
          </a:xfrm>
        </p:spPr>
        <p:txBody>
          <a:bodyPr>
            <a:normAutofit fontScale="92500" lnSpcReduction="10000"/>
          </a:bodyPr>
          <a:lstStyle/>
          <a:p>
            <a:pPr algn="l"/>
            <a:r>
              <a:rPr lang="en-US" b="1" dirty="0" smtClean="0"/>
              <a:t>Prof(Dr)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Principles of Merchandising: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693866"/>
          </a:xfrm>
          <a:prstGeom prst="rect">
            <a:avLst/>
          </a:prstGeom>
        </p:spPr>
        <p:txBody>
          <a:bodyPr wrap="square">
            <a:spAutoFit/>
          </a:bodyPr>
          <a:lstStyle/>
          <a:p>
            <a:pPr fontAlgn="base"/>
            <a:r>
              <a:rPr lang="en-US" sz="2800" b="1" dirty="0" smtClean="0"/>
              <a:t>This is possible when</a:t>
            </a:r>
            <a:r>
              <a:rPr lang="en-US" sz="2800" b="1" dirty="0" smtClean="0"/>
              <a:t>:</a:t>
            </a:r>
          </a:p>
          <a:p>
            <a:pPr fontAlgn="base"/>
            <a:endParaRPr lang="en-US" sz="2800" dirty="0" smtClean="0"/>
          </a:p>
          <a:p>
            <a:pPr marL="400050" indent="-400050" fontAlgn="base">
              <a:buAutoNum type="romanLcPeriod"/>
            </a:pPr>
            <a:r>
              <a:rPr lang="en-US" sz="2800" dirty="0" smtClean="0"/>
              <a:t>Retailer </a:t>
            </a:r>
            <a:r>
              <a:rPr lang="en-US" sz="2800" dirty="0" smtClean="0"/>
              <a:t>understands need of each particulars customer. Pay personal attention to visiting customer</a:t>
            </a:r>
            <a:r>
              <a:rPr lang="en-US" sz="2800" dirty="0" smtClean="0"/>
              <a:t>.</a:t>
            </a:r>
          </a:p>
          <a:p>
            <a:pPr marL="400050" indent="-400050" fontAlgn="base">
              <a:buAutoNum type="romanLcPeriod"/>
            </a:pPr>
            <a:endParaRPr lang="en-US" sz="2800" dirty="0" smtClean="0"/>
          </a:p>
          <a:p>
            <a:pPr fontAlgn="base"/>
            <a:r>
              <a:rPr lang="en-US" sz="2800" dirty="0" smtClean="0"/>
              <a:t>ii. Attend any problems faced by customer through after sale service</a:t>
            </a:r>
            <a:r>
              <a:rPr lang="en-US" sz="2800" dirty="0" smtClean="0"/>
              <a:t>.</a:t>
            </a:r>
          </a:p>
          <a:p>
            <a:pPr fontAlgn="base"/>
            <a:endParaRPr lang="en-US" sz="2800" dirty="0" smtClean="0"/>
          </a:p>
          <a:p>
            <a:pPr fontAlgn="base"/>
            <a:r>
              <a:rPr lang="en-US" sz="2800" dirty="0" smtClean="0"/>
              <a:t>iii. Offer courteous service and make shopping a pleasing experience</a:t>
            </a:r>
            <a:r>
              <a:rPr lang="en-US" sz="2800" dirty="0" smtClean="0"/>
              <a:t>.</a:t>
            </a:r>
          </a:p>
          <a:p>
            <a:pPr fontAlgn="base"/>
            <a:endParaRPr lang="en-US" sz="2800" dirty="0" smtClean="0"/>
          </a:p>
          <a:p>
            <a:pPr fontAlgn="base"/>
            <a:r>
              <a:rPr lang="en-US" sz="2800" dirty="0" smtClean="0"/>
              <a:t>This is called CRM that is necessary to attract and retain customers.</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305800" cy="6247864"/>
          </a:xfrm>
          <a:prstGeom prst="rect">
            <a:avLst/>
          </a:prstGeom>
        </p:spPr>
        <p:txBody>
          <a:bodyPr wrap="square">
            <a:spAutoFit/>
          </a:bodyPr>
          <a:lstStyle/>
          <a:p>
            <a:pPr algn="just" fontAlgn="base"/>
            <a:r>
              <a:rPr lang="en-US" sz="4000" b="1" dirty="0"/>
              <a:t>7. Customer Delight:</a:t>
            </a:r>
            <a:endParaRPr lang="en-US" sz="4000" dirty="0"/>
          </a:p>
          <a:p>
            <a:pPr algn="just" fontAlgn="base"/>
            <a:r>
              <a:rPr lang="en-US" sz="4000" dirty="0"/>
              <a:t>A successful retailer not just satisfies visiting customer by offering the product he wants, he surprises him with much more. Retailer should ensure customers delight through new products, offers, discounts, installment, returns and other facility something that is unique, which may please and delight a customer and make him to loyal be </a:t>
            </a:r>
            <a:r>
              <a:rPr lang="en-US" sz="4000" dirty="0" smtClean="0"/>
              <a:t>organization</a:t>
            </a:r>
            <a:endParaRPr 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5078313"/>
          </a:xfrm>
          <a:prstGeom prst="rect">
            <a:avLst/>
          </a:prstGeom>
        </p:spPr>
        <p:txBody>
          <a:bodyPr wrap="square">
            <a:spAutoFit/>
          </a:bodyPr>
          <a:lstStyle/>
          <a:p>
            <a:pPr algn="just"/>
            <a:r>
              <a:rPr lang="en-US" sz="5400" dirty="0"/>
              <a:t>Merchandising is delivery of right product at right place and right time to the targeted customer. Successful operation of merchandising is dependent on following principles.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5632311"/>
          </a:xfrm>
          <a:prstGeom prst="rect">
            <a:avLst/>
          </a:prstGeom>
        </p:spPr>
        <p:txBody>
          <a:bodyPr wrap="square">
            <a:spAutoFit/>
          </a:bodyPr>
          <a:lstStyle/>
          <a:p>
            <a:pPr marL="342900" indent="-342900" fontAlgn="base">
              <a:buAutoNum type="arabicPeriod"/>
            </a:pPr>
            <a:r>
              <a:rPr lang="en-US" sz="4000" b="1" dirty="0" smtClean="0"/>
              <a:t>Offer </a:t>
            </a:r>
            <a:r>
              <a:rPr lang="en-US" sz="4000" b="1" dirty="0"/>
              <a:t>What Customer Wants</a:t>
            </a:r>
            <a:r>
              <a:rPr lang="en-US" sz="4000" b="1" dirty="0" smtClean="0"/>
              <a:t>:</a:t>
            </a:r>
          </a:p>
          <a:p>
            <a:pPr marL="342900" indent="-342900" fontAlgn="base">
              <a:buAutoNum type="arabicPeriod"/>
            </a:pPr>
            <a:endParaRPr lang="en-US" sz="4000" dirty="0"/>
          </a:p>
          <a:p>
            <a:pPr fontAlgn="base"/>
            <a:r>
              <a:rPr lang="en-US" sz="4000" dirty="0"/>
              <a:t>Retailer must offer in his store what the customer wants or desires. He must select the segment of customer to whom he has to serve (like rich, middle class, Youngsters, kids, ladies) assemble the goods that they expect, assort and Offer them at a price, style and content etc., that is liked by them.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5016758"/>
          </a:xfrm>
          <a:prstGeom prst="rect">
            <a:avLst/>
          </a:prstGeom>
        </p:spPr>
        <p:txBody>
          <a:bodyPr wrap="square">
            <a:spAutoFit/>
          </a:bodyPr>
          <a:lstStyle/>
          <a:p>
            <a:pPr fontAlgn="base"/>
            <a:endParaRPr lang="en-US" sz="4000" b="1" dirty="0" smtClean="0"/>
          </a:p>
          <a:p>
            <a:pPr fontAlgn="base"/>
            <a:r>
              <a:rPr lang="en-US" sz="4000" b="1" dirty="0" smtClean="0"/>
              <a:t>2</a:t>
            </a:r>
            <a:r>
              <a:rPr lang="en-US" sz="4000" b="1" dirty="0"/>
              <a:t>. Prepare Merchandise Plan</a:t>
            </a:r>
            <a:r>
              <a:rPr lang="en-US" sz="4000" b="1" dirty="0" smtClean="0"/>
              <a:t>:</a:t>
            </a:r>
          </a:p>
          <a:p>
            <a:pPr fontAlgn="base"/>
            <a:endParaRPr lang="en-US" sz="4000" dirty="0"/>
          </a:p>
          <a:p>
            <a:pPr fontAlgn="base"/>
            <a:r>
              <a:rPr lang="en-US" sz="4000" dirty="0"/>
              <a:t>Merchandiser has to </a:t>
            </a:r>
            <a:r>
              <a:rPr lang="en-US" sz="4000" dirty="0" err="1"/>
              <a:t>finalise</a:t>
            </a:r>
            <a:r>
              <a:rPr lang="en-US" sz="4000" dirty="0"/>
              <a:t> the merchandise plan. Such plan must be based on demands and specialty of each store and department. Micro details like types of products, brands, price category etc., have to be planned</a:t>
            </a:r>
            <a:r>
              <a:rPr lang="en-US" sz="4000" dirty="0" smtClean="0"/>
              <a:t>.</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382000" cy="5016758"/>
          </a:xfrm>
          <a:prstGeom prst="rect">
            <a:avLst/>
          </a:prstGeom>
        </p:spPr>
        <p:txBody>
          <a:bodyPr wrap="square">
            <a:spAutoFit/>
          </a:bodyPr>
          <a:lstStyle/>
          <a:p>
            <a:pPr fontAlgn="base"/>
            <a:r>
              <a:rPr lang="en-US" sz="4000" dirty="0" smtClean="0"/>
              <a:t>Such planning must be based on past records, consider the likely changes in fashion, consumption habits. </a:t>
            </a:r>
            <a:endParaRPr lang="en-US" sz="4000" dirty="0" smtClean="0"/>
          </a:p>
          <a:p>
            <a:pPr fontAlgn="base"/>
            <a:endParaRPr lang="en-US" sz="4000" dirty="0" smtClean="0"/>
          </a:p>
          <a:p>
            <a:pPr fontAlgn="base"/>
            <a:r>
              <a:rPr lang="en-US" sz="4000" dirty="0" smtClean="0"/>
              <a:t>Merchandise </a:t>
            </a:r>
            <a:r>
              <a:rPr lang="en-US" sz="4000" dirty="0" smtClean="0"/>
              <a:t>has to consult store manager in </a:t>
            </a:r>
            <a:r>
              <a:rPr lang="en-US" sz="4000" dirty="0" err="1" smtClean="0"/>
              <a:t>finalising</a:t>
            </a:r>
            <a:r>
              <a:rPr lang="en-US" sz="4000" dirty="0" smtClean="0"/>
              <a:t> merchandise plan. He has also to </a:t>
            </a:r>
            <a:r>
              <a:rPr lang="en-US" sz="4000" dirty="0" err="1" smtClean="0"/>
              <a:t>analyse</a:t>
            </a:r>
            <a:r>
              <a:rPr lang="en-US" sz="4000" dirty="0" smtClean="0"/>
              <a:t> financial implication of investment on merchandise to meet the profit targets.</a:t>
            </a:r>
            <a:endParaRPr lang="en-US" sz="4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6186309"/>
          </a:xfrm>
          <a:prstGeom prst="rect">
            <a:avLst/>
          </a:prstGeom>
        </p:spPr>
        <p:txBody>
          <a:bodyPr wrap="square">
            <a:spAutoFit/>
          </a:bodyPr>
          <a:lstStyle/>
          <a:p>
            <a:pPr algn="just" fontAlgn="base"/>
            <a:r>
              <a:rPr lang="en-US" sz="3600" b="1" dirty="0"/>
              <a:t>3. Selection of Sources of Supply:</a:t>
            </a:r>
            <a:endParaRPr lang="en-US" sz="3600" dirty="0"/>
          </a:p>
          <a:p>
            <a:pPr algn="just" fontAlgn="base"/>
            <a:r>
              <a:rPr lang="en-US" sz="3600" dirty="0"/>
              <a:t>It is said goods well bought are half sold. Merchandiser has to select vendors or suppliers who meet his requirements in terms price, quality, delivery and reliability. He has to search the list of suppliers available locally or at regional or international level depending on his need and select the supplies who meets his demands. Merchandiser has to negotiate with the vendor the terms of buying price, terms of delivery, payment base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6186309"/>
          </a:xfrm>
          <a:prstGeom prst="rect">
            <a:avLst/>
          </a:prstGeom>
        </p:spPr>
        <p:txBody>
          <a:bodyPr wrap="square">
            <a:spAutoFit/>
          </a:bodyPr>
          <a:lstStyle/>
          <a:p>
            <a:pPr algn="just" fontAlgn="base"/>
            <a:r>
              <a:rPr lang="en-US" sz="3600" b="1" dirty="0"/>
              <a:t>4. Consistency and Change</a:t>
            </a:r>
            <a:r>
              <a:rPr lang="en-US" sz="3600" b="1" dirty="0" smtClean="0"/>
              <a:t>:</a:t>
            </a:r>
          </a:p>
          <a:p>
            <a:pPr algn="just" fontAlgn="base"/>
            <a:endParaRPr lang="en-US" sz="3600" dirty="0"/>
          </a:p>
          <a:p>
            <a:pPr algn="just" fontAlgn="base"/>
            <a:r>
              <a:rPr lang="en-US" sz="3600" dirty="0"/>
              <a:t>There should be consistency in merchandise assortment. Regular customers are habituated to particular lifestyle, products, price etc. Retailers should be capable of offering regularly as to what his customer’s desire. Along with this he has to introduce an element of novelty, bringing the gradual change in product, style of operation etc. to match the changing trend and demand of his customers.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5632311"/>
          </a:xfrm>
          <a:prstGeom prst="rect">
            <a:avLst/>
          </a:prstGeom>
        </p:spPr>
        <p:txBody>
          <a:bodyPr wrap="square">
            <a:spAutoFit/>
          </a:bodyPr>
          <a:lstStyle/>
          <a:p>
            <a:pPr fontAlgn="base"/>
            <a:r>
              <a:rPr lang="en-US" sz="3600" b="1" dirty="0"/>
              <a:t>5. Present Right Assortment</a:t>
            </a:r>
            <a:r>
              <a:rPr lang="en-US" sz="3600" b="1" dirty="0" smtClean="0"/>
              <a:t>:</a:t>
            </a:r>
          </a:p>
          <a:p>
            <a:pPr fontAlgn="base"/>
            <a:endParaRPr lang="en-US" sz="3600" dirty="0"/>
          </a:p>
          <a:p>
            <a:pPr fontAlgn="base"/>
            <a:r>
              <a:rPr lang="en-US" sz="3600" dirty="0"/>
              <a:t>Retailers has to present right assortments of merchandise, i.e., types of product, brand, price range, and other features that the regular customers expects. </a:t>
            </a:r>
            <a:endParaRPr lang="en-US" sz="3600" dirty="0" smtClean="0"/>
          </a:p>
          <a:p>
            <a:pPr fontAlgn="base"/>
            <a:endParaRPr lang="en-US" sz="3600" dirty="0" smtClean="0"/>
          </a:p>
          <a:p>
            <a:pPr fontAlgn="base"/>
            <a:r>
              <a:rPr lang="en-US" sz="3600" dirty="0" smtClean="0"/>
              <a:t>Products </a:t>
            </a:r>
            <a:r>
              <a:rPr lang="en-US" sz="3600" dirty="0"/>
              <a:t>must be presented category wise offering convenience and comfort to the customer in selection of product.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5262979"/>
          </a:xfrm>
          <a:prstGeom prst="rect">
            <a:avLst/>
          </a:prstGeom>
        </p:spPr>
        <p:txBody>
          <a:bodyPr wrap="square">
            <a:spAutoFit/>
          </a:bodyPr>
          <a:lstStyle/>
          <a:p>
            <a:pPr algn="just" fontAlgn="base"/>
            <a:r>
              <a:rPr lang="en-US" sz="4800" b="1" dirty="0"/>
              <a:t>6. CRM:</a:t>
            </a:r>
            <a:endParaRPr lang="en-US" sz="4800" dirty="0"/>
          </a:p>
          <a:p>
            <a:pPr algn="just" fontAlgn="base"/>
            <a:r>
              <a:rPr lang="en-US" sz="4800" dirty="0"/>
              <a:t>Sale to a customer is not a once day affair or a single transaction. A customer who visits a store must repeatedly visit the store. Retailer has to develop relationship with the customers</a:t>
            </a:r>
            <a:r>
              <a:rPr lang="en-US" sz="4800" dirty="0" smtClean="0"/>
              <a:t>.</a:t>
            </a:r>
            <a:endParaRPr lang="en-US" sz="4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TotalTime>
  <Words>585</Words>
  <Application>Microsoft Office PowerPoint</Application>
  <PresentationFormat>On-screen Show (4:3)</PresentationFormat>
  <Paragraphs>47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Principles of Merchandising:</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Merchandising:</dc:title>
  <dc:creator>Ashutosh</dc:creator>
  <cp:lastModifiedBy>Ashutosh</cp:lastModifiedBy>
  <cp:revision>4</cp:revision>
  <dcterms:created xsi:type="dcterms:W3CDTF">2020-04-23T09:10:17Z</dcterms:created>
  <dcterms:modified xsi:type="dcterms:W3CDTF">2020-04-24T16:19:41Z</dcterms:modified>
</cp:coreProperties>
</file>