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C5A2-C640-468A-B895-3F229741B6F4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BA039A3-B409-45A2-93EE-1A6D8D1715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C5A2-C640-468A-B895-3F229741B6F4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039A3-B409-45A2-93EE-1A6D8D1715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C5A2-C640-468A-B895-3F229741B6F4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039A3-B409-45A2-93EE-1A6D8D1715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C5A2-C640-468A-B895-3F229741B6F4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039A3-B409-45A2-93EE-1A6D8D1715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C5A2-C640-468A-B895-3F229741B6F4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BA039A3-B409-45A2-93EE-1A6D8D1715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C5A2-C640-468A-B895-3F229741B6F4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039A3-B409-45A2-93EE-1A6D8D1715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C5A2-C640-468A-B895-3F229741B6F4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039A3-B409-45A2-93EE-1A6D8D1715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C5A2-C640-468A-B895-3F229741B6F4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039A3-B409-45A2-93EE-1A6D8D1715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C5A2-C640-468A-B895-3F229741B6F4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039A3-B409-45A2-93EE-1A6D8D1715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C5A2-C640-468A-B895-3F229741B6F4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039A3-B409-45A2-93EE-1A6D8D1715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C5A2-C640-468A-B895-3F229741B6F4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BA039A3-B409-45A2-93EE-1A6D8D1715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03DC5A2-C640-468A-B895-3F229741B6F4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BA039A3-B409-45A2-93EE-1A6D8D1715A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The_Competition_Act,_2002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product-orientation-and-consumer-orientation-marketing/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concepts-of-marketing/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bizfluent.com/about-5652216-types-industrial-pollutants.html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marketing-mix-4-ps-of-marketing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factors-that-affecting-market-segmentation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factors-affecting-economic-environment-business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concepts-of-marketing/" TargetMode="External"/><Relationship Id="rId2" Type="http://schemas.openxmlformats.org/officeDocument/2006/relationships/hyperlink" Target="https://www.googlesir.com/product-orientation-and-consumer-orientation-marketing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4800600"/>
            <a:ext cx="7543800" cy="15240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Factors Affecting Marketing Environment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1"/>
            <a:ext cx="8534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Monetary and fiscal policies, import and export policies and custom duties, etc. affect the Marketing System of a country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b="1" dirty="0"/>
              <a:t>In the case of India</a:t>
            </a:r>
            <a:r>
              <a:rPr lang="en-US" sz="2400" dirty="0"/>
              <a:t>, price and supply regulation of products like iron, steel, cement, and drugs, etc. has often been resorted to by the government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The range of government legislation directed at protecting consumer interest and the organization of the consumer’s resistance groups have affected the marketing environment considerably, such as </a:t>
            </a:r>
            <a:r>
              <a:rPr lang="en-US" sz="2400" dirty="0">
                <a:hlinkClick r:id="rId2"/>
              </a:rPr>
              <a:t>Monopoly and Preventive Trade Practices Act</a:t>
            </a:r>
            <a:r>
              <a:rPr lang="en-US" sz="2400" dirty="0" smtClean="0">
                <a:hlinkClick r:id="rId2"/>
              </a:rPr>
              <a:t>.</a:t>
            </a:r>
            <a:endParaRPr lang="en-US" sz="2400" dirty="0" smtClean="0"/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The managers should keep public policy in mind while preparing managers plans, policies, and strategies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610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000" dirty="0" smtClean="0"/>
          </a:p>
          <a:p>
            <a:endParaRPr lang="en-US" sz="4000" dirty="0" smtClean="0"/>
          </a:p>
          <a:p>
            <a:r>
              <a:rPr lang="en-US" sz="4000" dirty="0" smtClean="0"/>
              <a:t>5</a:t>
            </a:r>
            <a:r>
              <a:rPr lang="en-US" sz="4000" dirty="0"/>
              <a:t>. Scientific and Technological </a:t>
            </a:r>
            <a:r>
              <a:rPr lang="en-US" sz="4000" dirty="0" smtClean="0"/>
              <a:t>Environment</a:t>
            </a:r>
          </a:p>
          <a:p>
            <a:endParaRPr lang="en-US" sz="4000" dirty="0"/>
          </a:p>
          <a:p>
            <a:r>
              <a:rPr lang="en-US" sz="4000" dirty="0"/>
              <a:t>The scientific and technological environment also affects the marketing environment of a country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81000"/>
            <a:ext cx="8229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/>
              <a:t>For example</a:t>
            </a:r>
            <a:r>
              <a:rPr lang="en-US" sz="3600" dirty="0"/>
              <a:t>, there is a considerable change in the living style and the pattern of consumption on account of the development of scientific and technological environment.</a:t>
            </a:r>
          </a:p>
          <a:p>
            <a:pPr algn="just"/>
            <a:r>
              <a:rPr lang="en-US" sz="3600" dirty="0"/>
              <a:t>These are an absolute change in the living standards of developed and developing countries.</a:t>
            </a:r>
          </a:p>
          <a:p>
            <a:pPr algn="just"/>
            <a:r>
              <a:rPr lang="en-US" sz="3600" dirty="0"/>
              <a:t>The scientific and technological developments have given birth to new marketing opportunities, such as the computer industry.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28600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6. Competition</a:t>
            </a:r>
          </a:p>
          <a:p>
            <a:pPr algn="just"/>
            <a:r>
              <a:rPr lang="en-US" sz="3200" dirty="0"/>
              <a:t>The existence of competition in the market is essential for building a strong market of particularly in the case of a democratic society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In the free market economy, it is not possible to take any marketing decision without evaluating the existence of competition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b="1" dirty="0"/>
              <a:t>In such an economy</a:t>
            </a:r>
            <a:r>
              <a:rPr lang="en-US" sz="3200" dirty="0"/>
              <a:t>, the marketing manager has no control over competitors activities. </a:t>
            </a:r>
            <a:r>
              <a:rPr lang="en-US" sz="3200" b="1" dirty="0"/>
              <a:t>However</a:t>
            </a:r>
            <a:r>
              <a:rPr lang="en-US" sz="3200" dirty="0"/>
              <a:t>, the marketing manager should study the prevailing competitive conditions in the market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382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sz="4000" b="1" dirty="0" smtClean="0"/>
          </a:p>
          <a:p>
            <a:pPr algn="just"/>
            <a:r>
              <a:rPr lang="en-US" sz="4000" b="1" dirty="0" smtClean="0"/>
              <a:t>For </a:t>
            </a:r>
            <a:r>
              <a:rPr lang="en-US" sz="4000" b="1" dirty="0"/>
              <a:t>this purpose</a:t>
            </a:r>
            <a:r>
              <a:rPr lang="en-US" sz="4000" dirty="0"/>
              <a:t>, He should take into account the basis of competition, competitors viewpoint towards the consumers, quality, and characteristics of competitors products and their marketing strategies before preparing the marketing plans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1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7. Consumer Demand</a:t>
            </a:r>
          </a:p>
          <a:p>
            <a:r>
              <a:rPr lang="en-US" sz="3600" dirty="0"/>
              <a:t>Consumer demand is always changing and hence it is not possible to assess it correctly</a:t>
            </a:r>
            <a:r>
              <a:rPr lang="en-US" sz="3600" dirty="0" smtClean="0"/>
              <a:t>.</a:t>
            </a:r>
          </a:p>
          <a:p>
            <a:endParaRPr lang="en-US" sz="3600" dirty="0"/>
          </a:p>
          <a:p>
            <a:r>
              <a:rPr lang="en-US" sz="3600" b="1" dirty="0"/>
              <a:t>Thus</a:t>
            </a:r>
            <a:r>
              <a:rPr lang="en-US" sz="3600" dirty="0"/>
              <a:t>, it is also an uncontrollable marketing environment. It affects the overall market environment.</a:t>
            </a:r>
          </a:p>
          <a:p>
            <a:r>
              <a:rPr lang="en-US" sz="3600" dirty="0"/>
              <a:t>Under the </a:t>
            </a:r>
            <a:r>
              <a:rPr lang="en-US" sz="3600" dirty="0">
                <a:hlinkClick r:id="rId2"/>
              </a:rPr>
              <a:t>modern consumer-oriented Marketing concept</a:t>
            </a:r>
            <a:r>
              <a:rPr lang="en-US" sz="3600" dirty="0"/>
              <a:t>, the consumer is the center of marketing activities.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/>
              <a:t>Hence</a:t>
            </a:r>
            <a:r>
              <a:rPr lang="en-US" sz="3600" dirty="0"/>
              <a:t>, the marketing manager must study the needs, preferences, and tastes of the products </a:t>
            </a:r>
            <a:r>
              <a:rPr lang="en-US" sz="3600" dirty="0" err="1"/>
              <a:t>vis</a:t>
            </a:r>
            <a:r>
              <a:rPr lang="en-US" sz="3600" dirty="0"/>
              <a:t> a </a:t>
            </a:r>
            <a:r>
              <a:rPr lang="en-US" sz="3600" dirty="0" err="1"/>
              <a:t>vis</a:t>
            </a:r>
            <a:r>
              <a:rPr lang="en-US" sz="3600" dirty="0"/>
              <a:t> consumers’ needs and thereby produce and market the products accordingly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Every business, in order to survive and grow, must serve the needs of consumers and citizens.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305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8. Ecology or Nature or Physical </a:t>
            </a:r>
            <a:r>
              <a:rPr lang="en-US" sz="3200" dirty="0" smtClean="0"/>
              <a:t>Environment</a:t>
            </a:r>
          </a:p>
          <a:p>
            <a:endParaRPr lang="en-US" sz="3200" dirty="0"/>
          </a:p>
          <a:p>
            <a:r>
              <a:rPr lang="en-US" sz="3200" dirty="0"/>
              <a:t>In modern economics, Ecology or nature of the physical environment also occupying an important place in the field of distribution and marketing under the </a:t>
            </a:r>
            <a:r>
              <a:rPr lang="en-US" sz="3200" dirty="0">
                <a:hlinkClick r:id="rId2"/>
              </a:rPr>
              <a:t>concept of intensive marketing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b="1" dirty="0"/>
              <a:t>However</a:t>
            </a:r>
            <a:r>
              <a:rPr lang="en-US" sz="3200" dirty="0"/>
              <a:t>, it is also an uncontrollable factor in the marketing environment. Pollution has now become the topic of the day in the field of consumption economic system in developed and developing countries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458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Today the marketer is not only required to satisfy the needs of his consumers but also the needs of the society as a whole.</a:t>
            </a:r>
          </a:p>
          <a:p>
            <a:pPr algn="just"/>
            <a:r>
              <a:rPr lang="en-US" sz="3600" b="1" dirty="0"/>
              <a:t>Hence</a:t>
            </a:r>
            <a:r>
              <a:rPr lang="en-US" sz="3600" dirty="0"/>
              <a:t>, his marketing activities should be directed in such a way that it may not harm the interests of society.</a:t>
            </a:r>
          </a:p>
          <a:p>
            <a:pPr algn="just"/>
            <a:r>
              <a:rPr lang="en-US" sz="3600" dirty="0"/>
              <a:t>In order to maintain balance in the physical environment, it is essential that all </a:t>
            </a:r>
            <a:r>
              <a:rPr lang="en-US" sz="3600" dirty="0">
                <a:hlinkClick r:id="rId2"/>
              </a:rPr>
              <a:t>types of pollution</a:t>
            </a:r>
            <a:r>
              <a:rPr lang="en-US" sz="3600" dirty="0"/>
              <a:t> should be stopped and efficient utilization of the Limited valuable resources should be done.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9. Corporate Resources</a:t>
            </a:r>
          </a:p>
          <a:p>
            <a:pPr algn="just"/>
            <a:r>
              <a:rPr lang="en-US" sz="3200" dirty="0"/>
              <a:t>Corporate resources include man, material, money, management, ideas, and information, locating research and development programs and public image, etc.</a:t>
            </a:r>
          </a:p>
          <a:p>
            <a:pPr algn="just"/>
            <a:r>
              <a:rPr lang="en-US" sz="3200" dirty="0"/>
              <a:t>They are the constraints or limitations on the Expectations of marketing opportunities.</a:t>
            </a:r>
          </a:p>
          <a:p>
            <a:pPr algn="just"/>
            <a:r>
              <a:rPr lang="en-US" sz="3200" dirty="0"/>
              <a:t>They affect the marketing environment of a company considerably. Company’s marketing opportunities depend on the availability of corporate resources.</a:t>
            </a:r>
          </a:p>
          <a:p>
            <a:pPr algn="just"/>
            <a:r>
              <a:rPr lang="en-US" sz="3200" dirty="0"/>
              <a:t>These should be a happy marriage between the corporate resources and corporate opportunities so that the company can accomplish the set goals.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382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There are many forces or factors affecting marketing environment and strategies considerably and hence the marketing manager should adjust and adapt to these forces/factors while preparing his marketing plans, policies, and strategies. If possible, efforts should also be made to take advantage of these factors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457200"/>
            <a:ext cx="8458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10. Marketing </a:t>
            </a:r>
            <a:r>
              <a:rPr lang="en-US" sz="4000" dirty="0" smtClean="0"/>
              <a:t>Mix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The policies adopted by manufacturers to attain success in the market constitute the marketing mix. Under marketing with we include mainly product mix, distribution mix, communication mix, and service mix</a:t>
            </a:r>
            <a:r>
              <a:rPr lang="en-US" sz="4000" dirty="0" smtClean="0"/>
              <a:t>.</a:t>
            </a:r>
            <a:endParaRPr lang="en-US" sz="4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1"/>
            <a:ext cx="8534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The </a:t>
            </a:r>
            <a:r>
              <a:rPr lang="en-US" sz="3200" dirty="0" smtClean="0">
                <a:hlinkClick r:id="rId2"/>
              </a:rPr>
              <a:t>marketing mix</a:t>
            </a:r>
            <a:r>
              <a:rPr lang="en-US" sz="3200" dirty="0" smtClean="0"/>
              <a:t> is an important part of the Marketing System of the company and thus it is a controllable factor of the marketing environment. These controllable factors are marketing instruments or </a:t>
            </a:r>
            <a:r>
              <a:rPr lang="en-US" sz="3200" smtClean="0"/>
              <a:t>variables</a:t>
            </a:r>
            <a:r>
              <a:rPr lang="en-US" sz="3200" smtClean="0"/>
              <a:t>.</a:t>
            </a:r>
            <a:endParaRPr lang="en-US" sz="3200" dirty="0" smtClean="0"/>
          </a:p>
          <a:p>
            <a:r>
              <a:rPr lang="en-US" sz="3200" dirty="0" smtClean="0"/>
              <a:t>A company can achieve its marketing objectives by selecting and balancing the marketing mix. Marketing mix acts as a stimulus and resulting variables such as consumer satisfaction, marketing share, return on investment and company images responses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r>
              <a:rPr lang="en-US" sz="3200" i="1" dirty="0" smtClean="0"/>
              <a:t>A successful marketing strategy must have a marketing mix</a:t>
            </a:r>
            <a:endParaRPr lang="en-US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4582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1. Demographic Factors</a:t>
            </a:r>
          </a:p>
          <a:p>
            <a:r>
              <a:rPr lang="en-US" sz="3200" dirty="0"/>
              <a:t>Demographic factors include structure of the population, division according to sex, age group, income group, material status, and profession, etc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The study of demographic factors is of vital importance for marketers. It helps to develop an understanding of prospective consumers and market potential of a product and facilities </a:t>
            </a:r>
            <a:r>
              <a:rPr lang="en-US" sz="3200" dirty="0">
                <a:hlinkClick r:id="rId2"/>
              </a:rPr>
              <a:t>market segmentation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It provides clues as regards their age, sex, income, and capacity to incur expenditure on the satisfaction of their wants.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52400"/>
            <a:ext cx="838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2. Economic Environment</a:t>
            </a:r>
          </a:p>
          <a:p>
            <a:r>
              <a:rPr lang="en-US" sz="2800" dirty="0"/>
              <a:t>By economic environment, we mean the purchasing power along with the desire to incur the expenditure of the consumers.</a:t>
            </a:r>
          </a:p>
          <a:p>
            <a:r>
              <a:rPr lang="en-US" sz="2800" dirty="0"/>
              <a:t>Effective demand depends on the </a:t>
            </a:r>
            <a:r>
              <a:rPr lang="en-US" sz="2800" dirty="0">
                <a:hlinkClick r:id="rId2"/>
              </a:rPr>
              <a:t>economic environment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It also determines the market potential of a product. </a:t>
            </a:r>
            <a:r>
              <a:rPr lang="en-US" sz="2800" b="1" dirty="0"/>
              <a:t>Speedy economic development</a:t>
            </a:r>
            <a:r>
              <a:rPr lang="en-US" sz="2800" dirty="0"/>
              <a:t> leads to a rapid rise in the level of income and employment and consequently, there is an increase in the marketing opportunities of different products.</a:t>
            </a:r>
          </a:p>
          <a:p>
            <a:r>
              <a:rPr lang="en-US" sz="2800" dirty="0"/>
              <a:t>In this way, the economic environment affects the marketing environment of a company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457200"/>
            <a:ext cx="838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3. Social and Cultural </a:t>
            </a:r>
            <a:r>
              <a:rPr lang="en-US" sz="3600" dirty="0" smtClean="0"/>
              <a:t>Environment</a:t>
            </a:r>
          </a:p>
          <a:p>
            <a:endParaRPr lang="en-US" sz="3600" dirty="0"/>
          </a:p>
          <a:p>
            <a:r>
              <a:rPr lang="en-US" sz="3600" dirty="0"/>
              <a:t>Our society is ever changing. According to time, new demands are created and old demands are extinguished</a:t>
            </a:r>
            <a:r>
              <a:rPr lang="en-US" sz="3600" dirty="0" smtClean="0"/>
              <a:t>.</a:t>
            </a:r>
          </a:p>
          <a:p>
            <a:endParaRPr lang="en-US" sz="3600" dirty="0"/>
          </a:p>
          <a:p>
            <a:r>
              <a:rPr lang="en-US" sz="3600" dirty="0"/>
              <a:t>It is essential for the marketing management that is should prepare the marketing plans according to the changing needs of the society thereby Satisfy new growing needs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4582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u="sng" dirty="0" smtClean="0"/>
              <a:t>There are three main aspects of the social environment</a:t>
            </a:r>
            <a:r>
              <a:rPr lang="en-US" sz="3200" u="sng" dirty="0" smtClean="0"/>
              <a:t>:</a:t>
            </a:r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Changes in lifestyles and social values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Major social problems, such as anxiety towards growing population, need of safety in different employments, protection to replaceable resources, marketing of products in low-income groups and in rural sectors, etc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Growing consumerism which is the symbol of growing consumer dissatisfaction and their increasing desires.</a:t>
            </a:r>
            <a:endParaRPr lang="en-US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533400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The growing Consumerism is the result of two primary factors. first, the increasing education level of consumers, and second, scientific and Technical progress</a:t>
            </a:r>
            <a:r>
              <a:rPr lang="en-US" sz="3600" dirty="0" smtClean="0"/>
              <a:t>.</a:t>
            </a:r>
          </a:p>
          <a:p>
            <a:endParaRPr lang="en-US" sz="3600" dirty="0"/>
          </a:p>
          <a:p>
            <a:r>
              <a:rPr lang="en-US" sz="3600" dirty="0"/>
              <a:t>The spread of education and progress made in the field of science and technology is responsible for a rapid increase in the Expectations of consumers with the result that the consumer now is more aware of his right and satisfaction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382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The social and cultural environment is also responsible for the growing importance of social responsibility of the industry and the </a:t>
            </a:r>
            <a:r>
              <a:rPr lang="en-US" sz="4000" dirty="0">
                <a:hlinkClick r:id="rId2"/>
              </a:rPr>
              <a:t>consumer-oriented Marketing concept</a:t>
            </a:r>
            <a:r>
              <a:rPr lang="en-US" sz="4000" dirty="0" smtClean="0">
                <a:hlinkClick r:id="rId2"/>
              </a:rPr>
              <a:t>.</a:t>
            </a:r>
            <a:endParaRPr lang="en-US" sz="4000" dirty="0" smtClean="0"/>
          </a:p>
          <a:p>
            <a:endParaRPr lang="en-US" sz="4000" dirty="0"/>
          </a:p>
          <a:p>
            <a:r>
              <a:rPr lang="en-US" sz="4000" dirty="0"/>
              <a:t>The social and cultural </a:t>
            </a:r>
            <a:r>
              <a:rPr lang="en-US" sz="4000" dirty="0">
                <a:hlinkClick r:id="rId3"/>
              </a:rPr>
              <a:t>concept of marketing</a:t>
            </a:r>
            <a:r>
              <a:rPr lang="en-US" sz="4000" dirty="0"/>
              <a:t> is coexistent with consumer welfare along with public welfare.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4. Public Policy Environment of Legal and Political Forces</a:t>
            </a:r>
          </a:p>
          <a:p>
            <a:r>
              <a:rPr lang="en-US" sz="3600" dirty="0"/>
              <a:t>The public policy environment is also an uncontrollable </a:t>
            </a:r>
            <a:r>
              <a:rPr lang="en-US" sz="3600" b="1" dirty="0"/>
              <a:t>factor that affects the marketing environment</a:t>
            </a:r>
            <a:r>
              <a:rPr lang="en-US" sz="3600" dirty="0" smtClean="0"/>
              <a:t>.</a:t>
            </a:r>
          </a:p>
          <a:p>
            <a:endParaRPr lang="en-US" sz="3600" dirty="0"/>
          </a:p>
          <a:p>
            <a:r>
              <a:rPr lang="en-US" sz="3600" dirty="0"/>
              <a:t>Political and legal intervention in the field of marketing and business activities has now become a common facto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22</TotalTime>
  <Words>959</Words>
  <Application>Microsoft Office PowerPoint</Application>
  <PresentationFormat>On-screen Show (4:3)</PresentationFormat>
  <Paragraphs>97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Equity</vt:lpstr>
      <vt:lpstr>Factors Affecting Marketing Environment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Factors Affecting Marketing Environment </dc:title>
  <dc:creator>Ashutosh</dc:creator>
  <cp:lastModifiedBy>Ashutosh</cp:lastModifiedBy>
  <cp:revision>4</cp:revision>
  <dcterms:created xsi:type="dcterms:W3CDTF">2020-04-23T07:49:30Z</dcterms:created>
  <dcterms:modified xsi:type="dcterms:W3CDTF">2020-04-24T15:59:32Z</dcterms:modified>
</cp:coreProperties>
</file>