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52E9E6F-3A1A-41D5-810C-F7917653BA50}" type="datetimeFigureOut">
              <a:rPr lang="en-US" smtClean="0"/>
              <a:pPr/>
              <a:t>5/10/2020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609660D-AA6A-4740-87D1-805C0DC6BC6A}"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2E9E6F-3A1A-41D5-810C-F7917653BA50}"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9660D-AA6A-4740-87D1-805C0DC6BC6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2E9E6F-3A1A-41D5-810C-F7917653BA50}"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9660D-AA6A-4740-87D1-805C0DC6BC6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52E9E6F-3A1A-41D5-810C-F7917653BA50}"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9660D-AA6A-4740-87D1-805C0DC6BC6A}"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52E9E6F-3A1A-41D5-810C-F7917653BA50}" type="datetimeFigureOut">
              <a:rPr lang="en-US" smtClean="0"/>
              <a:pPr/>
              <a:t>5/10/2020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609660D-AA6A-4740-87D1-805C0DC6BC6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52E9E6F-3A1A-41D5-810C-F7917653BA50}"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09660D-AA6A-4740-87D1-805C0DC6BC6A}"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52E9E6F-3A1A-41D5-810C-F7917653BA50}" type="datetimeFigureOut">
              <a:rPr lang="en-US" smtClean="0"/>
              <a:pPr/>
              <a:t>5/10/2020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09660D-AA6A-4740-87D1-805C0DC6BC6A}"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52E9E6F-3A1A-41D5-810C-F7917653BA50}" type="datetimeFigureOut">
              <a:rPr lang="en-US" smtClean="0"/>
              <a:pPr/>
              <a:t>5/10/2020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09660D-AA6A-4740-87D1-805C0DC6BC6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2E9E6F-3A1A-41D5-810C-F7917653BA50}" type="datetimeFigureOut">
              <a:rPr lang="en-US" smtClean="0"/>
              <a:pPr/>
              <a:t>5/10/2020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09660D-AA6A-4740-87D1-805C0DC6BC6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52E9E6F-3A1A-41D5-810C-F7917653BA50}"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09660D-AA6A-4740-87D1-805C0DC6BC6A}"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52E9E6F-3A1A-41D5-810C-F7917653BA50}" type="datetimeFigureOut">
              <a:rPr lang="en-US" smtClean="0"/>
              <a:pPr/>
              <a:t>5/10/2020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609660D-AA6A-4740-87D1-805C0DC6BC6A}"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52E9E6F-3A1A-41D5-810C-F7917653BA50}" type="datetimeFigureOut">
              <a:rPr lang="en-US" smtClean="0"/>
              <a:pPr/>
              <a:t>5/10/2020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609660D-AA6A-4740-87D1-805C0DC6BC6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qualtrics.com/experience-management/customer/customer-lifetime-value/"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8194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905001"/>
            <a:ext cx="7772400" cy="1695450"/>
          </a:xfrm>
        </p:spPr>
        <p:txBody>
          <a:bodyPr>
            <a:normAutofit fontScale="90000"/>
          </a:bodyPr>
          <a:lstStyle/>
          <a:p>
            <a:r>
              <a:rPr lang="en-US" dirty="0" smtClean="0"/>
              <a:t>Strategies for Building Maximum Customer Satisfaction</a:t>
            </a:r>
            <a:br>
              <a:rPr lang="en-US" dirty="0" smtClean="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7540526"/>
          </a:xfrm>
          <a:prstGeom prst="rect">
            <a:avLst/>
          </a:prstGeom>
        </p:spPr>
        <p:txBody>
          <a:bodyPr wrap="square">
            <a:spAutoFit/>
          </a:bodyPr>
          <a:lstStyle/>
          <a:p>
            <a:pPr algn="just"/>
            <a:r>
              <a:rPr lang="en-US" sz="4400" dirty="0"/>
              <a:t>Customer satisfaction is a person’s feelings of pleasure or disappointment resulting from comparing a product’s perceived performance (or outcome) in relation to his or her expectations. </a:t>
            </a:r>
            <a:r>
              <a:rPr lang="en-US" sz="4400" dirty="0" smtClean="0"/>
              <a:t/>
            </a:r>
            <a:br>
              <a:rPr lang="en-US" sz="4400" dirty="0" smtClean="0"/>
            </a:br>
            <a:r>
              <a:rPr lang="en-US" sz="4400" dirty="0" smtClean="0"/>
              <a:t>Therefore</a:t>
            </a:r>
            <a:r>
              <a:rPr lang="en-US" sz="4400" dirty="0"/>
              <a:t>, it is a comparison of perceived performance and Expectations about a product or service by the customers.</a:t>
            </a:r>
          </a:p>
          <a:p>
            <a:pPr algn="just"/>
            <a:r>
              <a:rPr lang="en-US" sz="4400" dirty="0" smtClean="0"/>
              <a:t/>
            </a:r>
            <a:br>
              <a:rPr lang="en-US" sz="4400" dirty="0" smtClean="0"/>
            </a:br>
            <a:endParaRPr lang="en-US" sz="4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algn="just"/>
            <a:r>
              <a:rPr lang="en-US" sz="4800" dirty="0"/>
              <a:t>If the performance Falls short of Expectations, the customer is dissatisfied. In case performance is at par with Expectations customer is satisfied.</a:t>
            </a:r>
          </a:p>
          <a:p>
            <a:pPr algn="just"/>
            <a:r>
              <a:rPr lang="en-US" sz="4800" dirty="0"/>
              <a:t>Its performance exceeds Expectations, the customer is delighted or highly satisfied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a:r>
              <a:rPr lang="en-US" sz="4400" u="sng" dirty="0"/>
              <a:t>Marketing companies to take into consideration the following aspects to understand the vital significance of providing maximum customer satisfaction.</a:t>
            </a:r>
            <a:endParaRPr lang="en-US" sz="4400" dirty="0"/>
          </a:p>
          <a:p>
            <a:pPr algn="just"/>
            <a:r>
              <a:rPr lang="en-US" sz="4400" dirty="0"/>
              <a:t>Due to stiff competition, the customers have enormous choices. </a:t>
            </a:r>
            <a:r>
              <a:rPr lang="en-US" sz="4400" b="1" dirty="0"/>
              <a:t>Therefore</a:t>
            </a:r>
            <a:r>
              <a:rPr lang="en-US" sz="4400" dirty="0"/>
              <a:t>, they will prefer a specific brand when they are </a:t>
            </a:r>
            <a:r>
              <a:rPr lang="en-US" sz="4400" dirty="0" err="1"/>
              <a:t>maximumly</a:t>
            </a:r>
            <a:r>
              <a:rPr lang="en-US" sz="4400" dirty="0"/>
              <a:t> satisfied</a:t>
            </a:r>
            <a:r>
              <a:rPr lang="en-US" sz="4400" dirty="0" smtClean="0"/>
              <a:t>.</a:t>
            </a:r>
            <a:endParaRPr lang="en-US" sz="4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186309"/>
          </a:xfrm>
          <a:prstGeom prst="rect">
            <a:avLst/>
          </a:prstGeom>
        </p:spPr>
        <p:txBody>
          <a:bodyPr wrap="square">
            <a:spAutoFit/>
          </a:bodyPr>
          <a:lstStyle/>
          <a:p>
            <a:pPr algn="just"/>
            <a:r>
              <a:rPr lang="en-US" sz="4400" dirty="0" smtClean="0"/>
              <a:t>Due to globalization marketing companies are bound to face not only domestic competition, but foreign competition is much greater. </a:t>
            </a:r>
            <a:endParaRPr lang="en-US" sz="4400" dirty="0" smtClean="0"/>
          </a:p>
          <a:p>
            <a:pPr algn="just"/>
            <a:r>
              <a:rPr lang="en-US" sz="4400" b="1" dirty="0" smtClean="0"/>
              <a:t>Therefore</a:t>
            </a:r>
            <a:r>
              <a:rPr lang="en-US" sz="4400" dirty="0" smtClean="0"/>
              <a:t>, markets cannot think to increase market share. The real challenge is the retention of customers. Retention of customers is closely related to their satisfaction.</a:t>
            </a:r>
            <a:endParaRPr lang="en-US" sz="4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016758"/>
          </a:xfrm>
          <a:prstGeom prst="rect">
            <a:avLst/>
          </a:prstGeom>
        </p:spPr>
        <p:txBody>
          <a:bodyPr wrap="square">
            <a:spAutoFit/>
          </a:bodyPr>
          <a:lstStyle/>
          <a:p>
            <a:pPr algn="just"/>
            <a:r>
              <a:rPr lang="en-US" sz="4000" dirty="0"/>
              <a:t>Researchers indicate that about 95% of dissatisfied customers do not a complaint, they shift the other brand</a:t>
            </a:r>
            <a:r>
              <a:rPr lang="en-US" sz="4000" dirty="0" smtClean="0"/>
              <a:t>.</a:t>
            </a:r>
          </a:p>
          <a:p>
            <a:pPr algn="just"/>
            <a:endParaRPr lang="en-US" sz="4000" dirty="0"/>
          </a:p>
          <a:p>
            <a:pPr algn="just"/>
            <a:r>
              <a:rPr lang="en-US" sz="4000" dirty="0"/>
              <a:t>Researchers also indicate that satisfied customers only tell about their satisfaction 5-7 persons. Whereas dissatisfied customers tell to 17-19 persons.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186309"/>
          </a:xfrm>
          <a:prstGeom prst="rect">
            <a:avLst/>
          </a:prstGeom>
        </p:spPr>
        <p:txBody>
          <a:bodyPr wrap="square">
            <a:spAutoFit/>
          </a:bodyPr>
          <a:lstStyle/>
          <a:p>
            <a:r>
              <a:rPr lang="en-US" sz="3600" dirty="0"/>
              <a:t>It is also very important from the point of view of </a:t>
            </a:r>
            <a:r>
              <a:rPr lang="en-US" sz="3600" dirty="0">
                <a:hlinkClick r:id="rId2"/>
              </a:rPr>
              <a:t>customer lifetime value</a:t>
            </a:r>
            <a:r>
              <a:rPr lang="en-US" sz="3600" dirty="0"/>
              <a:t> (CLV), which can be explained in simple terms as the total sum of expected buying by a customer in his life from marketers</a:t>
            </a:r>
            <a:r>
              <a:rPr lang="en-US" sz="3600" dirty="0" smtClean="0"/>
              <a:t>.</a:t>
            </a:r>
          </a:p>
          <a:p>
            <a:endParaRPr lang="en-US" sz="3600" dirty="0"/>
          </a:p>
          <a:p>
            <a:r>
              <a:rPr lang="en-US" sz="3600" dirty="0"/>
              <a:t>Half of all shoppers have to say not to visit a particular store because of bad experiences.</a:t>
            </a:r>
          </a:p>
          <a:p>
            <a:r>
              <a:rPr lang="en-US" sz="3600" dirty="0"/>
              <a:t>Older people are less dissatisfied than younger people. It may be because they are less patient or having higher Expectations.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016758"/>
          </a:xfrm>
          <a:prstGeom prst="rect">
            <a:avLst/>
          </a:prstGeom>
        </p:spPr>
        <p:txBody>
          <a:bodyPr wrap="square">
            <a:spAutoFit/>
          </a:bodyPr>
          <a:lstStyle/>
          <a:p>
            <a:pPr algn="just"/>
            <a:r>
              <a:rPr lang="en-US" sz="4000" dirty="0"/>
              <a:t>One study reveals that ill-prepared and unwelcoming salespeople lead to more lost business and bad word of mouth than any other management challenges in retailing</a:t>
            </a:r>
            <a:r>
              <a:rPr lang="en-US" sz="4000" dirty="0" smtClean="0"/>
              <a:t>.</a:t>
            </a:r>
          </a:p>
          <a:p>
            <a:pPr algn="just"/>
            <a:endParaRPr lang="en-US" sz="4000" dirty="0"/>
          </a:p>
          <a:p>
            <a:pPr algn="just"/>
            <a:r>
              <a:rPr lang="en-US" sz="4000" dirty="0"/>
              <a:t>Customer satisfaction is the qualitative variable of marketing operations because it is very difficult to measure it accurately.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632311"/>
          </a:xfrm>
          <a:prstGeom prst="rect">
            <a:avLst/>
          </a:prstGeom>
        </p:spPr>
        <p:txBody>
          <a:bodyPr wrap="square">
            <a:spAutoFit/>
          </a:bodyPr>
          <a:lstStyle/>
          <a:p>
            <a:pPr algn="just"/>
            <a:r>
              <a:rPr lang="en-US" sz="3600" dirty="0" smtClean="0"/>
              <a:t>Customer satisfaction has been in lower agenda of marketers due to enormous protection provided to it by the government.</a:t>
            </a:r>
          </a:p>
          <a:p>
            <a:pPr algn="just"/>
            <a:endParaRPr lang="en-US" sz="3600" dirty="0" smtClean="0"/>
          </a:p>
          <a:p>
            <a:pPr algn="just"/>
            <a:r>
              <a:rPr lang="en-US" sz="3600" b="1" dirty="0" smtClean="0"/>
              <a:t>Now in this changed situation</a:t>
            </a:r>
            <a:r>
              <a:rPr lang="en-US" sz="3600" dirty="0" smtClean="0"/>
              <a:t>, they cannot afford the luxury to ignore customer satisfaction. Prime challenges of economic liberalization to marketers is to satisfy their customers and it is in their own interest to realize the need of the Hour if they want to survive and grow.</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TotalTime>
  <Words>303</Words>
  <Application>Microsoft Office PowerPoint</Application>
  <PresentationFormat>On-screen Show (4:3)</PresentationFormat>
  <Paragraphs>77</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Strategies for Building Maximum Customer Satisfaction </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Strategies for Building Maximum Customer Satisfaction </dc:title>
  <dc:creator>Ashutosh</dc:creator>
  <cp:lastModifiedBy>Ashutosh</cp:lastModifiedBy>
  <cp:revision>4</cp:revision>
  <dcterms:created xsi:type="dcterms:W3CDTF">2020-05-04T13:02:45Z</dcterms:created>
  <dcterms:modified xsi:type="dcterms:W3CDTF">2020-05-10T04:56:55Z</dcterms:modified>
</cp:coreProperties>
</file>