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D41CD6B-E20B-4286-A2FB-34449F461F32}"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AA4D1E8-C1E2-412A-BDAE-F5F554B603F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AA4D1E8-C1E2-412A-BDAE-F5F554B603F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AA4D1E8-C1E2-412A-BDAE-F5F554B603F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AA4D1E8-C1E2-412A-BDAE-F5F554B603F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AA4D1E8-C1E2-412A-BDAE-F5F554B603F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AA4D1E8-C1E2-412A-BDAE-F5F554B603F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AA4D1E8-C1E2-412A-BDAE-F5F554B603F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AA4D1E8-C1E2-412A-BDAE-F5F554B603F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D41CD6B-E20B-4286-A2FB-34449F461F32}"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AA4D1E8-C1E2-412A-BDAE-F5F554B603F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DD41CD6B-E20B-4286-A2FB-34449F461F32}"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AA4D1E8-C1E2-412A-BDAE-F5F554B603F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D41CD6B-E20B-4286-A2FB-34449F461F32}"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AA4D1E8-C1E2-412A-BDAE-F5F554B603F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D41CD6B-E20B-4286-A2FB-34449F461F32}"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AA4D1E8-C1E2-412A-BDAE-F5F554B603F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gktoday.in/gk/factors-affecting-sales-forecasting/"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447799"/>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Factors Affecting Sales Forecasting</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52400" y="3124200"/>
            <a:ext cx="7620000" cy="1828800"/>
          </a:xfrm>
        </p:spPr>
        <p:txBody>
          <a:bodyPr>
            <a:noAutofit/>
          </a:bodyPr>
          <a:lstStyle/>
          <a:p>
            <a:pPr algn="l"/>
            <a:r>
              <a:rPr lang="en-US" sz="2800" dirty="0" smtClean="0"/>
              <a:t>Prof(Dr) </a:t>
            </a:r>
            <a:r>
              <a:rPr lang="en-US" sz="2800" dirty="0" err="1" smtClean="0"/>
              <a:t>B.L.Verma</a:t>
            </a:r>
            <a:r>
              <a:rPr lang="en-US" sz="2800" dirty="0" smtClean="0"/>
              <a:t/>
            </a:r>
            <a:br>
              <a:rPr lang="en-US" sz="2800" dirty="0" smtClean="0"/>
            </a:br>
            <a:r>
              <a:rPr lang="en-US" sz="2800" dirty="0" smtClean="0"/>
              <a:t>Professor</a:t>
            </a:r>
            <a:br>
              <a:rPr lang="en-US" sz="2800" dirty="0" smtClean="0"/>
            </a:br>
            <a:r>
              <a:rPr lang="en-US" sz="2800" dirty="0" smtClean="0"/>
              <a:t>Department of Business Administration</a:t>
            </a:r>
            <a:br>
              <a:rPr lang="en-US" sz="2800" dirty="0" smtClean="0"/>
            </a:br>
            <a:r>
              <a:rPr lang="en-US" sz="2800" dirty="0" smtClean="0"/>
              <a:t>UCCMS,MLSU,UDAIPUR</a:t>
            </a:r>
            <a:br>
              <a:rPr lang="en-US" sz="2800" dirty="0" smtClean="0"/>
            </a:br>
            <a:endParaRPr lang="en-US"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693866"/>
          </a:xfrm>
          <a:prstGeom prst="rect">
            <a:avLst/>
          </a:prstGeom>
        </p:spPr>
        <p:txBody>
          <a:bodyPr wrap="square">
            <a:spAutoFit/>
          </a:bodyPr>
          <a:lstStyle/>
          <a:p>
            <a:pPr algn="just"/>
            <a:r>
              <a:rPr lang="en-US" sz="2800" b="1" dirty="0"/>
              <a:t>Current Industry Conditions</a:t>
            </a:r>
          </a:p>
          <a:p>
            <a:pPr algn="just"/>
            <a:r>
              <a:rPr lang="en-US" sz="2800" dirty="0"/>
              <a:t>Even if your business is immune to what is going on in the world, it is unlikely to remain unaffected by the current industry conditions.  </a:t>
            </a:r>
            <a:endParaRPr lang="en-US" sz="2800" dirty="0" smtClean="0"/>
          </a:p>
          <a:p>
            <a:pPr algn="just"/>
            <a:endParaRPr lang="en-US" sz="2800" dirty="0" smtClean="0"/>
          </a:p>
          <a:p>
            <a:pPr algn="just"/>
            <a:r>
              <a:rPr lang="en-US" sz="2800" dirty="0" smtClean="0"/>
              <a:t>These </a:t>
            </a:r>
            <a:r>
              <a:rPr lang="en-US" sz="2800" dirty="0"/>
              <a:t>may include government policies that affect your business, the rate of growth in your industry, and even your market share within that sector. </a:t>
            </a:r>
            <a:endParaRPr lang="en-US" sz="2800" dirty="0" smtClean="0"/>
          </a:p>
          <a:p>
            <a:pPr algn="just"/>
            <a:endParaRPr lang="en-US" sz="2800" dirty="0" smtClean="0"/>
          </a:p>
          <a:p>
            <a:pPr algn="just"/>
            <a:r>
              <a:rPr lang="en-US" sz="2800" dirty="0" smtClean="0"/>
              <a:t>For </a:t>
            </a:r>
            <a:r>
              <a:rPr lang="en-US" sz="2800" dirty="0"/>
              <a:t>that reason, the market conditions that your business grapples with will affect your forecast tremendously.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5632311"/>
          </a:xfrm>
          <a:prstGeom prst="rect">
            <a:avLst/>
          </a:prstGeom>
        </p:spPr>
        <p:txBody>
          <a:bodyPr wrap="square">
            <a:spAutoFit/>
          </a:bodyPr>
          <a:lstStyle/>
          <a:p>
            <a:pPr algn="just"/>
            <a:r>
              <a:rPr lang="en-US" sz="2400" b="1" dirty="0"/>
              <a:t>Rate of Inflation</a:t>
            </a:r>
          </a:p>
          <a:p>
            <a:pPr algn="just"/>
            <a:r>
              <a:rPr lang="en-US" sz="2400" dirty="0"/>
              <a:t>Inflation is usually inevitable. It will affect the value of the currencies that you use for your business operations. You may also have to deal with artificial adjustments in inflation depending on the part of the world in which you will be doing business</a:t>
            </a:r>
            <a:r>
              <a:rPr lang="en-US" sz="2400" dirty="0" smtClean="0"/>
              <a:t>.</a:t>
            </a:r>
          </a:p>
          <a:p>
            <a:pPr algn="just"/>
            <a:endParaRPr lang="en-US" sz="2400" dirty="0" smtClean="0"/>
          </a:p>
          <a:p>
            <a:pPr algn="just"/>
            <a:endParaRPr lang="en-US" sz="2400" dirty="0"/>
          </a:p>
          <a:p>
            <a:pPr algn="just"/>
            <a:r>
              <a:rPr lang="en-US" sz="2400" dirty="0"/>
              <a:t>Since you have minimal control over inflation, your business needs to adjust your predictions based on what you can expect to happen. It is always better for you to err on the side of caution regarding this matter.</a:t>
            </a:r>
          </a:p>
          <a:p>
            <a:pPr algn="just"/>
            <a:r>
              <a:rPr lang="en-US" sz="2400" dirty="0" smtClean="0"/>
              <a:t/>
            </a:r>
            <a:br>
              <a:rPr lang="en-US" sz="2400" dirty="0" smtClean="0"/>
            </a:b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4524315"/>
          </a:xfrm>
          <a:prstGeom prst="rect">
            <a:avLst/>
          </a:prstGeom>
        </p:spPr>
        <p:txBody>
          <a:bodyPr wrap="square">
            <a:spAutoFit/>
          </a:bodyPr>
          <a:lstStyle/>
          <a:p>
            <a:pPr algn="just"/>
            <a:r>
              <a:rPr lang="en-US" sz="2400" b="1" dirty="0" smtClean="0"/>
              <a:t>Internal Organizational Changes</a:t>
            </a:r>
          </a:p>
          <a:p>
            <a:pPr algn="just"/>
            <a:r>
              <a:rPr lang="en-US" sz="2400" dirty="0" smtClean="0"/>
              <a:t>Changes within the business organization usually brings about a certain level of unpredictability for investors. Many of them may have a problem investing in your business or its products during the transitional period.</a:t>
            </a:r>
          </a:p>
          <a:p>
            <a:pPr algn="just"/>
            <a:endParaRPr lang="en-US" sz="2400" dirty="0" smtClean="0"/>
          </a:p>
          <a:p>
            <a:pPr algn="just"/>
            <a:endParaRPr lang="en-US" sz="2400" dirty="0" smtClean="0"/>
          </a:p>
          <a:p>
            <a:pPr algn="just"/>
            <a:r>
              <a:rPr lang="en-US" sz="2400" dirty="0" smtClean="0"/>
              <a:t>If your business or organization is set to go through internal changes, you should factor them into your forecasts. This will help all the stakeholders adapt well if the sales do not meet your original targets.</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229600" cy="4154984"/>
          </a:xfrm>
          <a:prstGeom prst="rect">
            <a:avLst/>
          </a:prstGeom>
        </p:spPr>
        <p:txBody>
          <a:bodyPr wrap="square">
            <a:spAutoFit/>
          </a:bodyPr>
          <a:lstStyle/>
          <a:p>
            <a:pPr algn="just"/>
            <a:r>
              <a:rPr lang="en-US" sz="2400" b="1" dirty="0"/>
              <a:t>Marketing </a:t>
            </a:r>
            <a:r>
              <a:rPr lang="en-US" sz="2400" b="1" dirty="0" smtClean="0"/>
              <a:t>Efforts</a:t>
            </a:r>
          </a:p>
          <a:p>
            <a:pPr algn="just"/>
            <a:endParaRPr lang="en-US" sz="2400" b="1" dirty="0" smtClean="0"/>
          </a:p>
          <a:p>
            <a:pPr algn="just"/>
            <a:endParaRPr lang="en-US" sz="2400" b="1" dirty="0" smtClean="0"/>
          </a:p>
          <a:p>
            <a:pPr algn="just"/>
            <a:r>
              <a:rPr lang="en-US" sz="2400" dirty="0" smtClean="0"/>
              <a:t>It </a:t>
            </a:r>
            <a:r>
              <a:rPr lang="en-US" sz="2400" dirty="0"/>
              <a:t>is quite possible that the marketing efforts of the previous years will have a significant impact on the current sales and revenues. When making your business forecasts, consider the possible effects of your marketing activities that have already occurred</a:t>
            </a:r>
            <a:r>
              <a:rPr lang="en-US" sz="2400" dirty="0" smtClean="0"/>
              <a:t>.</a:t>
            </a:r>
          </a:p>
          <a:p>
            <a:pPr algn="just"/>
            <a:endParaRPr lang="en-US" sz="2400" dirty="0" smtClean="0"/>
          </a:p>
          <a:p>
            <a:pPr algn="just"/>
            <a:r>
              <a:rPr lang="en-US" sz="2400" dirty="0" smtClean="0"/>
              <a:t> </a:t>
            </a:r>
            <a:r>
              <a:rPr lang="en-US" sz="2400" dirty="0"/>
              <a:t>This will help you get a better picture of what exactly is expected to happen on the earnings front.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3970318"/>
          </a:xfrm>
          <a:prstGeom prst="rect">
            <a:avLst/>
          </a:prstGeom>
        </p:spPr>
        <p:txBody>
          <a:bodyPr wrap="square">
            <a:spAutoFit/>
          </a:bodyPr>
          <a:lstStyle/>
          <a:p>
            <a:pPr algn="just"/>
            <a:r>
              <a:rPr lang="en-US" sz="3600" b="1" dirty="0" smtClean="0"/>
              <a:t>Seasonal Demands</a:t>
            </a:r>
          </a:p>
          <a:p>
            <a:pPr algn="just"/>
            <a:r>
              <a:rPr lang="en-US" sz="3600" dirty="0" smtClean="0"/>
              <a:t>If there are seasonal demands based on periodic events that are expected, consider them when making your forecasts. These demands may help raise your sales and revenues significantly.</a:t>
            </a:r>
            <a:endParaRPr 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153400" cy="5509200"/>
          </a:xfrm>
          <a:prstGeom prst="rect">
            <a:avLst/>
          </a:prstGeom>
        </p:spPr>
        <p:txBody>
          <a:bodyPr wrap="square">
            <a:spAutoFit/>
          </a:bodyPr>
          <a:lstStyle/>
          <a:p>
            <a:pPr algn="just"/>
            <a:r>
              <a:rPr lang="en-US" sz="3200" dirty="0" smtClean="0"/>
              <a:t>Business forecasting is at best an estimation game for businesses. However, the level of accuracy is dependent on the factors that you consider. </a:t>
            </a:r>
          </a:p>
          <a:p>
            <a:pPr algn="just"/>
            <a:endParaRPr lang="en-US" sz="3200" dirty="0" smtClean="0"/>
          </a:p>
          <a:p>
            <a:pPr algn="just"/>
            <a:endParaRPr lang="en-US" sz="3200" dirty="0" smtClean="0"/>
          </a:p>
          <a:p>
            <a:pPr algn="just"/>
            <a:endParaRPr lang="en-US" sz="3200" dirty="0" smtClean="0"/>
          </a:p>
          <a:p>
            <a:pPr algn="just"/>
            <a:r>
              <a:rPr lang="en-US" sz="3200" dirty="0" smtClean="0"/>
              <a:t>The more factors that you take into consideration, the closer to reality your business forecasts will be</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693866"/>
          </a:xfrm>
          <a:prstGeom prst="rect">
            <a:avLst/>
          </a:prstGeom>
        </p:spPr>
        <p:txBody>
          <a:bodyPr wrap="square">
            <a:spAutoFit/>
          </a:bodyPr>
          <a:lstStyle/>
          <a:p>
            <a:r>
              <a:rPr lang="en-US" sz="2800" dirty="0">
                <a:hlinkClick r:id="rId2"/>
              </a:rPr>
              <a:t>General Business </a:t>
            </a:r>
            <a:r>
              <a:rPr lang="en-US" sz="2800" dirty="0" smtClean="0">
                <a:hlinkClick r:id="rId2"/>
              </a:rPr>
              <a:t>conditions</a:t>
            </a:r>
            <a:endParaRPr lang="en-US" sz="2800" dirty="0" smtClean="0"/>
          </a:p>
          <a:p>
            <a:endParaRPr lang="en-US" sz="2800" dirty="0" smtClean="0"/>
          </a:p>
          <a:p>
            <a:endParaRPr lang="en-US" sz="2800" dirty="0"/>
          </a:p>
          <a:p>
            <a:r>
              <a:rPr lang="en-US" sz="2800" dirty="0">
                <a:hlinkClick r:id="rId2"/>
              </a:rPr>
              <a:t>Conditions within </a:t>
            </a:r>
            <a:r>
              <a:rPr lang="en-US" sz="2800" dirty="0" smtClean="0">
                <a:hlinkClick r:id="rId2"/>
              </a:rPr>
              <a:t>industry</a:t>
            </a:r>
            <a:endParaRPr lang="en-US" sz="2800" dirty="0" smtClean="0"/>
          </a:p>
          <a:p>
            <a:endParaRPr lang="en-US" sz="2800" dirty="0" smtClean="0"/>
          </a:p>
          <a:p>
            <a:endParaRPr lang="en-US" sz="2800" dirty="0"/>
          </a:p>
          <a:p>
            <a:r>
              <a:rPr lang="en-US" sz="2800" dirty="0">
                <a:hlinkClick r:id="rId2"/>
              </a:rPr>
              <a:t>Internal Factors of the </a:t>
            </a:r>
            <a:r>
              <a:rPr lang="en-US" sz="2800" dirty="0" smtClean="0">
                <a:hlinkClick r:id="rId2"/>
              </a:rPr>
              <a:t>Enterprise</a:t>
            </a:r>
            <a:endParaRPr lang="en-US" sz="2800" dirty="0" smtClean="0"/>
          </a:p>
          <a:p>
            <a:endParaRPr lang="en-US" sz="2800" dirty="0" smtClean="0"/>
          </a:p>
          <a:p>
            <a:endParaRPr lang="en-US" sz="2800" dirty="0"/>
          </a:p>
          <a:p>
            <a:r>
              <a:rPr lang="en-US" sz="2800" dirty="0">
                <a:hlinkClick r:id="rId2"/>
              </a:rPr>
              <a:t>Factors affecting export </a:t>
            </a:r>
            <a:r>
              <a:rPr lang="en-US" sz="2800" dirty="0" smtClean="0">
                <a:hlinkClick r:id="rId2"/>
              </a:rPr>
              <a:t>trade</a:t>
            </a:r>
            <a:endParaRPr lang="en-US" sz="2800" dirty="0" smtClean="0"/>
          </a:p>
          <a:p>
            <a:endParaRPr lang="en-US" sz="2800" dirty="0" smtClean="0"/>
          </a:p>
          <a:p>
            <a:endParaRPr lang="en-US" sz="2800" dirty="0"/>
          </a:p>
          <a:p>
            <a:r>
              <a:rPr lang="en-US" sz="2800" dirty="0">
                <a:hlinkClick r:id="rId2"/>
              </a:rPr>
              <a:t>Factors relating to the competition</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r>
              <a:rPr lang="en-US" sz="2800" b="1" dirty="0"/>
              <a:t>General Business </a:t>
            </a:r>
            <a:r>
              <a:rPr lang="en-US" sz="2800" b="1" dirty="0" smtClean="0"/>
              <a:t>conditions</a:t>
            </a:r>
          </a:p>
          <a:p>
            <a:endParaRPr lang="en-US" sz="2800" b="1" dirty="0"/>
          </a:p>
          <a:p>
            <a:r>
              <a:rPr lang="en-US" sz="2800" dirty="0"/>
              <a:t>The general business and environment conditions such as  economic condition of the country, population, distribution of wealth, general customs and traditions, seasonal fluctuations, fashion, per-capita income, government policies, etc., affects the sale forecasting of the business and industrial enterprise. </a:t>
            </a:r>
            <a:endParaRPr lang="en-US" sz="2800" dirty="0" smtClean="0"/>
          </a:p>
          <a:p>
            <a:endParaRPr lang="en-US" sz="2800" dirty="0" smtClean="0"/>
          </a:p>
          <a:p>
            <a:r>
              <a:rPr lang="en-US" sz="2800" dirty="0" smtClean="0"/>
              <a:t>All </a:t>
            </a:r>
            <a:r>
              <a:rPr lang="en-US" sz="2800" dirty="0"/>
              <a:t>these factors are beyond the control of the business enterprise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93866"/>
          </a:xfrm>
          <a:prstGeom prst="rect">
            <a:avLst/>
          </a:prstGeom>
        </p:spPr>
        <p:txBody>
          <a:bodyPr wrap="square">
            <a:spAutoFit/>
          </a:bodyPr>
          <a:lstStyle/>
          <a:p>
            <a:pPr algn="just"/>
            <a:r>
              <a:rPr lang="en-US" sz="2800" b="1" dirty="0" smtClean="0"/>
              <a:t>Conditions within industry</a:t>
            </a:r>
          </a:p>
          <a:p>
            <a:pPr algn="just"/>
            <a:r>
              <a:rPr lang="en-US" sz="2800" dirty="0" smtClean="0"/>
              <a:t>There are many factors within the industry which affect sales forecasting of an enterprise. The factors such as number of units in the industry, types of the product, characteristics of the product, pricing policy, product line, situation of the competition within the industry, probable improvements in the product, strategies and policies of competitors, etc. These factors must be carefully considered by the marketing manager while preparing sales forecasts for the enterprise</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610600" cy="5016758"/>
          </a:xfrm>
          <a:prstGeom prst="rect">
            <a:avLst/>
          </a:prstGeom>
        </p:spPr>
        <p:txBody>
          <a:bodyPr wrap="square">
            <a:spAutoFit/>
          </a:bodyPr>
          <a:lstStyle/>
          <a:p>
            <a:r>
              <a:rPr lang="en-US" sz="3200" b="1" dirty="0"/>
              <a:t>Internal Factors of the </a:t>
            </a:r>
            <a:r>
              <a:rPr lang="en-US" sz="3200" b="1" dirty="0" smtClean="0"/>
              <a:t>Enterprise</a:t>
            </a:r>
          </a:p>
          <a:p>
            <a:endParaRPr lang="en-US" sz="3200" b="1" dirty="0"/>
          </a:p>
          <a:p>
            <a:r>
              <a:rPr lang="en-US" sz="3200" dirty="0"/>
              <a:t>The internal factors such as plant capacity, quality, price, advertisement policy, resources, etc., of the enterprise affect the sales forecasting of the enterprise. </a:t>
            </a:r>
            <a:endParaRPr lang="en-US" sz="3200" dirty="0" smtClean="0"/>
          </a:p>
          <a:p>
            <a:endParaRPr lang="en-US" sz="3200" dirty="0" smtClean="0"/>
          </a:p>
          <a:p>
            <a:r>
              <a:rPr lang="en-US" sz="3200" dirty="0" smtClean="0"/>
              <a:t>These </a:t>
            </a:r>
            <a:r>
              <a:rPr lang="en-US" sz="3200" dirty="0"/>
              <a:t>factors can very well be controlled by the business enterprise itself</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4893647"/>
          </a:xfrm>
          <a:prstGeom prst="rect">
            <a:avLst/>
          </a:prstGeom>
        </p:spPr>
        <p:txBody>
          <a:bodyPr wrap="square">
            <a:spAutoFit/>
          </a:bodyPr>
          <a:lstStyle/>
          <a:p>
            <a:r>
              <a:rPr lang="en-US" sz="2400" b="1" dirty="0" smtClean="0"/>
              <a:t>Factors affecting export trade</a:t>
            </a:r>
          </a:p>
          <a:p>
            <a:endParaRPr lang="en-US" sz="2400" b="1" dirty="0" smtClean="0"/>
          </a:p>
          <a:p>
            <a:endParaRPr lang="en-US" sz="2400" b="1" dirty="0" smtClean="0"/>
          </a:p>
          <a:p>
            <a:r>
              <a:rPr lang="en-US" sz="2400" dirty="0" smtClean="0"/>
              <a:t>The factors such as import-export policy of the Government, conditions imposed upon the enterprise by its foreign purchasers, international </a:t>
            </a:r>
          </a:p>
          <a:p>
            <a:r>
              <a:rPr lang="en-US" sz="2400" dirty="0" smtClean="0"/>
              <a:t>policy, etc., also affect the sales forecasting of the business enterprise. </a:t>
            </a:r>
          </a:p>
          <a:p>
            <a:endParaRPr lang="en-US" sz="2400" dirty="0" smtClean="0"/>
          </a:p>
          <a:p>
            <a:r>
              <a:rPr lang="en-US" sz="2400" dirty="0" smtClean="0"/>
              <a:t>Thus, an expert marketing manager considers all these factors while creating marketing activities.</a:t>
            </a:r>
          </a:p>
          <a:p>
            <a:r>
              <a:rPr lang="en-US" sz="2400" dirty="0" smtClean="0"/>
              <a:t/>
            </a:r>
            <a:br>
              <a:rPr lang="en-US" sz="2400" dirty="0" smtClean="0"/>
            </a:b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4524315"/>
          </a:xfrm>
          <a:prstGeom prst="rect">
            <a:avLst/>
          </a:prstGeom>
        </p:spPr>
        <p:txBody>
          <a:bodyPr wrap="square">
            <a:spAutoFit/>
          </a:bodyPr>
          <a:lstStyle/>
          <a:p>
            <a:pPr algn="just"/>
            <a:r>
              <a:rPr lang="en-US" sz="2400" b="1" dirty="0" smtClean="0"/>
              <a:t>Factors relating to the competition</a:t>
            </a:r>
          </a:p>
          <a:p>
            <a:pPr algn="just"/>
            <a:endParaRPr lang="en-US" sz="2400" b="1" dirty="0" smtClean="0"/>
          </a:p>
          <a:p>
            <a:pPr algn="just"/>
            <a:r>
              <a:rPr lang="en-US" sz="2400" dirty="0" smtClean="0"/>
              <a:t>A successful marketing manager considers all the factors relating to the competitors in deep before preparing sales forecasting for his business enterprise. The factors that affect sales forecasting of an enterprise may be number of competitors, quality of products of the competitors, stage in the life-cycle of the products of the competitors, advertisement policy of the competitors, popularity of the products of competitors, brand packing, color, etc.,  of the products of the competitors.</a:t>
            </a: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5262979"/>
          </a:xfrm>
          <a:prstGeom prst="rect">
            <a:avLst/>
          </a:prstGeom>
        </p:spPr>
        <p:txBody>
          <a:bodyPr wrap="square">
            <a:spAutoFit/>
          </a:bodyPr>
          <a:lstStyle/>
          <a:p>
            <a:pPr algn="just"/>
            <a:r>
              <a:rPr lang="en-US" sz="2800" b="1" dirty="0"/>
              <a:t>Past Economic Performance</a:t>
            </a:r>
          </a:p>
          <a:p>
            <a:pPr algn="just"/>
            <a:r>
              <a:rPr lang="en-US" sz="2800" dirty="0"/>
              <a:t>The historical business data across all levels and sectors of the organization matters. Data of this nature is used to show what happened to the business under different conditions in the past. It can be used to determine the way your business will perform if some of the events happen again within the year. The company can use the data to adapt its operations and ride the economic wave. This, in turn, may help create a more positive forecast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5632311"/>
          </a:xfrm>
          <a:prstGeom prst="rect">
            <a:avLst/>
          </a:prstGeom>
        </p:spPr>
        <p:txBody>
          <a:bodyPr wrap="square">
            <a:spAutoFit/>
          </a:bodyPr>
          <a:lstStyle/>
          <a:p>
            <a:r>
              <a:rPr lang="en-US" sz="2400" b="1" dirty="0" smtClean="0"/>
              <a:t>Current Global Conditions</a:t>
            </a:r>
          </a:p>
          <a:p>
            <a:r>
              <a:rPr lang="en-US" sz="2400" dirty="0" smtClean="0"/>
              <a:t>The world is a global village. What happens in one corner of the world will likely affect a business at the other end of the world. Issues that have a global impact like wars and political elections therefore matter a lot to your business forecasts.</a:t>
            </a:r>
          </a:p>
          <a:p>
            <a:endParaRPr lang="en-US" sz="2400" dirty="0" smtClean="0"/>
          </a:p>
          <a:p>
            <a:endParaRPr lang="en-US" sz="2400" dirty="0" smtClean="0"/>
          </a:p>
          <a:p>
            <a:endParaRPr lang="en-US" sz="2400" dirty="0" smtClean="0"/>
          </a:p>
          <a:p>
            <a:r>
              <a:rPr lang="en-US" sz="2400" dirty="0" smtClean="0"/>
              <a:t>If the current global or regional conditions look like they could get out of hand, your forecasts should be adjusted for the ongoing events. You must adjust the values of your production levels, marketing efforts, and product pricing. All these things will affect your business forecasts greatly</a:t>
            </a:r>
            <a:endParaRPr lang="en-U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39</TotalTime>
  <Words>832</Words>
  <Application>Microsoft Office PowerPoint</Application>
  <PresentationFormat>On-screen Show (4:3)</PresentationFormat>
  <Paragraphs>76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Concourse</vt:lpstr>
      <vt:lpstr>                        Factors Affecting Sales Forecasting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Affecting Sales Forecasting</dc:title>
  <dc:creator>Ashutosh</dc:creator>
  <cp:lastModifiedBy>Ashutosh</cp:lastModifiedBy>
  <cp:revision>5</cp:revision>
  <dcterms:created xsi:type="dcterms:W3CDTF">2020-04-20T05:29:43Z</dcterms:created>
  <dcterms:modified xsi:type="dcterms:W3CDTF">2020-04-21T12:34:21Z</dcterms:modified>
</cp:coreProperties>
</file>