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0BC514F-5160-4278-AA7A-E2FF1ECF2717}" type="datetimeFigureOut">
              <a:rPr lang="en-US" smtClean="0"/>
              <a:pPr/>
              <a:t>5/4/2020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1B53A8FE-8AAC-4805-AE11-4CF9CAF3A35E}"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0BC514F-5160-4278-AA7A-E2FF1ECF2717}"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53A8FE-8AAC-4805-AE11-4CF9CAF3A35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0BC514F-5160-4278-AA7A-E2FF1ECF2717}"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53A8FE-8AAC-4805-AE11-4CF9CAF3A35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0BC514F-5160-4278-AA7A-E2FF1ECF2717}"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53A8FE-8AAC-4805-AE11-4CF9CAF3A35E}"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0BC514F-5160-4278-AA7A-E2FF1ECF2717}" type="datetimeFigureOut">
              <a:rPr lang="en-US" smtClean="0"/>
              <a:pPr/>
              <a:t>5/4/2020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B53A8FE-8AAC-4805-AE11-4CF9CAF3A35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0BC514F-5160-4278-AA7A-E2FF1ECF2717}"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53A8FE-8AAC-4805-AE11-4CF9CAF3A35E}"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0BC514F-5160-4278-AA7A-E2FF1ECF2717}" type="datetimeFigureOut">
              <a:rPr lang="en-US" smtClean="0"/>
              <a:pPr/>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B53A8FE-8AAC-4805-AE11-4CF9CAF3A35E}"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0BC514F-5160-4278-AA7A-E2FF1ECF2717}" type="datetimeFigureOut">
              <a:rPr lang="en-US" smtClean="0"/>
              <a:pPr/>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53A8FE-8AAC-4805-AE11-4CF9CAF3A35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BC514F-5160-4278-AA7A-E2FF1ECF2717}" type="datetimeFigureOut">
              <a:rPr lang="en-US" smtClean="0"/>
              <a:pPr/>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B53A8FE-8AAC-4805-AE11-4CF9CAF3A35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0BC514F-5160-4278-AA7A-E2FF1ECF2717}"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53A8FE-8AAC-4805-AE11-4CF9CAF3A35E}"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0BC514F-5160-4278-AA7A-E2FF1ECF2717}" type="datetimeFigureOut">
              <a:rPr lang="en-US" smtClean="0"/>
              <a:pPr/>
              <a:t>5/4/2020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1B53A8FE-8AAC-4805-AE11-4CF9CAF3A35E}"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0BC514F-5160-4278-AA7A-E2FF1ECF2717}" type="datetimeFigureOut">
              <a:rPr lang="en-US" smtClean="0"/>
              <a:pPr/>
              <a:t>5/4/2020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B53A8FE-8AAC-4805-AE11-4CF9CAF3A35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200400"/>
            <a:ext cx="7467600" cy="3429000"/>
          </a:xfrm>
        </p:spPr>
        <p:txBody>
          <a:bodyPr>
            <a:noAutofit/>
          </a:bodyPr>
          <a:lstStyle/>
          <a:p>
            <a:pPr algn="l"/>
            <a:endParaRPr lang="en-US" sz="1000" b="1" dirty="0" smtClean="0"/>
          </a:p>
          <a:p>
            <a:pPr algn="l"/>
            <a:endParaRPr lang="en-US" sz="1000" b="1" dirty="0" smtClean="0"/>
          </a:p>
          <a:p>
            <a:pPr algn="l"/>
            <a:endParaRPr lang="en-US" sz="1000" b="1" dirty="0" smtClean="0"/>
          </a:p>
          <a:p>
            <a:pPr algn="l"/>
            <a:endParaRPr lang="en-US" sz="1000" b="1" dirty="0" smtClean="0"/>
          </a:p>
          <a:p>
            <a:pPr algn="l"/>
            <a:r>
              <a:rPr lang="en-US" sz="3200" b="1" dirty="0" smtClean="0"/>
              <a:t>Prof(Dr) B.L. </a:t>
            </a:r>
            <a:r>
              <a:rPr lang="en-US" sz="3200" b="1" dirty="0" err="1" smtClean="0"/>
              <a:t>Verma</a:t>
            </a:r>
            <a:endParaRPr lang="en-US" sz="3200" b="1" dirty="0" smtClean="0"/>
          </a:p>
          <a:p>
            <a:pPr algn="l"/>
            <a:r>
              <a:rPr lang="en-US" sz="3200" b="1" dirty="0" smtClean="0"/>
              <a:t>Professor</a:t>
            </a:r>
          </a:p>
          <a:p>
            <a:pPr algn="l"/>
            <a:r>
              <a:rPr lang="en-US" sz="3200" b="1" dirty="0" smtClean="0"/>
              <a:t>Department of business Administration</a:t>
            </a:r>
          </a:p>
          <a:p>
            <a:pPr algn="l"/>
            <a:r>
              <a:rPr lang="en-US" sz="3200" b="1" dirty="0" smtClean="0"/>
              <a:t>UCCMS,MLSU,UDAIPUR</a:t>
            </a:r>
          </a:p>
          <a:p>
            <a:endParaRPr lang="en-US" sz="32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smtClean="0"/>
          </a:p>
          <a:p>
            <a:endParaRPr lang="en-US" sz="1000" dirty="0"/>
          </a:p>
        </p:txBody>
      </p:sp>
      <p:sp>
        <p:nvSpPr>
          <p:cNvPr id="2" name="Title 1"/>
          <p:cNvSpPr>
            <a:spLocks noGrp="1"/>
          </p:cNvSpPr>
          <p:nvPr>
            <p:ph type="ctrTitle"/>
          </p:nvPr>
        </p:nvSpPr>
        <p:spPr/>
        <p:txBody>
          <a:bodyPr/>
          <a:lstStyle/>
          <a:p>
            <a:r>
              <a:rPr lang="en-US" dirty="0" smtClean="0"/>
              <a:t>Objectives of Marketing Research</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86800" cy="6001643"/>
          </a:xfrm>
          <a:prstGeom prst="rect">
            <a:avLst/>
          </a:prstGeom>
        </p:spPr>
        <p:txBody>
          <a:bodyPr wrap="square">
            <a:spAutoFit/>
          </a:bodyPr>
          <a:lstStyle/>
          <a:p>
            <a:pPr fontAlgn="base"/>
            <a:r>
              <a:rPr lang="en-US" sz="3200" b="1" dirty="0"/>
              <a:t>Objective # 9. To Make Liaison with Ultimate Consumers:</a:t>
            </a:r>
            <a:endParaRPr lang="en-US" sz="3200" dirty="0"/>
          </a:p>
          <a:p>
            <a:pPr fontAlgn="base"/>
            <a:r>
              <a:rPr lang="en-US" sz="3200" dirty="0"/>
              <a:t>Consumer is a human being and his </a:t>
            </a:r>
            <a:r>
              <a:rPr lang="en-US" sz="3200" dirty="0" err="1"/>
              <a:t>behaviour</a:t>
            </a:r>
            <a:r>
              <a:rPr lang="en-US" sz="3200" dirty="0"/>
              <a:t> is never static. Consumers are neither so simple that they do not require to be studied, nor so complex that their study is not possible</a:t>
            </a:r>
            <a:r>
              <a:rPr lang="en-US" sz="3200" dirty="0" smtClean="0"/>
              <a:t>.</a:t>
            </a:r>
          </a:p>
          <a:p>
            <a:pPr fontAlgn="base"/>
            <a:endParaRPr lang="en-US" sz="3200" dirty="0" smtClean="0"/>
          </a:p>
          <a:p>
            <a:pPr fontAlgn="base"/>
            <a:r>
              <a:rPr lang="en-US" sz="3200" dirty="0" smtClean="0"/>
              <a:t> </a:t>
            </a:r>
            <a:r>
              <a:rPr lang="en-US" sz="3200" dirty="0"/>
              <a:t>Marketing research helps the firm to be in touch with the consumers, </a:t>
            </a:r>
            <a:r>
              <a:rPr lang="en-US" sz="3200" dirty="0" err="1"/>
              <a:t>behaviour</a:t>
            </a:r>
            <a:r>
              <a:rPr lang="en-US" sz="3200" dirty="0"/>
              <a:t> and as a result, the management may take appropriate decisions in relation to production policies, pricing policies, channels of distribution, sales promotion activities and finally to face the competition.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fontAlgn="base"/>
            <a:r>
              <a:rPr lang="en-US" sz="3200" b="1" dirty="0"/>
              <a:t>Objective # 10. To </a:t>
            </a:r>
            <a:r>
              <a:rPr lang="en-US" sz="3200" b="1" dirty="0" err="1"/>
              <a:t>Analyse</a:t>
            </a:r>
            <a:r>
              <a:rPr lang="en-US" sz="3200" b="1" dirty="0"/>
              <a:t> the External Environment:</a:t>
            </a:r>
            <a:endParaRPr lang="en-US" sz="3200" dirty="0"/>
          </a:p>
          <a:p>
            <a:pPr fontAlgn="base"/>
            <a:r>
              <a:rPr lang="en-US" sz="3200" dirty="0"/>
              <a:t>External environment refers to the present government policies and regulations. An important objective of marketing research is to study the effect of external environment on decision-making by the firm</a:t>
            </a:r>
            <a:r>
              <a:rPr lang="en-US" sz="3200" dirty="0" smtClean="0"/>
              <a:t>.</a:t>
            </a:r>
          </a:p>
          <a:p>
            <a:pPr fontAlgn="base"/>
            <a:endParaRPr lang="en-US" sz="3200" dirty="0" smtClean="0"/>
          </a:p>
          <a:p>
            <a:pPr fontAlgn="base"/>
            <a:r>
              <a:rPr lang="en-US" sz="3200" dirty="0" smtClean="0"/>
              <a:t> </a:t>
            </a:r>
            <a:r>
              <a:rPr lang="en-US" sz="3200" dirty="0"/>
              <a:t>It also provides information regarding the probable development in the foreign markets, new products and substitutes, emergence of new competitors and their future impact on firm’s output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262979"/>
          </a:xfrm>
          <a:prstGeom prst="rect">
            <a:avLst/>
          </a:prstGeom>
        </p:spPr>
        <p:txBody>
          <a:bodyPr wrap="square">
            <a:spAutoFit/>
          </a:bodyPr>
          <a:lstStyle/>
          <a:p>
            <a:pPr algn="just" fontAlgn="base"/>
            <a:r>
              <a:rPr lang="en-US" sz="4800" b="1" dirty="0"/>
              <a:t> To Know Consumer Response:</a:t>
            </a:r>
          </a:p>
          <a:p>
            <a:pPr algn="just" fontAlgn="base"/>
            <a:r>
              <a:rPr lang="en-US" sz="4800" dirty="0"/>
              <a:t>Any consumer oriented company cannot remain contended if it ‘somehow’ makes it possible to reach the target sales. It is more keen on knowing consumer response for its efforts of delivering the products</a:t>
            </a:r>
            <a:r>
              <a:rPr lang="en-US" sz="4800" dirty="0" smtClean="0"/>
              <a:t>.</a:t>
            </a:r>
            <a:endParaRPr lang="en-US" sz="4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32311"/>
          </a:xfrm>
          <a:prstGeom prst="rect">
            <a:avLst/>
          </a:prstGeom>
        </p:spPr>
        <p:txBody>
          <a:bodyPr wrap="square">
            <a:spAutoFit/>
          </a:bodyPr>
          <a:lstStyle/>
          <a:p>
            <a:pPr fontAlgn="base"/>
            <a:r>
              <a:rPr lang="en-US" sz="4000" dirty="0" smtClean="0"/>
              <a:t>Study of consumer response can also be known market-product testing. An alert company monitors the consumer reactions to the product so released in the market</a:t>
            </a:r>
            <a:r>
              <a:rPr lang="en-US" sz="4000" dirty="0" smtClean="0"/>
              <a:t>.</a:t>
            </a:r>
          </a:p>
          <a:p>
            <a:pPr fontAlgn="base"/>
            <a:endParaRPr lang="en-US" sz="4000" dirty="0" smtClean="0"/>
          </a:p>
          <a:p>
            <a:pPr fontAlgn="base"/>
            <a:r>
              <a:rPr lang="en-US" sz="4000" dirty="0" smtClean="0"/>
              <a:t>In other words, the company is eager to know consumer opinion about the degree of satisfaction or dissatisfaction that the product has generated or caused. </a:t>
            </a:r>
            <a:endParaRPr lang="en-US" sz="4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632311"/>
          </a:xfrm>
          <a:prstGeom prst="rect">
            <a:avLst/>
          </a:prstGeom>
        </p:spPr>
        <p:txBody>
          <a:bodyPr wrap="square">
            <a:spAutoFit/>
          </a:bodyPr>
          <a:lstStyle/>
          <a:p>
            <a:pPr algn="just" fontAlgn="base"/>
            <a:r>
              <a:rPr lang="en-US" sz="4000" dirty="0" smtClean="0"/>
              <a:t>Such clues pave the way for product improvement in terms of quality, design, size, </a:t>
            </a:r>
            <a:r>
              <a:rPr lang="en-US" sz="4000" dirty="0" err="1" smtClean="0"/>
              <a:t>colour</a:t>
            </a:r>
            <a:r>
              <a:rPr lang="en-US" sz="4000" dirty="0" smtClean="0"/>
              <a:t>, appearance, packing, packaging materials, distribution methods and so on. </a:t>
            </a:r>
            <a:endParaRPr lang="en-US" sz="4000" dirty="0" smtClean="0"/>
          </a:p>
          <a:p>
            <a:pPr algn="just" fontAlgn="base"/>
            <a:endParaRPr lang="en-US" sz="4000" dirty="0" smtClean="0"/>
          </a:p>
          <a:p>
            <a:pPr algn="just" fontAlgn="base"/>
            <a:r>
              <a:rPr lang="en-US" sz="4000" dirty="0" smtClean="0"/>
              <a:t>Thus</a:t>
            </a:r>
            <a:r>
              <a:rPr lang="en-US" sz="4000" dirty="0" smtClean="0"/>
              <a:t>, market product testing helps in sound product planning and improved product development to meet the much desired consumer needs.</a:t>
            </a:r>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509200"/>
          </a:xfrm>
          <a:prstGeom prst="rect">
            <a:avLst/>
          </a:prstGeom>
        </p:spPr>
        <p:txBody>
          <a:bodyPr wrap="square">
            <a:spAutoFit/>
          </a:bodyPr>
          <a:lstStyle/>
          <a:p>
            <a:pPr fontAlgn="base"/>
            <a:r>
              <a:rPr lang="en-US" sz="4400" b="1" dirty="0"/>
              <a:t>Objective # 1. To Discover the New Markets</a:t>
            </a:r>
            <a:r>
              <a:rPr lang="en-US" sz="4400" b="1" dirty="0" smtClean="0"/>
              <a:t>:</a:t>
            </a:r>
          </a:p>
          <a:p>
            <a:pPr fontAlgn="base"/>
            <a:endParaRPr lang="en-US" sz="4400" dirty="0"/>
          </a:p>
          <a:p>
            <a:pPr fontAlgn="base"/>
            <a:r>
              <a:rPr lang="en-US" sz="4400" dirty="0"/>
              <a:t>The most important objective of marketing research is to discover the new market for the product. These can be discovered by advertising, market survey, effective salesmanship, etc</a:t>
            </a:r>
            <a:r>
              <a:rPr lang="en-US" sz="4400" dirty="0" smtClean="0"/>
              <a:t>.</a:t>
            </a:r>
            <a:endParaRPr lang="en-US" sz="4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186309"/>
          </a:xfrm>
          <a:prstGeom prst="rect">
            <a:avLst/>
          </a:prstGeom>
        </p:spPr>
        <p:txBody>
          <a:bodyPr wrap="square">
            <a:spAutoFit/>
          </a:bodyPr>
          <a:lstStyle/>
          <a:p>
            <a:pPr fontAlgn="base"/>
            <a:r>
              <a:rPr lang="en-US" sz="4400" b="1" dirty="0" smtClean="0"/>
              <a:t>Objective # 2. To Hold the Greater Market Share:</a:t>
            </a:r>
            <a:endParaRPr lang="en-US" sz="4400" dirty="0" smtClean="0"/>
          </a:p>
          <a:p>
            <a:pPr fontAlgn="base"/>
            <a:r>
              <a:rPr lang="en-US" sz="4400" dirty="0" smtClean="0"/>
              <a:t>An important objective of marketing research is to enable the </a:t>
            </a:r>
            <a:r>
              <a:rPr lang="en-US" sz="4400" dirty="0" err="1" smtClean="0"/>
              <a:t>organisation</a:t>
            </a:r>
            <a:r>
              <a:rPr lang="en-US" sz="4400" dirty="0" smtClean="0"/>
              <a:t> to capture greater market share. </a:t>
            </a:r>
            <a:endParaRPr lang="en-US" sz="4400" dirty="0" smtClean="0"/>
          </a:p>
          <a:p>
            <a:pPr fontAlgn="base"/>
            <a:endParaRPr lang="en-US" sz="4400" dirty="0" smtClean="0"/>
          </a:p>
          <a:p>
            <a:pPr fontAlgn="base"/>
            <a:r>
              <a:rPr lang="en-US" sz="4400" dirty="0" smtClean="0"/>
              <a:t>Market </a:t>
            </a:r>
            <a:r>
              <a:rPr lang="en-US" sz="4400" dirty="0" smtClean="0"/>
              <a:t>share refers to that region of a particular industry’s total sale which a firm aims to achieve.</a:t>
            </a:r>
            <a:endParaRPr lang="en-US" sz="4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32311"/>
          </a:xfrm>
          <a:prstGeom prst="rect">
            <a:avLst/>
          </a:prstGeom>
        </p:spPr>
        <p:txBody>
          <a:bodyPr wrap="square">
            <a:spAutoFit/>
          </a:bodyPr>
          <a:lstStyle/>
          <a:p>
            <a:pPr fontAlgn="base"/>
            <a:r>
              <a:rPr lang="en-US" sz="4000" b="1" dirty="0"/>
              <a:t>Objective # 3. To Evaluate Tastes and Preferences of Customers</a:t>
            </a:r>
            <a:r>
              <a:rPr lang="en-US" sz="4000" b="1" dirty="0" smtClean="0"/>
              <a:t>:</a:t>
            </a:r>
          </a:p>
          <a:p>
            <a:pPr fontAlgn="base"/>
            <a:endParaRPr lang="en-US" sz="4000" dirty="0"/>
          </a:p>
          <a:p>
            <a:pPr fontAlgn="base"/>
            <a:r>
              <a:rPr lang="en-US" sz="4000" dirty="0"/>
              <a:t>Marketing research analyses tastes and preferences of customers. Helps in </a:t>
            </a:r>
            <a:r>
              <a:rPr lang="en-US" sz="4000" dirty="0" err="1"/>
              <a:t>analysing</a:t>
            </a:r>
            <a:r>
              <a:rPr lang="en-US" sz="4000" dirty="0"/>
              <a:t> the likings and disliking of the consumers. The marketing department should make an analysis of the demand and preference of product from time-to-time</a:t>
            </a:r>
            <a:r>
              <a:rPr lang="en-US" sz="4000" dirty="0" smtClean="0"/>
              <a:t>.</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534400" cy="5632311"/>
          </a:xfrm>
          <a:prstGeom prst="rect">
            <a:avLst/>
          </a:prstGeom>
        </p:spPr>
        <p:txBody>
          <a:bodyPr wrap="square">
            <a:spAutoFit/>
          </a:bodyPr>
          <a:lstStyle/>
          <a:p>
            <a:pPr fontAlgn="base"/>
            <a:r>
              <a:rPr lang="en-US" sz="4000" b="1" dirty="0" smtClean="0"/>
              <a:t>Objective # 4. To Anticipate the Future Sales Volume</a:t>
            </a:r>
            <a:r>
              <a:rPr lang="en-US" sz="4000" b="1" dirty="0" smtClean="0"/>
              <a:t>:</a:t>
            </a:r>
          </a:p>
          <a:p>
            <a:pPr fontAlgn="base"/>
            <a:endParaRPr lang="en-US" sz="4000" dirty="0" smtClean="0"/>
          </a:p>
          <a:p>
            <a:pPr fontAlgn="base"/>
            <a:r>
              <a:rPr lang="en-US" sz="4000" dirty="0" smtClean="0"/>
              <a:t>Marketing research is targeted at studying and understanding the consumer </a:t>
            </a:r>
            <a:r>
              <a:rPr lang="en-US" sz="4000" dirty="0" err="1" smtClean="0"/>
              <a:t>behaviour</a:t>
            </a:r>
            <a:r>
              <a:rPr lang="en-US" sz="4000" dirty="0" smtClean="0"/>
              <a:t>. It smooth the way in determining the probable future sales volume that can be achieved either by creating new markets or by adding new lines of production</a:t>
            </a: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8686800" cy="6001643"/>
          </a:xfrm>
          <a:prstGeom prst="rect">
            <a:avLst/>
          </a:prstGeom>
        </p:spPr>
        <p:txBody>
          <a:bodyPr wrap="square">
            <a:spAutoFit/>
          </a:bodyPr>
          <a:lstStyle/>
          <a:p>
            <a:pPr fontAlgn="base"/>
            <a:r>
              <a:rPr lang="en-US" sz="3200" b="1" dirty="0"/>
              <a:t>Objective # 5. To </a:t>
            </a:r>
            <a:r>
              <a:rPr lang="en-US" sz="3200" b="1" dirty="0" err="1"/>
              <a:t>Minimise</a:t>
            </a:r>
            <a:r>
              <a:rPr lang="en-US" sz="3200" b="1" dirty="0"/>
              <a:t> the Cost of Marketing</a:t>
            </a:r>
            <a:r>
              <a:rPr lang="en-US" sz="3200" b="1" dirty="0" smtClean="0"/>
              <a:t>:</a:t>
            </a:r>
          </a:p>
          <a:p>
            <a:pPr fontAlgn="base"/>
            <a:endParaRPr lang="en-US" sz="3200" dirty="0"/>
          </a:p>
          <a:p>
            <a:pPr fontAlgn="base"/>
            <a:r>
              <a:rPr lang="en-US" sz="3200" dirty="0"/>
              <a:t>Reducing the cost of marketing is an important objective of marketing research. The cost of marketing is inclusive of selling, advertising, promotion and distribution of products. </a:t>
            </a:r>
            <a:endParaRPr lang="en-US" sz="3200" dirty="0" smtClean="0"/>
          </a:p>
          <a:p>
            <a:pPr fontAlgn="base"/>
            <a:endParaRPr lang="en-US" sz="3200" dirty="0" smtClean="0"/>
          </a:p>
          <a:p>
            <a:pPr fontAlgn="base"/>
            <a:r>
              <a:rPr lang="en-US" sz="3200" dirty="0" smtClean="0"/>
              <a:t>Marketing </a:t>
            </a:r>
            <a:r>
              <a:rPr lang="en-US" sz="3200" dirty="0"/>
              <a:t>research here assists in determining the methods by which excessive (unnecessary) sales and advertisement expenditure can be reduced to minimum possible extent</a:t>
            </a:r>
            <a:r>
              <a:rPr lang="en-US" sz="3200" dirty="0" smtClean="0"/>
              <a:t>.</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6186309"/>
          </a:xfrm>
          <a:prstGeom prst="rect">
            <a:avLst/>
          </a:prstGeom>
        </p:spPr>
        <p:txBody>
          <a:bodyPr wrap="square">
            <a:spAutoFit/>
          </a:bodyPr>
          <a:lstStyle/>
          <a:p>
            <a:pPr fontAlgn="base"/>
            <a:r>
              <a:rPr lang="en-US" sz="3600" b="1" dirty="0" smtClean="0"/>
              <a:t>Objective # 6. To Improve the Quality of Product:</a:t>
            </a:r>
            <a:endParaRPr lang="en-US" sz="3600" dirty="0" smtClean="0"/>
          </a:p>
          <a:p>
            <a:pPr fontAlgn="base"/>
            <a:r>
              <a:rPr lang="en-US" sz="3600" dirty="0" smtClean="0"/>
              <a:t>Improving the quality of the product is another objective of marketing research. The main objective of marketing research is to identify the needs, wants and demands of the target customer, so that the firm can introduce changes in the product according to the important requirements. </a:t>
            </a:r>
            <a:endParaRPr lang="en-US" sz="3600" dirty="0" smtClean="0"/>
          </a:p>
          <a:p>
            <a:pPr fontAlgn="base"/>
            <a:r>
              <a:rPr lang="en-US" sz="3600" dirty="0" smtClean="0"/>
              <a:t>It </a:t>
            </a:r>
            <a:r>
              <a:rPr lang="en-US" sz="3600" dirty="0" smtClean="0"/>
              <a:t>is this quality of product that helps to create brand loyalty of the customer toward the firm’s product.</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632311"/>
          </a:xfrm>
          <a:prstGeom prst="rect">
            <a:avLst/>
          </a:prstGeom>
        </p:spPr>
        <p:txBody>
          <a:bodyPr wrap="square">
            <a:spAutoFit/>
          </a:bodyPr>
          <a:lstStyle/>
          <a:p>
            <a:pPr fontAlgn="base"/>
            <a:r>
              <a:rPr lang="en-US" sz="3600" b="1" dirty="0"/>
              <a:t>Objective # 7. To Assist in Formulation of Suitable Price Policy</a:t>
            </a:r>
            <a:r>
              <a:rPr lang="en-US" sz="3600" b="1" dirty="0" smtClean="0"/>
              <a:t>:</a:t>
            </a:r>
          </a:p>
          <a:p>
            <a:pPr fontAlgn="base"/>
            <a:endParaRPr lang="en-US" sz="3600" dirty="0"/>
          </a:p>
          <a:p>
            <a:pPr fontAlgn="base"/>
            <a:r>
              <a:rPr lang="en-US" sz="3600" dirty="0"/>
              <a:t>Marketing research renders valuable information to the management about competitive prices. Price is the amount of money charged for a product or services that consumers exchange for the benefits of product or service. This information also shows the packaging, quality and discounts of competitive products</a:t>
            </a:r>
            <a:r>
              <a:rPr lang="en-US" sz="3600" dirty="0" smtClean="0"/>
              <a:t>.</a:t>
            </a:r>
            <a:endParaRPr 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509200"/>
          </a:xfrm>
          <a:prstGeom prst="rect">
            <a:avLst/>
          </a:prstGeom>
        </p:spPr>
        <p:txBody>
          <a:bodyPr wrap="square">
            <a:spAutoFit/>
          </a:bodyPr>
          <a:lstStyle/>
          <a:p>
            <a:pPr fontAlgn="base"/>
            <a:r>
              <a:rPr lang="en-US" sz="3200" b="1" dirty="0" smtClean="0"/>
              <a:t>Objective # 8. To Effectively Face Cut Throat Competition</a:t>
            </a:r>
            <a:r>
              <a:rPr lang="en-US" sz="3200" b="1" dirty="0" smtClean="0"/>
              <a:t>:</a:t>
            </a:r>
          </a:p>
          <a:p>
            <a:pPr fontAlgn="base"/>
            <a:endParaRPr lang="en-US" sz="3200" dirty="0" smtClean="0"/>
          </a:p>
          <a:p>
            <a:pPr fontAlgn="base"/>
            <a:r>
              <a:rPr lang="en-US" sz="3200" dirty="0" smtClean="0"/>
              <a:t>Facing cut throat competition is also an important objective of marketing research. In modern time, no firm can survive without facing competition in the market. </a:t>
            </a:r>
            <a:endParaRPr lang="en-US" sz="3200" dirty="0" smtClean="0"/>
          </a:p>
          <a:p>
            <a:pPr fontAlgn="base"/>
            <a:endParaRPr lang="en-US" sz="3200" dirty="0" smtClean="0"/>
          </a:p>
          <a:p>
            <a:pPr fontAlgn="base"/>
            <a:r>
              <a:rPr lang="en-US" sz="3200" dirty="0" smtClean="0"/>
              <a:t>Since </a:t>
            </a:r>
            <a:r>
              <a:rPr lang="en-US" sz="3200" dirty="0" smtClean="0"/>
              <a:t>any reaction of the competitors firm can affect the demand of the firm, hence, the firm should also take proper action in response to the strategy of competitor.</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18</TotalTime>
  <Words>183</Words>
  <Application>Microsoft Office PowerPoint</Application>
  <PresentationFormat>On-screen Show (4:3)</PresentationFormat>
  <Paragraphs>82</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Equity</vt:lpstr>
      <vt:lpstr>Objectives of Marketing Research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Objectives of Marketing Research</dc:title>
  <dc:creator>Ashutosh</dc:creator>
  <cp:lastModifiedBy>Ashutosh</cp:lastModifiedBy>
  <cp:revision>6</cp:revision>
  <dcterms:created xsi:type="dcterms:W3CDTF">2020-05-02T13:57:37Z</dcterms:created>
  <dcterms:modified xsi:type="dcterms:W3CDTF">2020-05-04T06:24:10Z</dcterms:modified>
</cp:coreProperties>
</file>